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64" r:id="rId2"/>
    <p:sldId id="269" r:id="rId3"/>
    <p:sldId id="270" r:id="rId4"/>
    <p:sldId id="266" r:id="rId5"/>
    <p:sldId id="259" r:id="rId6"/>
    <p:sldId id="257" r:id="rId7"/>
    <p:sldId id="303" r:id="rId8"/>
    <p:sldId id="265" r:id="rId9"/>
    <p:sldId id="261" r:id="rId10"/>
    <p:sldId id="282" r:id="rId11"/>
    <p:sldId id="283" r:id="rId12"/>
    <p:sldId id="284" r:id="rId13"/>
    <p:sldId id="285" r:id="rId14"/>
    <p:sldId id="289" r:id="rId15"/>
    <p:sldId id="291" r:id="rId16"/>
    <p:sldId id="292" r:id="rId17"/>
    <p:sldId id="293" r:id="rId18"/>
    <p:sldId id="268" r:id="rId19"/>
    <p:sldId id="262" r:id="rId20"/>
    <p:sldId id="273" r:id="rId21"/>
    <p:sldId id="274" r:id="rId22"/>
    <p:sldId id="275" r:id="rId23"/>
    <p:sldId id="276" r:id="rId24"/>
    <p:sldId id="279" r:id="rId25"/>
    <p:sldId id="277" r:id="rId26"/>
    <p:sldId id="278" r:id="rId27"/>
  </p:sldIdLst>
  <p:sldSz cx="12192000" cy="6858000"/>
  <p:notesSz cx="6797675" cy="9925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79" autoAdjust="0"/>
    <p:restoredTop sz="94364" autoAdjust="0"/>
  </p:normalViewPr>
  <p:slideViewPr>
    <p:cSldViewPr snapToGrid="0" snapToObjects="1">
      <p:cViewPr varScale="1">
        <p:scale>
          <a:sx n="85" d="100"/>
          <a:sy n="85" d="100"/>
        </p:scale>
        <p:origin x="-984" y="-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797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7976"/>
          </a:xfrm>
          <a:prstGeom prst="rect">
            <a:avLst/>
          </a:prstGeom>
        </p:spPr>
        <p:txBody>
          <a:bodyPr vert="horz" lIns="91440" tIns="45720" rIns="91440" bIns="45720" rtlCol="0"/>
          <a:lstStyle>
            <a:lvl1pPr algn="r">
              <a:defRPr sz="1200"/>
            </a:lvl1pPr>
          </a:lstStyle>
          <a:p>
            <a:fld id="{4BA0A9A2-887A-4C0D-9632-1EFCA2A5794E}" type="datetimeFigureOut">
              <a:rPr lang="ru-RU" smtClean="0"/>
              <a:pPr/>
              <a:t>25.02.2020</a:t>
            </a:fld>
            <a:endParaRPr lang="ru-RU"/>
          </a:p>
        </p:txBody>
      </p:sp>
      <p:sp>
        <p:nvSpPr>
          <p:cNvPr id="4" name="Образ слайда 3"/>
          <p:cNvSpPr>
            <a:spLocks noGrp="1" noRot="1" noChangeAspect="1"/>
          </p:cNvSpPr>
          <p:nvPr>
            <p:ph type="sldImg" idx="2"/>
          </p:nvPr>
        </p:nvSpPr>
        <p:spPr>
          <a:xfrm>
            <a:off x="420688" y="1239838"/>
            <a:ext cx="5956300" cy="3351212"/>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76431"/>
            <a:ext cx="5438140" cy="3907988"/>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7076"/>
            <a:ext cx="2945659" cy="4979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7076"/>
            <a:ext cx="2945659" cy="497975"/>
          </a:xfrm>
          <a:prstGeom prst="rect">
            <a:avLst/>
          </a:prstGeom>
        </p:spPr>
        <p:txBody>
          <a:bodyPr vert="horz" lIns="91440" tIns="45720" rIns="91440" bIns="45720" rtlCol="0" anchor="b"/>
          <a:lstStyle>
            <a:lvl1pPr algn="r">
              <a:defRPr sz="1200"/>
            </a:lvl1pPr>
          </a:lstStyle>
          <a:p>
            <a:fld id="{D5BDB8B1-8413-467A-82C8-24EB2AE7B7DE}" type="slidenum">
              <a:rPr lang="ru-RU" smtClean="0"/>
              <a:pPr/>
              <a:t>‹#›</a:t>
            </a:fld>
            <a:endParaRPr lang="ru-RU"/>
          </a:p>
        </p:txBody>
      </p:sp>
    </p:spTree>
    <p:extLst>
      <p:ext uri="{BB962C8B-B14F-4D97-AF65-F5344CB8AC3E}">
        <p14:creationId xmlns:p14="http://schemas.microsoft.com/office/powerpoint/2010/main" val="185792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5BDB8B1-8413-467A-82C8-24EB2AE7B7DE}" type="slidenum">
              <a:rPr lang="ru-RU" smtClean="0"/>
              <a:pPr/>
              <a:t>5</a:t>
            </a:fld>
            <a:endParaRPr lang="ru-RU"/>
          </a:p>
        </p:txBody>
      </p:sp>
    </p:spTree>
    <p:extLst>
      <p:ext uri="{BB962C8B-B14F-4D97-AF65-F5344CB8AC3E}">
        <p14:creationId xmlns:p14="http://schemas.microsoft.com/office/powerpoint/2010/main" val="1256043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C366EA4-A532-0D41-8CF7-2E0235CB748E}" type="datetimeFigureOut">
              <a:rPr lang="en-US" smtClean="0"/>
              <a:pPr/>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661363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366EA4-A532-0D41-8CF7-2E0235CB748E}" type="datetimeFigureOut">
              <a:rPr lang="en-US" smtClean="0"/>
              <a:pPr/>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269164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366EA4-A532-0D41-8CF7-2E0235CB748E}" type="datetimeFigureOut">
              <a:rPr lang="en-US" smtClean="0"/>
              <a:pPr/>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250905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366EA4-A532-0D41-8CF7-2E0235CB748E}" type="datetimeFigureOut">
              <a:rPr lang="en-US" smtClean="0"/>
              <a:pPr/>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61374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366EA4-A532-0D41-8CF7-2E0235CB748E}" type="datetimeFigureOut">
              <a:rPr lang="en-US" smtClean="0"/>
              <a:pPr/>
              <a:t>2/25/2020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2091632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C366EA4-A532-0D41-8CF7-2E0235CB748E}" type="datetimeFigureOut">
              <a:rPr lang="en-US" smtClean="0"/>
              <a:pPr/>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899357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C366EA4-A532-0D41-8CF7-2E0235CB748E}" type="datetimeFigureOut">
              <a:rPr lang="en-US" smtClean="0"/>
              <a:pPr/>
              <a:t>2/25/2020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57425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C366EA4-A532-0D41-8CF7-2E0235CB748E}" type="datetimeFigureOut">
              <a:rPr lang="en-US" smtClean="0"/>
              <a:pPr/>
              <a:t>2/25/2020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58676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366EA4-A532-0D41-8CF7-2E0235CB748E}" type="datetimeFigureOut">
              <a:rPr lang="en-US" smtClean="0"/>
              <a:pPr/>
              <a:t>2/25/2020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853620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C366EA4-A532-0D41-8CF7-2E0235CB748E}" type="datetimeFigureOut">
              <a:rPr lang="en-US" smtClean="0"/>
              <a:pPr/>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25296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C366EA4-A532-0D41-8CF7-2E0235CB748E}" type="datetimeFigureOut">
              <a:rPr lang="en-US" smtClean="0"/>
              <a:pPr/>
              <a:t>2/25/2020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67DACB-D2C5-6344-8A6F-8FD6369416B5}" type="slidenum">
              <a:rPr lang="en-US" smtClean="0"/>
              <a:pPr/>
              <a:t>‹#›</a:t>
            </a:fld>
            <a:endParaRPr lang="en-US"/>
          </a:p>
        </p:txBody>
      </p:sp>
    </p:spTree>
    <p:extLst>
      <p:ext uri="{BB962C8B-B14F-4D97-AF65-F5344CB8AC3E}">
        <p14:creationId xmlns:p14="http://schemas.microsoft.com/office/powerpoint/2010/main" val="169313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366EA4-A532-0D41-8CF7-2E0235CB748E}" type="datetimeFigureOut">
              <a:rPr lang="en-US" smtClean="0"/>
              <a:pPr/>
              <a:t>2/25/2020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67DACB-D2C5-6344-8A6F-8FD6369416B5}" type="slidenum">
              <a:rPr lang="en-US" smtClean="0"/>
              <a:pPr/>
              <a:t>‹#›</a:t>
            </a:fld>
            <a:endParaRPr lang="en-US"/>
          </a:p>
        </p:txBody>
      </p:sp>
    </p:spTree>
    <p:extLst>
      <p:ext uri="{BB962C8B-B14F-4D97-AF65-F5344CB8AC3E}">
        <p14:creationId xmlns:p14="http://schemas.microsoft.com/office/powerpoint/2010/main" val="1840484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i.org/10.1093/bjsw/bcz091" TargetMode="External"/><Relationship Id="rId2" Type="http://schemas.openxmlformats.org/officeDocument/2006/relationships/hyperlink" Target="https://doi.org/10.1515/soeu-2019-0013"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90264"/>
            <a:ext cx="10515600" cy="501936"/>
          </a:xfrm>
        </p:spPr>
        <p:txBody>
          <a:bodyPr>
            <a:noAutofit/>
          </a:bodyPr>
          <a:lstStyle/>
          <a:p>
            <a:pPr lvl="0" algn="ctr">
              <a:lnSpc>
                <a:spcPct val="100000"/>
              </a:lnSpc>
              <a:spcBef>
                <a:spcPts val="0"/>
              </a:spcBef>
            </a:pPr>
            <a:r>
              <a:rPr lang="ro-RO" sz="1600" b="1" dirty="0">
                <a:solidFill>
                  <a:prstClr val="black">
                    <a:lumMod val="85000"/>
                    <a:lumOff val="15000"/>
                  </a:prstClr>
                </a:solidFill>
                <a:latin typeface="+mn-lt"/>
                <a:cs typeface="Calibri" panose="020F0502020204030204" pitchFamily="34" charset="0"/>
              </a:rPr>
              <a:t>Obiectivele proiectului</a:t>
            </a:r>
            <a:br>
              <a:rPr lang="ro-RO" sz="1600" b="1" dirty="0">
                <a:solidFill>
                  <a:prstClr val="black">
                    <a:lumMod val="85000"/>
                    <a:lumOff val="15000"/>
                  </a:prstClr>
                </a:solidFill>
                <a:latin typeface="+mn-lt"/>
                <a:cs typeface="Calibri" panose="020F0502020204030204" pitchFamily="34" charset="0"/>
              </a:rPr>
            </a:br>
            <a:r>
              <a:rPr lang="ro-RO" sz="1600" b="1" dirty="0">
                <a:solidFill>
                  <a:prstClr val="black"/>
                </a:solidFill>
                <a:latin typeface="+mn-lt"/>
                <a:ea typeface="+mn-ea"/>
                <a:cs typeface="Calibri" panose="020F0502020204030204" pitchFamily="34" charset="0"/>
              </a:rPr>
              <a:t>15.817.06.13F </a:t>
            </a:r>
            <a:br>
              <a:rPr lang="ro-RO" sz="1600" b="1" dirty="0">
                <a:solidFill>
                  <a:prstClr val="black"/>
                </a:solidFill>
                <a:latin typeface="+mn-lt"/>
                <a:ea typeface="+mn-ea"/>
                <a:cs typeface="Calibri" panose="020F0502020204030204" pitchFamily="34" charset="0"/>
              </a:rPr>
            </a:br>
            <a:r>
              <a:rPr lang="ro-RO" sz="1600" b="1" dirty="0">
                <a:solidFill>
                  <a:prstClr val="black"/>
                </a:solidFill>
                <a:latin typeface="+mn-lt"/>
                <a:ea typeface="+mn-ea"/>
                <a:cs typeface="Calibri" panose="020F0502020204030204" pitchFamily="34" charset="0"/>
              </a:rPr>
              <a:t>Constituirea clasei mijlocii în </a:t>
            </a:r>
            <a:r>
              <a:rPr lang="ro-RO" sz="1600" b="1" dirty="0" err="1">
                <a:solidFill>
                  <a:prstClr val="black"/>
                </a:solidFill>
                <a:latin typeface="+mn-lt"/>
                <a:ea typeface="+mn-ea"/>
                <a:cs typeface="Calibri" panose="020F0502020204030204" pitchFamily="34" charset="0"/>
              </a:rPr>
              <a:t>condiţiile</a:t>
            </a:r>
            <a:r>
              <a:rPr lang="ro-RO" sz="1600" b="1" dirty="0">
                <a:solidFill>
                  <a:prstClr val="black"/>
                </a:solidFill>
                <a:latin typeface="+mn-lt"/>
                <a:ea typeface="+mn-ea"/>
                <a:cs typeface="Calibri" panose="020F0502020204030204" pitchFamily="34" charset="0"/>
              </a:rPr>
              <a:t> transformării </a:t>
            </a:r>
            <a:r>
              <a:rPr lang="ro-RO" sz="1600" b="1" dirty="0" err="1">
                <a:solidFill>
                  <a:prstClr val="black"/>
                </a:solidFill>
                <a:latin typeface="+mn-lt"/>
                <a:ea typeface="+mn-ea"/>
                <a:cs typeface="Calibri" panose="020F0502020204030204" pitchFamily="34" charset="0"/>
              </a:rPr>
              <a:t>societăţii</a:t>
            </a:r>
            <a:r>
              <a:rPr lang="ro-RO" sz="1600" b="1" dirty="0">
                <a:solidFill>
                  <a:prstClr val="black"/>
                </a:solidFill>
                <a:latin typeface="+mn-lt"/>
                <a:ea typeface="+mn-ea"/>
                <a:cs typeface="Calibri" panose="020F0502020204030204" pitchFamily="34" charset="0"/>
              </a:rPr>
              <a:t>  </a:t>
            </a:r>
            <a:r>
              <a:rPr lang="ro-RO" sz="1600" b="1" dirty="0" err="1">
                <a:solidFill>
                  <a:prstClr val="black"/>
                </a:solidFill>
                <a:latin typeface="+mn-lt"/>
                <a:ea typeface="+mn-ea"/>
                <a:cs typeface="Calibri" panose="020F0502020204030204" pitchFamily="34" charset="0"/>
              </a:rPr>
              <a:t>şi</a:t>
            </a:r>
            <a:r>
              <a:rPr lang="ro-RO" sz="1600" b="1" dirty="0">
                <a:solidFill>
                  <a:prstClr val="black"/>
                </a:solidFill>
                <a:latin typeface="+mn-lt"/>
                <a:ea typeface="+mn-ea"/>
                <a:cs typeface="Calibri" panose="020F0502020204030204" pitchFamily="34" charset="0"/>
              </a:rPr>
              <a:t> asocierii Republicii Moldova la Uniunea Europeană</a:t>
            </a:r>
            <a:endParaRPr lang="ru-RU" sz="1600" b="1" dirty="0">
              <a:solidFill>
                <a:srgbClr val="0070C0"/>
              </a:solidFill>
              <a:latin typeface="+mn-lt"/>
            </a:endParaRPr>
          </a:p>
        </p:txBody>
      </p:sp>
      <p:sp>
        <p:nvSpPr>
          <p:cNvPr id="3" name="Содержимое 2"/>
          <p:cNvSpPr>
            <a:spLocks noGrp="1"/>
          </p:cNvSpPr>
          <p:nvPr>
            <p:ph idx="1"/>
          </p:nvPr>
        </p:nvSpPr>
        <p:spPr>
          <a:xfrm>
            <a:off x="838200" y="1727200"/>
            <a:ext cx="10515600" cy="4686299"/>
          </a:xfrm>
        </p:spPr>
        <p:txBody>
          <a:bodyPr>
            <a:normAutofit fontScale="77500" lnSpcReduction="20000"/>
          </a:bodyPr>
          <a:lstStyle/>
          <a:p>
            <a:pPr marL="342900" lvl="0" indent="-342900" defTabSz="457200">
              <a:lnSpc>
                <a:spcPct val="100000"/>
              </a:lnSpc>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a examina abordările </a:t>
            </a:r>
            <a:r>
              <a:rPr lang="ro-RO" sz="2600" dirty="0" err="1">
                <a:solidFill>
                  <a:prstClr val="black">
                    <a:lumMod val="75000"/>
                    <a:lumOff val="25000"/>
                  </a:prstClr>
                </a:solidFill>
                <a:latin typeface="Calibri" panose="020F0502020204030204" pitchFamily="34" charset="0"/>
                <a:cs typeface="Calibri" panose="020F0502020204030204" pitchFamily="34" charset="0"/>
              </a:rPr>
              <a:t>teoretico</a:t>
            </a:r>
            <a:r>
              <a:rPr lang="ro-RO" sz="2600" dirty="0">
                <a:solidFill>
                  <a:prstClr val="black">
                    <a:lumMod val="75000"/>
                    <a:lumOff val="25000"/>
                  </a:prstClr>
                </a:solidFill>
                <a:latin typeface="Calibri" panose="020F0502020204030204" pitchFamily="34" charset="0"/>
                <a:cs typeface="Calibri" panose="020F0502020204030204" pitchFamily="34" charset="0"/>
              </a:rPr>
              <a:t>-metodologice a formării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dezvoltării clasei mijlocii în Republica Moldova; </a:t>
            </a:r>
          </a:p>
          <a:p>
            <a:pPr marL="342900" lvl="0" indent="-342900" defTabSz="457200">
              <a:lnSpc>
                <a:spcPct val="100000"/>
              </a:lnSpc>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a elabora setul de criterii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indicatori (cantitativi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calitativi) în baza cărora se va determina locul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rolul clasei mijlocii în societate;</a:t>
            </a:r>
          </a:p>
          <a:p>
            <a:pPr marL="342900" lvl="0" indent="-342900" defTabSz="457200">
              <a:lnSpc>
                <a:spcPct val="100000"/>
              </a:lnSpc>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a examina factorii sociali, care determină formarea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dezvoltarea clasei mijlocii în Republica Moldova;</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relevarea oportunităților pentru a crea locuri de muncă atractive și bine plătite; lărgirea </a:t>
            </a:r>
            <a:r>
              <a:rPr lang="ro-RO" sz="2600" dirty="0" err="1">
                <a:solidFill>
                  <a:prstClr val="black">
                    <a:lumMod val="75000"/>
                    <a:lumOff val="25000"/>
                  </a:prstClr>
                </a:solidFill>
                <a:latin typeface="Calibri" panose="020F0502020204030204" pitchFamily="34" charset="0"/>
                <a:cs typeface="Calibri" panose="020F0502020204030204" pitchFamily="34" charset="0"/>
              </a:rPr>
              <a:t>reţelei</a:t>
            </a:r>
            <a:r>
              <a:rPr lang="ro-RO" sz="2600" dirty="0">
                <a:solidFill>
                  <a:prstClr val="black">
                    <a:lumMod val="75000"/>
                    <a:lumOff val="25000"/>
                  </a:prstClr>
                </a:solidFill>
                <a:latin typeface="Calibri" panose="020F0502020204030204" pitchFamily="34" charset="0"/>
                <a:cs typeface="Calibri" panose="020F0502020204030204" pitchFamily="34" charset="0"/>
              </a:rPr>
              <a:t> de întreprinderi mici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mijlocii la locul de trai al oamenilor;</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a investiga structura clasei mijlocii;</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redarea portretului social al clasei de mijloc, compararea lui cu portretele altor clase sociale din Republica Moldova </a:t>
            </a:r>
            <a:r>
              <a:rPr lang="ro-RO" sz="2600" dirty="0" err="1">
                <a:solidFill>
                  <a:prstClr val="black">
                    <a:lumMod val="75000"/>
                    <a:lumOff val="25000"/>
                  </a:prstClr>
                </a:solidFill>
                <a:latin typeface="Calibri" panose="020F0502020204030204" pitchFamily="34" charset="0"/>
                <a:cs typeface="Calibri" panose="020F0502020204030204" pitchFamily="34" charset="0"/>
              </a:rPr>
              <a:t>şi</a:t>
            </a:r>
            <a:r>
              <a:rPr lang="ro-RO" sz="2600" dirty="0">
                <a:solidFill>
                  <a:prstClr val="black">
                    <a:lumMod val="75000"/>
                    <a:lumOff val="25000"/>
                  </a:prstClr>
                </a:solidFill>
                <a:latin typeface="Calibri" panose="020F0502020204030204" pitchFamily="34" charset="0"/>
                <a:cs typeface="Calibri" panose="020F0502020204030204" pitchFamily="34" charset="0"/>
              </a:rPr>
              <a:t> din alte </a:t>
            </a:r>
            <a:r>
              <a:rPr lang="ro-RO" sz="2600" dirty="0" err="1">
                <a:solidFill>
                  <a:prstClr val="black">
                    <a:lumMod val="75000"/>
                    <a:lumOff val="25000"/>
                  </a:prstClr>
                </a:solidFill>
                <a:latin typeface="Calibri" panose="020F0502020204030204" pitchFamily="34" charset="0"/>
                <a:cs typeface="Calibri" panose="020F0502020204030204" pitchFamily="34" charset="0"/>
              </a:rPr>
              <a:t>ţări</a:t>
            </a:r>
            <a:r>
              <a:rPr lang="ro-RO" sz="2600" dirty="0">
                <a:solidFill>
                  <a:prstClr val="black">
                    <a:lumMod val="75000"/>
                    <a:lumOff val="25000"/>
                  </a:prstClr>
                </a:solidFill>
                <a:latin typeface="Calibri" panose="020F0502020204030204" pitchFamily="34" charset="0"/>
                <a:cs typeface="Calibri" panose="020F0502020204030204" pitchFamily="34" charset="0"/>
              </a:rPr>
              <a:t>;</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efectuarea studiului comparat a formării si evoluției  dinamicii clasei mijlocii din  Republica Moldova cu </a:t>
            </a:r>
            <a:r>
              <a:rPr lang="ro-RO" sz="2600" dirty="0" err="1">
                <a:solidFill>
                  <a:prstClr val="black">
                    <a:lumMod val="75000"/>
                    <a:lumOff val="25000"/>
                  </a:prstClr>
                </a:solidFill>
                <a:latin typeface="Calibri" panose="020F0502020204030204" pitchFamily="34" charset="0"/>
                <a:cs typeface="Calibri" panose="020F0502020204030204" pitchFamily="34" charset="0"/>
              </a:rPr>
              <a:t>ţările</a:t>
            </a:r>
            <a:r>
              <a:rPr lang="ro-RO" sz="2600" dirty="0">
                <a:solidFill>
                  <a:prstClr val="black">
                    <a:lumMod val="75000"/>
                    <a:lumOff val="25000"/>
                  </a:prstClr>
                </a:solidFill>
                <a:latin typeface="Calibri" panose="020F0502020204030204" pitchFamily="34" charset="0"/>
                <a:cs typeface="Calibri" panose="020F0502020204030204" pitchFamily="34" charset="0"/>
              </a:rPr>
              <a:t> membre ale UE;</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identificarea </a:t>
            </a:r>
            <a:r>
              <a:rPr lang="ro-RO" sz="2600" dirty="0" err="1">
                <a:solidFill>
                  <a:prstClr val="black">
                    <a:lumMod val="75000"/>
                    <a:lumOff val="25000"/>
                  </a:prstClr>
                </a:solidFill>
                <a:latin typeface="Calibri" panose="020F0502020204030204" pitchFamily="34" charset="0"/>
                <a:cs typeface="Calibri" panose="020F0502020204030204" pitchFamily="34" charset="0"/>
              </a:rPr>
              <a:t>oportunităţilor</a:t>
            </a:r>
            <a:r>
              <a:rPr lang="ro-RO" sz="2600" dirty="0">
                <a:solidFill>
                  <a:prstClr val="black">
                    <a:lumMod val="75000"/>
                    <a:lumOff val="25000"/>
                  </a:prstClr>
                </a:solidFill>
                <a:latin typeface="Calibri" panose="020F0502020204030204" pitchFamily="34" charset="0"/>
                <a:cs typeface="Calibri" panose="020F0502020204030204" pitchFamily="34" charset="0"/>
              </a:rPr>
              <a:t> oferite de  UE în eradicarea sărăciei și ralierea la standardele UE;</a:t>
            </a:r>
          </a:p>
          <a:p>
            <a:pPr marL="342900" lvl="0" indent="-342900" defTabSz="457200">
              <a:lnSpc>
                <a:spcPct val="100000"/>
              </a:lnSpc>
              <a:spcBef>
                <a:spcPts val="0"/>
              </a:spcBef>
              <a:buClr>
                <a:srgbClr val="A53010"/>
              </a:buClr>
              <a:buFont typeface="Wingdings" panose="05000000000000000000" pitchFamily="2" charset="2"/>
              <a:buChar char="§"/>
            </a:pPr>
            <a:r>
              <a:rPr lang="ro-RO" sz="2600" dirty="0">
                <a:solidFill>
                  <a:prstClr val="black">
                    <a:lumMod val="75000"/>
                    <a:lumOff val="25000"/>
                  </a:prstClr>
                </a:solidFill>
                <a:latin typeface="Calibri" panose="020F0502020204030204" pitchFamily="34" charset="0"/>
                <a:cs typeface="Calibri" panose="020F0502020204030204" pitchFamily="34" charset="0"/>
              </a:rPr>
              <a:t>elaborarea recomandărilor pentru a întoarce acasă emigranții moldoveni din </a:t>
            </a:r>
            <a:r>
              <a:rPr lang="ro-RO" sz="2600" dirty="0" err="1">
                <a:solidFill>
                  <a:prstClr val="black">
                    <a:lumMod val="75000"/>
                    <a:lumOff val="25000"/>
                  </a:prstClr>
                </a:solidFill>
                <a:latin typeface="Calibri" panose="020F0502020204030204" pitchFamily="34" charset="0"/>
                <a:cs typeface="Calibri" panose="020F0502020204030204" pitchFamily="34" charset="0"/>
              </a:rPr>
              <a:t>ţările</a:t>
            </a:r>
            <a:r>
              <a:rPr lang="ro-RO" sz="2600" dirty="0">
                <a:solidFill>
                  <a:prstClr val="black">
                    <a:lumMod val="75000"/>
                    <a:lumOff val="25000"/>
                  </a:prstClr>
                </a:solidFill>
                <a:latin typeface="Calibri" panose="020F0502020204030204" pitchFamily="34" charset="0"/>
                <a:cs typeface="Calibri" panose="020F0502020204030204" pitchFamily="34" charset="0"/>
              </a:rPr>
              <a:t> străine și pentru valorificarea în spațiul național a potențialului economic și social al </a:t>
            </a:r>
            <a:r>
              <a:rPr lang="ro-RO" sz="2600" dirty="0" err="1">
                <a:solidFill>
                  <a:prstClr val="black">
                    <a:lumMod val="75000"/>
                    <a:lumOff val="25000"/>
                  </a:prstClr>
                </a:solidFill>
                <a:latin typeface="Calibri" panose="020F0502020204030204" pitchFamily="34" charset="0"/>
                <a:cs typeface="Calibri" panose="020F0502020204030204" pitchFamily="34" charset="0"/>
              </a:rPr>
              <a:t>emigranţilor</a:t>
            </a:r>
            <a:r>
              <a:rPr lang="ro-RO" sz="2600" dirty="0">
                <a:solidFill>
                  <a:prstClr val="black">
                    <a:lumMod val="75000"/>
                    <a:lumOff val="25000"/>
                  </a:prstClr>
                </a:solidFill>
                <a:latin typeface="Calibri" panose="020F0502020204030204" pitchFamily="34" charset="0"/>
                <a:cs typeface="Calibri" panose="020F0502020204030204" pitchFamily="34" charset="0"/>
              </a:rPr>
              <a:t>.</a:t>
            </a:r>
          </a:p>
          <a:p>
            <a:pPr marL="342900" lvl="0" indent="-342900" defTabSz="457200">
              <a:lnSpc>
                <a:spcPct val="100000"/>
              </a:lnSpc>
              <a:buClr>
                <a:srgbClr val="A53010"/>
              </a:buClr>
              <a:buFont typeface="Wingdings" panose="05000000000000000000" pitchFamily="2" charset="2"/>
              <a:buChar char="§"/>
            </a:pPr>
            <a:endParaRPr lang="ro-RO" sz="2600" dirty="0">
              <a:solidFill>
                <a:prstClr val="black">
                  <a:lumMod val="75000"/>
                  <a:lumOff val="25000"/>
                </a:prstClr>
              </a:solidFill>
              <a:latin typeface="Calibri" panose="020F0502020204030204" pitchFamily="34" charset="0"/>
              <a:cs typeface="Calibri" panose="020F0502020204030204" pitchFamily="34" charset="0"/>
            </a:endParaRPr>
          </a:p>
          <a:p>
            <a:endParaRPr lang="ro-RO"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3043" y="475965"/>
            <a:ext cx="10515600" cy="120935"/>
          </a:xfrm>
        </p:spPr>
        <p:txBody>
          <a:bodyPr>
            <a:normAutofit fontScale="90000"/>
          </a:bodyPr>
          <a:lstStyle/>
          <a:p>
            <a:r>
              <a:rPr lang="ru-RU" dirty="0"/>
              <a:t/>
            </a:r>
            <a:br>
              <a:rPr lang="ru-RU" dirty="0"/>
            </a:br>
            <a:endParaRPr lang="ru-RU" dirty="0"/>
          </a:p>
        </p:txBody>
      </p:sp>
      <p:sp>
        <p:nvSpPr>
          <p:cNvPr id="4" name="Substituent conținut 2">
            <a:extLst>
              <a:ext uri="{FF2B5EF4-FFF2-40B4-BE49-F238E27FC236}">
                <a16:creationId xmlns:a16="http://schemas.microsoft.com/office/drawing/2014/main" xmlns="" id="{B81461BA-E16B-4AA2-816E-3A9FBDB624E9}"/>
              </a:ext>
            </a:extLst>
          </p:cNvPr>
          <p:cNvSpPr>
            <a:spLocks noGrp="1"/>
          </p:cNvSpPr>
          <p:nvPr>
            <p:ph idx="1"/>
          </p:nvPr>
        </p:nvSpPr>
        <p:spPr>
          <a:xfrm>
            <a:off x="838200" y="1583031"/>
            <a:ext cx="10250757" cy="5059019"/>
          </a:xfrm>
        </p:spPr>
        <p:txBody>
          <a:bodyPr>
            <a:normAutofit fontScale="92500"/>
          </a:bodyPr>
          <a:lstStyle/>
          <a:p>
            <a:pPr>
              <a:spcBef>
                <a:spcPts val="0"/>
              </a:spcBef>
            </a:pPr>
            <a:r>
              <a:rPr lang="ru-RU" sz="2400" b="1" dirty="0" err="1">
                <a:latin typeface="Calibri" panose="020F0502020204030204" pitchFamily="34" charset="0"/>
                <a:cs typeface="Calibri" panose="020F0502020204030204" pitchFamily="34" charset="0"/>
              </a:rPr>
              <a:t>Monografie</a:t>
            </a:r>
            <a:r>
              <a:rPr lang="ru-RU" sz="2400" b="1" dirty="0">
                <a:latin typeface="Calibri" panose="020F0502020204030204" pitchFamily="34" charset="0"/>
                <a:cs typeface="Calibri" panose="020F0502020204030204" pitchFamily="34" charset="0"/>
              </a:rPr>
              <a:t> </a:t>
            </a:r>
            <a:r>
              <a:rPr lang="ru-RU" sz="2400" b="1" dirty="0" err="1">
                <a:latin typeface="Calibri" panose="020F0502020204030204" pitchFamily="34" charset="0"/>
                <a:cs typeface="Calibri" panose="020F0502020204030204" pitchFamily="34" charset="0"/>
              </a:rPr>
              <a:t>colectivă</a:t>
            </a:r>
            <a:r>
              <a:rPr lang="ru-RU" sz="2400" b="1" dirty="0">
                <a:latin typeface="Calibri" panose="020F0502020204030204" pitchFamily="34" charset="0"/>
                <a:cs typeface="Calibri" panose="020F0502020204030204" pitchFamily="34" charset="0"/>
              </a:rPr>
              <a:t>.</a:t>
            </a:r>
            <a:r>
              <a:rPr lang="ru-RU" sz="2400"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Evoluția</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clasei</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mijlocii</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în</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Republica</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Moldova</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premise</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socioeconomice</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și</a:t>
            </a:r>
            <a:r>
              <a:rPr lang="ru-RU" sz="2400" i="1" dirty="0">
                <a:latin typeface="Calibri" panose="020F0502020204030204" pitchFamily="34" charset="0"/>
                <a:cs typeface="Calibri" panose="020F0502020204030204" pitchFamily="34" charset="0"/>
              </a:rPr>
              <a:t> </a:t>
            </a:r>
            <a:r>
              <a:rPr lang="ru-RU" sz="2400" i="1" dirty="0" err="1">
                <a:latin typeface="Calibri" panose="020F0502020204030204" pitchFamily="34" charset="0"/>
                <a:cs typeface="Calibri" panose="020F0502020204030204" pitchFamily="34" charset="0"/>
              </a:rPr>
              <a:t>politice</a:t>
            </a:r>
            <a:r>
              <a:rPr lang="ru-RU" sz="2400" i="1" dirty="0">
                <a:latin typeface="Calibri" panose="020F0502020204030204" pitchFamily="34" charset="0"/>
                <a:cs typeface="Calibri" panose="020F0502020204030204" pitchFamily="34" charset="0"/>
              </a:rPr>
              <a:t>.</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Studiu</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sociologic</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Partea</a:t>
            </a:r>
            <a:r>
              <a:rPr lang="ru-RU" sz="2400" dirty="0">
                <a:latin typeface="Calibri" panose="020F0502020204030204" pitchFamily="34" charset="0"/>
                <a:cs typeface="Calibri" panose="020F0502020204030204" pitchFamily="34" charset="0"/>
              </a:rPr>
              <a:t> a II-a. / </a:t>
            </a:r>
            <a:r>
              <a:rPr lang="ru-RU" sz="2400" dirty="0" err="1">
                <a:latin typeface="Calibri" panose="020F0502020204030204" pitchFamily="34" charset="0"/>
                <a:cs typeface="Calibri" panose="020F0502020204030204" pitchFamily="34" charset="0"/>
              </a:rPr>
              <a:t>Coord</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Victor</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MOCANU</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Institutul</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de</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Cercetări</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Juridice</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Politice</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și</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Sociologice</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Chișinău</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F.E</a:t>
            </a:r>
            <a:r>
              <a:rPr lang="ru-RU" sz="2400" dirty="0">
                <a:latin typeface="Calibri" panose="020F0502020204030204" pitchFamily="34" charset="0"/>
                <a:cs typeface="Calibri" panose="020F0502020204030204" pitchFamily="34" charset="0"/>
              </a:rPr>
              <a:t>.-P. "</a:t>
            </a:r>
            <a:r>
              <a:rPr lang="ru-RU" sz="2400" dirty="0" err="1">
                <a:latin typeface="Calibri" panose="020F0502020204030204" pitchFamily="34" charset="0"/>
                <a:cs typeface="Calibri" panose="020F0502020204030204" pitchFamily="34" charset="0"/>
              </a:rPr>
              <a:t>Tipografia</a:t>
            </a:r>
            <a:r>
              <a:rPr lang="ru-RU" sz="2400" dirty="0">
                <a:latin typeface="Calibri" panose="020F0502020204030204" pitchFamily="34" charset="0"/>
                <a:cs typeface="Calibri" panose="020F0502020204030204" pitchFamily="34" charset="0"/>
              </a:rPr>
              <a:t> </a:t>
            </a:r>
            <a:r>
              <a:rPr lang="ru-RU" sz="2400" dirty="0" err="1">
                <a:latin typeface="Calibri" panose="020F0502020204030204" pitchFamily="34" charset="0"/>
                <a:cs typeface="Calibri" panose="020F0502020204030204" pitchFamily="34" charset="0"/>
              </a:rPr>
              <a:t>Centrală</a:t>
            </a:r>
            <a:r>
              <a:rPr lang="ru-RU" sz="2400" dirty="0">
                <a:latin typeface="Calibri" panose="020F0502020204030204" pitchFamily="34" charset="0"/>
                <a:cs typeface="Calibri" panose="020F0502020204030204" pitchFamily="34" charset="0"/>
              </a:rPr>
              <a:t>"), 2019.</a:t>
            </a:r>
            <a:endParaRPr lang="ro-RO" sz="2400" dirty="0">
              <a:latin typeface="Calibri" panose="020F0502020204030204" pitchFamily="34" charset="0"/>
              <a:cs typeface="Calibri" panose="020F0502020204030204" pitchFamily="34" charset="0"/>
            </a:endParaRPr>
          </a:p>
          <a:p>
            <a:pPr marL="0" indent="0">
              <a:spcBef>
                <a:spcPts val="0"/>
              </a:spcBef>
              <a:buNone/>
            </a:pPr>
            <a:endParaRPr lang="ro-RO" sz="2400" b="1" dirty="0">
              <a:latin typeface="Calibri" panose="020F0502020204030204" pitchFamily="34" charset="0"/>
              <a:cs typeface="Calibri" panose="020F0502020204030204" pitchFamily="34" charset="0"/>
            </a:endParaRPr>
          </a:p>
          <a:p>
            <a:pPr marL="0" indent="0">
              <a:spcBef>
                <a:spcPts val="0"/>
              </a:spcBef>
              <a:buNone/>
            </a:pPr>
            <a:r>
              <a:rPr lang="it-IT" sz="2400" b="1" dirty="0">
                <a:latin typeface="Calibri" panose="020F0502020204030204" pitchFamily="34" charset="0"/>
                <a:cs typeface="Calibri" panose="020F0502020204030204" pitchFamily="34" charset="0"/>
              </a:rPr>
              <a:t>Articole în reviste naţionale, Categoria C</a:t>
            </a:r>
            <a:r>
              <a:rPr lang="ro-RO" sz="2400" b="1" dirty="0">
                <a:latin typeface="Calibri" panose="020F0502020204030204" pitchFamily="34" charset="0"/>
                <a:cs typeface="Calibri" panose="020F0502020204030204" pitchFamily="34" charset="0"/>
              </a:rPr>
              <a:t>:</a:t>
            </a:r>
          </a:p>
          <a:p>
            <a:pPr marL="457200" indent="-457200">
              <a:spcBef>
                <a:spcPts val="0"/>
              </a:spcBef>
              <a:buFont typeface="+mj-lt"/>
              <a:buAutoNum type="arabicPeriod"/>
            </a:pPr>
            <a:r>
              <a:rPr lang="ro-RO" sz="2400" dirty="0">
                <a:latin typeface="Calibri" panose="020F0502020204030204" pitchFamily="34" charset="0"/>
                <a:cs typeface="Calibri" panose="020F0502020204030204" pitchFamily="34" charset="0"/>
              </a:rPr>
              <a:t>CIOBANU El., </a:t>
            </a:r>
            <a:r>
              <a:rPr lang="ro-RO" sz="2400" dirty="0" err="1">
                <a:latin typeface="Calibri" panose="020F0502020204030204" pitchFamily="34" charset="0"/>
                <a:cs typeface="Calibri" panose="020F0502020204030204" pitchFamily="34" charset="0"/>
              </a:rPr>
              <a:t>JELESCU</a:t>
            </a:r>
            <a:r>
              <a:rPr lang="ro-RO" sz="2400" dirty="0">
                <a:latin typeface="Calibri" panose="020F0502020204030204" pitchFamily="34" charset="0"/>
                <a:cs typeface="Calibri" panose="020F0502020204030204" pitchFamily="34" charset="0"/>
              </a:rPr>
              <a:t> P.  Problema formării intereselor electorale ale adolescenților. În:  Revista de Psihologie, Pedagogie specială și Asistență socială, nr.53. Ed.: </a:t>
            </a:r>
            <a:r>
              <a:rPr lang="ro-RO" sz="2400" dirty="0" err="1">
                <a:latin typeface="Calibri" panose="020F0502020204030204" pitchFamily="34" charset="0"/>
                <a:cs typeface="Calibri" panose="020F0502020204030204" pitchFamily="34" charset="0"/>
              </a:rPr>
              <a:t>UPS</a:t>
            </a:r>
            <a:r>
              <a:rPr lang="ro-RO" sz="2400" dirty="0">
                <a:latin typeface="Calibri" panose="020F0502020204030204" pitchFamily="34" charset="0"/>
                <a:cs typeface="Calibri" panose="020F0502020204030204" pitchFamily="34" charset="0"/>
              </a:rPr>
              <a:t> “I. Creangă”, Chișinău, 2019. ISSN 18574432</a:t>
            </a:r>
          </a:p>
          <a:p>
            <a:pPr marL="457200" indent="-457200">
              <a:spcBef>
                <a:spcPts val="0"/>
              </a:spcBef>
              <a:buFont typeface="+mj-lt"/>
              <a:buAutoNum type="arabicPeriod"/>
            </a:pPr>
            <a:r>
              <a:rPr lang="ro-RO" sz="2400" dirty="0">
                <a:latin typeface="Calibri" panose="020F0502020204030204" pitchFamily="34" charset="0"/>
                <a:cs typeface="Calibri" panose="020F0502020204030204" pitchFamily="34" charset="0"/>
              </a:rPr>
              <a:t>CIOBANU E., JELESCU P.  </a:t>
            </a:r>
            <a:r>
              <a:rPr lang="ro-RO" sz="2400" dirty="0" err="1">
                <a:latin typeface="Calibri" panose="020F0502020204030204" pitchFamily="34" charset="0"/>
                <a:cs typeface="Calibri" panose="020F0502020204030204" pitchFamily="34" charset="0"/>
              </a:rPr>
              <a:t>Chestionrul</a:t>
            </a:r>
            <a:r>
              <a:rPr lang="ro-RO" sz="2400" dirty="0">
                <a:latin typeface="Calibri" panose="020F0502020204030204" pitchFamily="34" charset="0"/>
                <a:cs typeface="Calibri" panose="020F0502020204030204" pitchFamily="34" charset="0"/>
              </a:rPr>
              <a:t> de evaluare a intereselor electorale la </a:t>
            </a:r>
            <a:r>
              <a:rPr lang="ro-RO" sz="2400" dirty="0" err="1">
                <a:latin typeface="Calibri" panose="020F0502020204030204" pitchFamily="34" charset="0"/>
                <a:cs typeface="Calibri" panose="020F0502020204030204" pitchFamily="34" charset="0"/>
              </a:rPr>
              <a:t>adolescenti</a:t>
            </a:r>
            <a:r>
              <a:rPr lang="ro-RO" sz="2400" dirty="0">
                <a:latin typeface="Calibri" panose="020F0502020204030204" pitchFamily="34" charset="0"/>
                <a:cs typeface="Calibri" panose="020F0502020204030204" pitchFamily="34" charset="0"/>
              </a:rPr>
              <a:t>. În: Revista de Psihologie, Pedagogie specială și Asistență socială, nr. 54 . Ed.: </a:t>
            </a:r>
            <a:r>
              <a:rPr lang="ro-RO" sz="2400" dirty="0" err="1">
                <a:latin typeface="Calibri" panose="020F0502020204030204" pitchFamily="34" charset="0"/>
                <a:cs typeface="Calibri" panose="020F0502020204030204" pitchFamily="34" charset="0"/>
              </a:rPr>
              <a:t>UPS</a:t>
            </a:r>
            <a:r>
              <a:rPr lang="ro-RO" sz="2400" dirty="0">
                <a:latin typeface="Calibri" panose="020F0502020204030204" pitchFamily="34" charset="0"/>
                <a:cs typeface="Calibri" panose="020F0502020204030204" pitchFamily="34" charset="0"/>
              </a:rPr>
              <a:t> “I. Creangă”. Chișinău, 2019. ISSN 18574432</a:t>
            </a:r>
          </a:p>
          <a:p>
            <a:pPr marL="457200" indent="-457200">
              <a:spcBef>
                <a:spcPts val="0"/>
              </a:spcBef>
              <a:buFont typeface="+mj-lt"/>
              <a:buAutoNum type="arabicPeriod"/>
            </a:pPr>
            <a:r>
              <a:rPr lang="ro-RO" sz="2400" dirty="0" err="1">
                <a:latin typeface="Calibri" panose="020F0502020204030204" pitchFamily="34" charset="0"/>
                <a:cs typeface="Calibri" panose="020F0502020204030204" pitchFamily="34" charset="0"/>
              </a:rPr>
              <a:t>FILIPOV</a:t>
            </a:r>
            <a:r>
              <a:rPr lang="ro-RO" sz="2400" dirty="0">
                <a:latin typeface="Calibri" panose="020F0502020204030204" pitchFamily="34" charset="0"/>
                <a:cs typeface="Calibri" panose="020F0502020204030204" pitchFamily="34" charset="0"/>
              </a:rPr>
              <a:t> I.  Perspective ale integrării și adaptării imigranților în Republica Moldova. În: Buletinul Științific al </a:t>
            </a:r>
            <a:r>
              <a:rPr lang="ro-RO" sz="2400" dirty="0" err="1">
                <a:latin typeface="Calibri" panose="020F0502020204030204" pitchFamily="34" charset="0"/>
                <a:cs typeface="Calibri" panose="020F0502020204030204" pitchFamily="34" charset="0"/>
              </a:rPr>
              <a:t>USCh</a:t>
            </a:r>
            <a:r>
              <a:rPr lang="ro-RO" sz="2400" dirty="0">
                <a:latin typeface="Calibri" panose="020F0502020204030204" pitchFamily="34" charset="0"/>
                <a:cs typeface="Calibri" panose="020F0502020204030204" pitchFamily="34" charset="0"/>
              </a:rPr>
              <a:t>, nr. 1(9), Științe sociale,  2019. jurnal.ss@usch.md</a:t>
            </a:r>
          </a:p>
          <a:p>
            <a:pPr marL="457200" indent="-457200">
              <a:spcBef>
                <a:spcPts val="0"/>
              </a:spcBef>
              <a:buFont typeface="+mj-lt"/>
              <a:buAutoNum type="arabicPeriod"/>
            </a:pPr>
            <a:r>
              <a:rPr lang="ro-RO" sz="2400" dirty="0" err="1">
                <a:latin typeface="Calibri" panose="020F0502020204030204" pitchFamily="34" charset="0"/>
                <a:cs typeface="Calibri" panose="020F0502020204030204" pitchFamily="34" charset="0"/>
              </a:rPr>
              <a:t>FILIPOV</a:t>
            </a:r>
            <a:r>
              <a:rPr lang="ro-RO" sz="2400" dirty="0">
                <a:latin typeface="Calibri" panose="020F0502020204030204" pitchFamily="34" charset="0"/>
                <a:cs typeface="Calibri" panose="020F0502020204030204" pitchFamily="34" charset="0"/>
              </a:rPr>
              <a:t> I.  Premise teoretice ale cercetării fenomenului migrației. În: Buletinul Științific al </a:t>
            </a:r>
            <a:r>
              <a:rPr lang="ro-RO" sz="2400" dirty="0" err="1">
                <a:latin typeface="Calibri" panose="020F0502020204030204" pitchFamily="34" charset="0"/>
                <a:cs typeface="Calibri" panose="020F0502020204030204" pitchFamily="34" charset="0"/>
              </a:rPr>
              <a:t>USCh</a:t>
            </a:r>
            <a:r>
              <a:rPr lang="ro-RO" sz="2400" dirty="0">
                <a:latin typeface="Calibri" panose="020F0502020204030204" pitchFamily="34" charset="0"/>
                <a:cs typeface="Calibri" panose="020F0502020204030204" pitchFamily="34" charset="0"/>
              </a:rPr>
              <a:t>, nr. 2(10), Științe sociale,  2019. jurnal.ss@usch.md</a:t>
            </a:r>
          </a:p>
        </p:txBody>
      </p:sp>
    </p:spTree>
    <p:extLst>
      <p:ext uri="{BB962C8B-B14F-4D97-AF65-F5344CB8AC3E}">
        <p14:creationId xmlns:p14="http://schemas.microsoft.com/office/powerpoint/2010/main" val="80296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98865"/>
            <a:ext cx="10515600" cy="245635"/>
          </a:xfrm>
        </p:spPr>
        <p:txBody>
          <a:bodyPr>
            <a:noAutofit/>
          </a:bodyPr>
          <a:lstStyle/>
          <a:p>
            <a:endParaRPr lang="ru-RU" sz="2800" dirty="0"/>
          </a:p>
        </p:txBody>
      </p:sp>
      <p:sp>
        <p:nvSpPr>
          <p:cNvPr id="4" name="Substituent conținut 2">
            <a:extLst>
              <a:ext uri="{FF2B5EF4-FFF2-40B4-BE49-F238E27FC236}">
                <a16:creationId xmlns:a16="http://schemas.microsoft.com/office/drawing/2014/main" xmlns="" id="{B81461BA-E16B-4AA2-816E-3A9FBDB624E9}"/>
              </a:ext>
            </a:extLst>
          </p:cNvPr>
          <p:cNvSpPr>
            <a:spLocks noGrp="1"/>
          </p:cNvSpPr>
          <p:nvPr>
            <p:ph idx="1"/>
          </p:nvPr>
        </p:nvSpPr>
        <p:spPr>
          <a:xfrm>
            <a:off x="838200" y="1629718"/>
            <a:ext cx="10250757" cy="5059019"/>
          </a:xfrm>
        </p:spPr>
        <p:txBody>
          <a:bodyPr>
            <a:normAutofit fontScale="92500" lnSpcReduction="20000"/>
          </a:bodyPr>
          <a:lstStyle/>
          <a:p>
            <a:pPr marL="0" indent="0">
              <a:spcBef>
                <a:spcPts val="0"/>
              </a:spcBef>
              <a:buNone/>
            </a:pPr>
            <a:r>
              <a:rPr lang="it-IT" sz="2400" b="1" dirty="0">
                <a:latin typeface="Calibri" panose="020F0502020204030204" pitchFamily="34" charset="0"/>
                <a:cs typeface="Calibri" panose="020F0502020204030204" pitchFamily="34" charset="0"/>
              </a:rPr>
              <a:t>Articole în reviste naţionale, Categoria </a:t>
            </a:r>
            <a:r>
              <a:rPr lang="ro-RO" sz="2400" b="1" dirty="0">
                <a:latin typeface="Calibri" panose="020F0502020204030204" pitchFamily="34" charset="0"/>
                <a:cs typeface="Calibri" panose="020F0502020204030204" pitchFamily="34" charset="0"/>
              </a:rPr>
              <a:t>B:</a:t>
            </a:r>
          </a:p>
          <a:p>
            <a:pPr>
              <a:buFont typeface="+mj-lt"/>
              <a:buAutoNum type="arabicPeriod"/>
            </a:pPr>
            <a:r>
              <a:rPr lang="ro-RO" sz="2200" dirty="0">
                <a:latin typeface="Calibri" panose="020F0502020204030204" pitchFamily="34" charset="0"/>
                <a:cs typeface="Calibri" panose="020F0502020204030204" pitchFamily="34" charset="0"/>
              </a:rPr>
              <a:t>MALCOCI L. Excluziunea socială a  persoanelor cu dizabilități ca fenomen al </a:t>
            </a:r>
            <a:r>
              <a:rPr lang="ro-RO" sz="2200" dirty="0" err="1">
                <a:latin typeface="Calibri" panose="020F0502020204030204" pitchFamily="34" charset="0"/>
                <a:cs typeface="Calibri" panose="020F0502020204030204" pitchFamily="34" charset="0"/>
              </a:rPr>
              <a:t>deprivării</a:t>
            </a:r>
            <a:r>
              <a:rPr lang="ro-RO" sz="2200" dirty="0">
                <a:latin typeface="Calibri" panose="020F0502020204030204" pitchFamily="34" charset="0"/>
                <a:cs typeface="Calibri" panose="020F0502020204030204" pitchFamily="34" charset="0"/>
              </a:rPr>
              <a:t> multidimensionale cazul Republicii Moldova . În: Revista de Filosofie, Sociologie și Științe Politice, nr. 3, 2019, p.  ? ISSN 1857-2294</a:t>
            </a:r>
          </a:p>
          <a:p>
            <a:pPr>
              <a:buFont typeface="+mj-lt"/>
              <a:buAutoNum type="arabicPeriod"/>
            </a:pPr>
            <a:r>
              <a:rPr lang="ro-RO" sz="2200" dirty="0">
                <a:latin typeface="Calibri" panose="020F0502020204030204" pitchFamily="34" charset="0"/>
                <a:cs typeface="Calibri" panose="020F0502020204030204" pitchFamily="34" charset="0"/>
              </a:rPr>
              <a:t>NEGURĂ P. Penitenciarele din Republica Moldova: un sistem de penalizare a săracilor (II) În: Revista de Filosofie, Sociologie și Științe Politice, nr. 1 (179), 2019, p. 118-127.  ISSN 1857-2294</a:t>
            </a:r>
          </a:p>
          <a:p>
            <a:pPr>
              <a:buFont typeface="+mj-lt"/>
              <a:buAutoNum type="arabicPeriod"/>
            </a:pPr>
            <a:r>
              <a:rPr lang="ro-RO" sz="2200" dirty="0">
                <a:latin typeface="Calibri" panose="020F0502020204030204" pitchFamily="34" charset="0"/>
                <a:cs typeface="Calibri" panose="020F0502020204030204" pitchFamily="34" charset="0"/>
              </a:rPr>
              <a:t>SPĂTARU T. Republica Moldova din perspectiva estimărilor internaționale.  În: Revista de Filosofie, Sociologie și Științe Politice, nr. 2 (180), 2019, p. 130-143. ISSN 1857-2294</a:t>
            </a:r>
          </a:p>
          <a:p>
            <a:pPr>
              <a:buFont typeface="+mj-lt"/>
              <a:buAutoNum type="arabicPeriod"/>
            </a:pPr>
            <a:r>
              <a:rPr lang="ro-RO" sz="2200" dirty="0">
                <a:latin typeface="Calibri" panose="020F0502020204030204" pitchFamily="34" charset="0"/>
                <a:cs typeface="Calibri" panose="020F0502020204030204" pitchFamily="34" charset="0"/>
              </a:rPr>
              <a:t>DUMBRĂVEANU A. Societatea comunicării: de la post-adevăr la redundanță informațională. Revista de Filosofie, Sociologie și Științe Politice, nr. 2 (180), 2019, p. 170-177. ISSN 1857-2294</a:t>
            </a:r>
          </a:p>
          <a:p>
            <a:pPr>
              <a:buFont typeface="+mj-lt"/>
              <a:buAutoNum type="arabicPeriod"/>
            </a:pPr>
            <a:r>
              <a:rPr lang="ro-RO" sz="2200" dirty="0" err="1">
                <a:latin typeface="Calibri" panose="020F0502020204030204" pitchFamily="34" charset="0"/>
                <a:cs typeface="Calibri" panose="020F0502020204030204" pitchFamily="34" charset="0"/>
              </a:rPr>
              <a:t>REABCINSCHII</a:t>
            </a:r>
            <a:r>
              <a:rPr lang="ro-RO" sz="2200" dirty="0">
                <a:latin typeface="Calibri" panose="020F0502020204030204" pitchFamily="34" charset="0"/>
                <a:cs typeface="Calibri" panose="020F0502020204030204" pitchFamily="34" charset="0"/>
              </a:rPr>
              <a:t> V. Evoluția indicelui vieții culturale în Republica Moldova. Revista de Filosofie, Sociologie și Științe Politice, nr. 3 (181), 2019, p.    ?. ISSN 1857-2294</a:t>
            </a:r>
          </a:p>
          <a:p>
            <a:pPr>
              <a:buFont typeface="+mj-lt"/>
              <a:buAutoNum type="arabicPeriod"/>
            </a:pPr>
            <a:r>
              <a:rPr lang="ro-RO" sz="2200" dirty="0">
                <a:latin typeface="Calibri" panose="020F0502020204030204" pitchFamily="34" charset="0"/>
                <a:cs typeface="Calibri" panose="020F0502020204030204" pitchFamily="34" charset="0"/>
              </a:rPr>
              <a:t>GAȘPER, L. Orientările valorice și percepția timpului la grupurile sociale în societatea tranzitivă: probleme </a:t>
            </a:r>
            <a:r>
              <a:rPr lang="ro-RO" sz="2200" dirty="0" err="1">
                <a:latin typeface="Calibri" panose="020F0502020204030204" pitchFamily="34" charset="0"/>
                <a:cs typeface="Calibri" panose="020F0502020204030204" pitchFamily="34" charset="0"/>
              </a:rPr>
              <a:t>socio</a:t>
            </a:r>
            <a:r>
              <a:rPr lang="ro-RO" sz="2200" dirty="0">
                <a:latin typeface="Calibri" panose="020F0502020204030204" pitchFamily="34" charset="0"/>
                <a:cs typeface="Calibri" panose="020F0502020204030204" pitchFamily="34" charset="0"/>
              </a:rPr>
              <a:t>-psihologice și perspective” (coautor dr. </a:t>
            </a:r>
            <a:r>
              <a:rPr lang="ro-RO" sz="2200" dirty="0" err="1">
                <a:latin typeface="Calibri" panose="020F0502020204030204" pitchFamily="34" charset="0"/>
                <a:cs typeface="Calibri" panose="020F0502020204030204" pitchFamily="34" charset="0"/>
              </a:rPr>
              <a:t>Caunenco</a:t>
            </a:r>
            <a:r>
              <a:rPr lang="ro-RO" sz="2200" dirty="0">
                <a:latin typeface="Calibri" panose="020F0502020204030204" pitchFamily="34" charset="0"/>
                <a:cs typeface="Calibri" panose="020F0502020204030204" pitchFamily="34" charset="0"/>
              </a:rPr>
              <a:t> I.). În: Revista </a:t>
            </a:r>
            <a:r>
              <a:rPr lang="ro-RO" sz="2200" dirty="0" err="1">
                <a:latin typeface="Calibri" panose="020F0502020204030204" pitchFamily="34" charset="0"/>
                <a:cs typeface="Calibri" panose="020F0502020204030204" pitchFamily="34" charset="0"/>
              </a:rPr>
              <a:t>teoretico</a:t>
            </a:r>
            <a:r>
              <a:rPr lang="ro-RO" sz="2200" dirty="0">
                <a:latin typeface="Calibri" panose="020F0502020204030204" pitchFamily="34" charset="0"/>
                <a:cs typeface="Calibri" panose="020F0502020204030204" pitchFamily="34" charset="0"/>
              </a:rPr>
              <a:t>-științifică ”Economie și Sociologie”.</a:t>
            </a:r>
          </a:p>
          <a:p>
            <a:pPr>
              <a:buFont typeface="+mj-lt"/>
              <a:buAutoNum type="arabicPeriod"/>
            </a:pPr>
            <a:r>
              <a:rPr lang="ru-RU" sz="2200" dirty="0">
                <a:latin typeface="Calibri" panose="020F0502020204030204" pitchFamily="34" charset="0"/>
                <a:cs typeface="Calibri" panose="020F0502020204030204" pitchFamily="34" charset="0"/>
              </a:rPr>
              <a:t>SAVI</a:t>
            </a:r>
            <a:r>
              <a:rPr lang="ro-RO" sz="2200" dirty="0">
                <a:latin typeface="Calibri" panose="020F0502020204030204" pitchFamily="34" charset="0"/>
                <a:cs typeface="Calibri" panose="020F0502020204030204" pitchFamily="34" charset="0"/>
              </a:rPr>
              <a:t>Ț</a:t>
            </a:r>
            <a:r>
              <a:rPr lang="ru-RU" sz="2200" dirty="0">
                <a:latin typeface="Calibri" panose="020F0502020204030204" pitchFamily="34" charset="0"/>
                <a:cs typeface="Calibri" panose="020F0502020204030204" pitchFamily="34" charset="0"/>
              </a:rPr>
              <a:t>CHI C. </a:t>
            </a:r>
            <a:r>
              <a:rPr lang="ru-RU" sz="2200" dirty="0" err="1">
                <a:latin typeface="Calibri" panose="020F0502020204030204" pitchFamily="34" charset="0"/>
                <a:cs typeface="Calibri" panose="020F0502020204030204" pitchFamily="34" charset="0"/>
              </a:rPr>
              <a:t>Șomajul</a:t>
            </a:r>
            <a:r>
              <a:rPr lang="ru-RU" sz="2200" dirty="0">
                <a:latin typeface="Calibri" panose="020F0502020204030204" pitchFamily="34" charset="0"/>
                <a:cs typeface="Calibri" panose="020F0502020204030204" pitchFamily="34" charset="0"/>
              </a:rPr>
              <a:t> – </a:t>
            </a:r>
            <a:r>
              <a:rPr lang="ru-RU" sz="2200" dirty="0" err="1">
                <a:latin typeface="Calibri" panose="020F0502020204030204" pitchFamily="34" charset="0"/>
                <a:cs typeface="Calibri" panose="020F0502020204030204" pitchFamily="34" charset="0"/>
              </a:rPr>
              <a:t>problemă</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dificilă</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privind</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includerea</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tineretului</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în</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câmpul</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muncii</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Revista</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de</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Filosofie</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Sociologie</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și</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Științe</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Politice</a:t>
            </a:r>
            <a:r>
              <a:rPr lang="ru-RU" sz="2200" dirty="0">
                <a:latin typeface="Calibri" panose="020F0502020204030204" pitchFamily="34" charset="0"/>
                <a:cs typeface="Calibri" panose="020F0502020204030204" pitchFamily="34" charset="0"/>
              </a:rPr>
              <a:t>, </a:t>
            </a:r>
            <a:r>
              <a:rPr lang="ru-RU" sz="2200" dirty="0" err="1">
                <a:latin typeface="Calibri" panose="020F0502020204030204" pitchFamily="34" charset="0"/>
                <a:cs typeface="Calibri" panose="020F0502020204030204" pitchFamily="34" charset="0"/>
              </a:rPr>
              <a:t>nr</a:t>
            </a:r>
            <a:r>
              <a:rPr lang="ru-RU" sz="2200" dirty="0">
                <a:latin typeface="Calibri" panose="020F0502020204030204" pitchFamily="34" charset="0"/>
                <a:cs typeface="Calibri" panose="020F0502020204030204" pitchFamily="34" charset="0"/>
              </a:rPr>
              <a:t>. 3 (181), 2019, p.    ?. </a:t>
            </a:r>
            <a:r>
              <a:rPr lang="ru-RU" sz="2200" dirty="0" err="1">
                <a:latin typeface="Calibri" panose="020F0502020204030204" pitchFamily="34" charset="0"/>
                <a:cs typeface="Calibri" panose="020F0502020204030204" pitchFamily="34" charset="0"/>
              </a:rPr>
              <a:t>ISSN</a:t>
            </a:r>
            <a:r>
              <a:rPr lang="ru-RU" sz="2200" dirty="0">
                <a:latin typeface="Calibri" panose="020F0502020204030204" pitchFamily="34" charset="0"/>
                <a:cs typeface="Calibri" panose="020F0502020204030204" pitchFamily="34" charset="0"/>
              </a:rPr>
              <a:t> 1857-2294 </a:t>
            </a:r>
            <a:endParaRPr lang="ro-RO" sz="3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9742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38200" y="365125"/>
            <a:ext cx="10515600" cy="104775"/>
          </a:xfrm>
        </p:spPr>
        <p:txBody>
          <a:bodyPr>
            <a:noAutofit/>
          </a:bodyPr>
          <a:lstStyle/>
          <a:p>
            <a:endParaRPr lang="ru-RU" sz="2800" dirty="0"/>
          </a:p>
        </p:txBody>
      </p:sp>
      <p:sp>
        <p:nvSpPr>
          <p:cNvPr id="5" name="Substituent conținut 2">
            <a:extLst>
              <a:ext uri="{FF2B5EF4-FFF2-40B4-BE49-F238E27FC236}">
                <a16:creationId xmlns:a16="http://schemas.microsoft.com/office/drawing/2014/main" xmlns="" id="{B81461BA-E16B-4AA2-816E-3A9FBDB624E9}"/>
              </a:ext>
            </a:extLst>
          </p:cNvPr>
          <p:cNvSpPr>
            <a:spLocks noGrp="1"/>
          </p:cNvSpPr>
          <p:nvPr>
            <p:ph idx="1"/>
          </p:nvPr>
        </p:nvSpPr>
        <p:spPr/>
        <p:txBody>
          <a:bodyPr>
            <a:normAutofit fontScale="70000" lnSpcReduction="20000"/>
          </a:bodyPr>
          <a:lstStyle/>
          <a:p>
            <a:pPr marL="0" indent="0">
              <a:spcBef>
                <a:spcPts val="0"/>
              </a:spcBef>
              <a:buNone/>
            </a:pPr>
            <a:r>
              <a:rPr lang="it-IT" sz="2900" b="1" dirty="0">
                <a:latin typeface="Calibri" panose="020F0502020204030204" pitchFamily="34" charset="0"/>
                <a:cs typeface="Calibri" panose="020F0502020204030204" pitchFamily="34" charset="0"/>
              </a:rPr>
              <a:t>Articole în reviste internaționale</a:t>
            </a:r>
            <a:r>
              <a:rPr lang="ro-RO" sz="2900" b="1" dirty="0">
                <a:latin typeface="Calibri" panose="020F0502020204030204" pitchFamily="34" charset="0"/>
                <a:cs typeface="Calibri" panose="020F0502020204030204" pitchFamily="34" charset="0"/>
              </a:rPr>
              <a:t>:</a:t>
            </a:r>
          </a:p>
          <a:p>
            <a:pPr>
              <a:buFont typeface="+mj-lt"/>
              <a:buAutoNum type="arabicPeriod"/>
            </a:pPr>
            <a:r>
              <a:rPr lang="ro-RO" sz="2600" dirty="0">
                <a:latin typeface="Calibri" panose="020F0502020204030204" pitchFamily="34" charset="0"/>
                <a:cs typeface="Calibri" panose="020F0502020204030204" pitchFamily="34" charset="0"/>
              </a:rPr>
              <a:t>MALCOCI, L., MOCANU, V.   </a:t>
            </a:r>
            <a:r>
              <a:rPr lang="ro-RO" sz="2600" i="1" dirty="0">
                <a:latin typeface="Calibri" panose="020F0502020204030204" pitchFamily="34" charset="0"/>
                <a:cs typeface="Calibri" panose="020F0502020204030204" pitchFamily="34" charset="0"/>
              </a:rPr>
              <a:t>Clasa  medie în Republica Moldova:</a:t>
            </a:r>
            <a:br>
              <a:rPr lang="ro-RO" sz="2600" i="1" dirty="0">
                <a:latin typeface="Calibri" panose="020F0502020204030204" pitchFamily="34" charset="0"/>
                <a:cs typeface="Calibri" panose="020F0502020204030204" pitchFamily="34" charset="0"/>
              </a:rPr>
            </a:br>
            <a:r>
              <a:rPr lang="ro-RO" sz="2600" i="1" dirty="0">
                <a:latin typeface="Calibri" panose="020F0502020204030204" pitchFamily="34" charset="0"/>
                <a:cs typeface="Calibri" panose="020F0502020204030204" pitchFamily="34" charset="0"/>
              </a:rPr>
              <a:t>realități și perspective.</a:t>
            </a:r>
            <a:r>
              <a:rPr lang="ro-RO" sz="2600" dirty="0">
                <a:latin typeface="Calibri" panose="020F0502020204030204" pitchFamily="34" charset="0"/>
                <a:cs typeface="Calibri" panose="020F0502020204030204" pitchFamily="34" charset="0"/>
              </a:rPr>
              <a:t> În: Revista Sociologie Românească (Romanian</a:t>
            </a:r>
            <a:br>
              <a:rPr lang="ro-RO" sz="2600" dirty="0">
                <a:latin typeface="Calibri" panose="020F0502020204030204" pitchFamily="34" charset="0"/>
                <a:cs typeface="Calibri" panose="020F0502020204030204" pitchFamily="34" charset="0"/>
              </a:rPr>
            </a:br>
            <a:r>
              <a:rPr lang="ro-RO" sz="2600" dirty="0" err="1">
                <a:latin typeface="Calibri" panose="020F0502020204030204" pitchFamily="34" charset="0"/>
                <a:cs typeface="Calibri" panose="020F0502020204030204" pitchFamily="34" charset="0"/>
              </a:rPr>
              <a:t>Sociology</a:t>
            </a:r>
            <a:r>
              <a:rPr lang="ro-RO" sz="2600" dirty="0">
                <a:latin typeface="Calibri" panose="020F0502020204030204" pitchFamily="34" charset="0"/>
                <a:cs typeface="Calibri" panose="020F0502020204030204" pitchFamily="34" charset="0"/>
              </a:rPr>
              <a:t> Review), vol. XVI, nr. 3-4/2018. ISSN 2668-1455, ISSN-L 1220-5389</a:t>
            </a:r>
          </a:p>
          <a:p>
            <a:pPr>
              <a:buFont typeface="+mj-lt"/>
              <a:buAutoNum type="arabicPeriod"/>
            </a:pPr>
            <a:r>
              <a:rPr lang="ro-RO" sz="2600" dirty="0">
                <a:latin typeface="Calibri" panose="020F0502020204030204" pitchFamily="34" charset="0"/>
                <a:cs typeface="Calibri" panose="020F0502020204030204" pitchFamily="34" charset="0"/>
              </a:rPr>
              <a:t>SPĂTARU, T</a:t>
            </a:r>
            <a:r>
              <a:rPr lang="ro-RO" sz="2600" b="1" dirty="0">
                <a:latin typeface="Calibri" panose="020F0502020204030204" pitchFamily="34" charset="0"/>
                <a:cs typeface="Calibri" panose="020F0502020204030204" pitchFamily="34" charset="0"/>
              </a:rPr>
              <a:t>.</a:t>
            </a:r>
            <a:r>
              <a:rPr lang="ro-RO" sz="2600" dirty="0">
                <a:latin typeface="Calibri" panose="020F0502020204030204" pitchFamily="34" charset="0"/>
                <a:cs typeface="Calibri" panose="020F0502020204030204" pitchFamily="34" charset="0"/>
              </a:rPr>
              <a:t> </a:t>
            </a:r>
            <a:r>
              <a:rPr lang="ro-RO" sz="2600" i="1" dirty="0">
                <a:latin typeface="Calibri" panose="020F0502020204030204" pitchFamily="34" charset="0"/>
                <a:cs typeface="Calibri" panose="020F0502020204030204" pitchFamily="34" charset="0"/>
              </a:rPr>
              <a:t>Inegalitatea clasei de mijloc: evidențe transnaționale.</a:t>
            </a:r>
            <a:r>
              <a:rPr lang="ro-RO" sz="2600" dirty="0">
                <a:latin typeface="Calibri" panose="020F0502020204030204" pitchFamily="34" charset="0"/>
                <a:cs typeface="Calibri" panose="020F0502020204030204" pitchFamily="34" charset="0"/>
              </a:rPr>
              <a:t>  În: Convergențe spirituale, nr. 14/15, 2019. Iași: Universitatea </a:t>
            </a:r>
            <a:r>
              <a:rPr lang="ro-RO" sz="2600" dirty="0" err="1">
                <a:latin typeface="Calibri" panose="020F0502020204030204" pitchFamily="34" charset="0"/>
                <a:cs typeface="Calibri" panose="020F0502020204030204" pitchFamily="34" charset="0"/>
              </a:rPr>
              <a:t>Apollonia</a:t>
            </a:r>
            <a:r>
              <a:rPr lang="ro-RO" sz="2600" dirty="0">
                <a:latin typeface="Calibri" panose="020F0502020204030204" pitchFamily="34" charset="0"/>
                <a:cs typeface="Calibri" panose="020F0502020204030204" pitchFamily="34" charset="0"/>
              </a:rPr>
              <a:t>, p. 243-252. 320 p. (0,90 </a:t>
            </a:r>
            <a:r>
              <a:rPr lang="ro-RO" sz="2600" dirty="0" err="1">
                <a:latin typeface="Calibri" panose="020F0502020204030204" pitchFamily="34" charset="0"/>
                <a:cs typeface="Calibri" panose="020F0502020204030204" pitchFamily="34" charset="0"/>
              </a:rPr>
              <a:t>c.a.</a:t>
            </a:r>
            <a:r>
              <a:rPr lang="ro-RO" sz="2600" dirty="0">
                <a:latin typeface="Calibri" panose="020F0502020204030204" pitchFamily="34" charset="0"/>
                <a:cs typeface="Calibri" panose="020F0502020204030204" pitchFamily="34" charset="0"/>
              </a:rPr>
              <a:t>).</a:t>
            </a:r>
            <a:r>
              <a:rPr lang="en-US" sz="2600" dirty="0">
                <a:latin typeface="Calibri" panose="020F0502020204030204" pitchFamily="34" charset="0"/>
                <a:cs typeface="Calibri" panose="020F0502020204030204" pitchFamily="34" charset="0"/>
              </a:rPr>
              <a:t>  </a:t>
            </a:r>
            <a:r>
              <a:rPr lang="ro-RO" sz="2600" dirty="0">
                <a:latin typeface="Calibri" panose="020F0502020204030204" pitchFamily="34" charset="0"/>
                <a:cs typeface="Calibri" panose="020F0502020204030204" pitchFamily="34" charset="0"/>
              </a:rPr>
              <a:t>ISSN: 2343-9661</a:t>
            </a:r>
          </a:p>
          <a:p>
            <a:pPr>
              <a:buFont typeface="+mj-lt"/>
              <a:buAutoNum type="arabicPeriod"/>
            </a:pPr>
            <a:r>
              <a:rPr lang="ro-RO" sz="2600" dirty="0">
                <a:latin typeface="Calibri" panose="020F0502020204030204" pitchFamily="34" charset="0"/>
                <a:cs typeface="Calibri" panose="020F0502020204030204" pitchFamily="34" charset="0"/>
              </a:rPr>
              <a:t>3. NEGURĂ, P., MOCANU, V., </a:t>
            </a:r>
            <a:r>
              <a:rPr lang="ro-RO" sz="2600" dirty="0" err="1">
                <a:latin typeface="Calibri" panose="020F0502020204030204" pitchFamily="34" charset="0"/>
                <a:cs typeface="Calibri" panose="020F0502020204030204" pitchFamily="34" charset="0"/>
              </a:rPr>
              <a:t>POTOROACĂ</a:t>
            </a:r>
            <a:r>
              <a:rPr lang="ro-RO" sz="2600" dirty="0">
                <a:latin typeface="Calibri" panose="020F0502020204030204" pitchFamily="34" charset="0"/>
                <a:cs typeface="Calibri" panose="020F0502020204030204" pitchFamily="34" charset="0"/>
              </a:rPr>
              <a:t>, M. </a:t>
            </a:r>
            <a:r>
              <a:rPr lang="ro-RO" sz="2600" i="1" dirty="0">
                <a:latin typeface="Calibri" panose="020F0502020204030204" pitchFamily="34" charset="0"/>
                <a:cs typeface="Calibri" panose="020F0502020204030204" pitchFamily="34" charset="0"/>
              </a:rPr>
              <a:t>Coeziunea socială în Republica Moldova din perspectiva apartenenței, încrederii și solidarității sociale (2016-2018).</a:t>
            </a:r>
            <a:r>
              <a:rPr lang="ro-RO" sz="2600" dirty="0">
                <a:latin typeface="Calibri" panose="020F0502020204030204" pitchFamily="34" charset="0"/>
                <a:cs typeface="Calibri" panose="020F0502020204030204" pitchFamily="34" charset="0"/>
              </a:rPr>
              <a:t> În: Calitatea vieții. Revistă de Politici Sociale, nr. 2, 2019, p. 162-188. ISBN 1018-0839</a:t>
            </a:r>
          </a:p>
          <a:p>
            <a:pPr>
              <a:buFont typeface="+mj-lt"/>
              <a:buAutoNum type="arabicPeriod"/>
            </a:pPr>
            <a:r>
              <a:rPr lang="ro-RO" sz="2600" dirty="0">
                <a:latin typeface="Calibri" panose="020F0502020204030204" pitchFamily="34" charset="0"/>
                <a:cs typeface="Calibri" panose="020F0502020204030204" pitchFamily="34" charset="0"/>
              </a:rPr>
              <a:t>NEGURĂ, P. Recenzie la cartea lui Bruce </a:t>
            </a:r>
            <a:r>
              <a:rPr lang="ro-RO" sz="2600" dirty="0" err="1">
                <a:latin typeface="Calibri" panose="020F0502020204030204" pitchFamily="34" charset="0"/>
                <a:cs typeface="Calibri" panose="020F0502020204030204" pitchFamily="34" charset="0"/>
              </a:rPr>
              <a:t>O’Neill</a:t>
            </a:r>
            <a:r>
              <a:rPr lang="ro-RO" sz="2600" dirty="0">
                <a:latin typeface="Calibri" panose="020F0502020204030204" pitchFamily="34" charset="0"/>
                <a:cs typeface="Calibri" panose="020F0502020204030204" pitchFamily="34" charset="0"/>
              </a:rPr>
              <a:t>, </a:t>
            </a:r>
            <a:r>
              <a:rPr lang="ro-RO" sz="2600" i="1" dirty="0">
                <a:latin typeface="Calibri" panose="020F0502020204030204" pitchFamily="34" charset="0"/>
                <a:cs typeface="Calibri" panose="020F0502020204030204" pitchFamily="34" charset="0"/>
              </a:rPr>
              <a:t>The </a:t>
            </a:r>
            <a:r>
              <a:rPr lang="ro-RO" sz="2600" i="1" dirty="0" err="1">
                <a:latin typeface="Calibri" panose="020F0502020204030204" pitchFamily="34" charset="0"/>
                <a:cs typeface="Calibri" panose="020F0502020204030204" pitchFamily="34" charset="0"/>
              </a:rPr>
              <a:t>Space</a:t>
            </a:r>
            <a:r>
              <a:rPr lang="ro-RO" sz="2600" i="1" dirty="0">
                <a:latin typeface="Calibri" panose="020F0502020204030204" pitchFamily="34" charset="0"/>
                <a:cs typeface="Calibri" panose="020F0502020204030204" pitchFamily="34" charset="0"/>
              </a:rPr>
              <a:t> of </a:t>
            </a:r>
            <a:r>
              <a:rPr lang="ro-RO" sz="2600" i="1" dirty="0" err="1">
                <a:latin typeface="Calibri" panose="020F0502020204030204" pitchFamily="34" charset="0"/>
                <a:cs typeface="Calibri" panose="020F0502020204030204" pitchFamily="34" charset="0"/>
              </a:rPr>
              <a:t>Boredom</a:t>
            </a:r>
            <a:r>
              <a:rPr lang="ro-RO" sz="2600" i="1" dirty="0">
                <a:latin typeface="Calibri" panose="020F0502020204030204" pitchFamily="34" charset="0"/>
                <a:cs typeface="Calibri" panose="020F0502020204030204" pitchFamily="34" charset="0"/>
              </a:rPr>
              <a:t>. </a:t>
            </a:r>
            <a:r>
              <a:rPr lang="ro-RO" sz="2600" i="1" dirty="0" err="1">
                <a:latin typeface="Calibri" panose="020F0502020204030204" pitchFamily="34" charset="0"/>
                <a:cs typeface="Calibri" panose="020F0502020204030204" pitchFamily="34" charset="0"/>
              </a:rPr>
              <a:t>Homelessness</a:t>
            </a:r>
            <a:r>
              <a:rPr lang="ro-RO" sz="2600" i="1" dirty="0">
                <a:latin typeface="Calibri" panose="020F0502020204030204" pitchFamily="34" charset="0"/>
                <a:cs typeface="Calibri" panose="020F0502020204030204" pitchFamily="34" charset="0"/>
              </a:rPr>
              <a:t> in </a:t>
            </a:r>
            <a:r>
              <a:rPr lang="ro-RO" sz="2600" i="1" dirty="0" err="1">
                <a:latin typeface="Calibri" panose="020F0502020204030204" pitchFamily="34" charset="0"/>
                <a:cs typeface="Calibri" panose="020F0502020204030204" pitchFamily="34" charset="0"/>
              </a:rPr>
              <a:t>the</a:t>
            </a:r>
            <a:r>
              <a:rPr lang="ro-RO" sz="2600" i="1" dirty="0">
                <a:latin typeface="Calibri" panose="020F0502020204030204" pitchFamily="34" charset="0"/>
                <a:cs typeface="Calibri" panose="020F0502020204030204" pitchFamily="34" charset="0"/>
              </a:rPr>
              <a:t> </a:t>
            </a:r>
            <a:r>
              <a:rPr lang="ro-RO" sz="2600" i="1" dirty="0" err="1">
                <a:latin typeface="Calibri" panose="020F0502020204030204" pitchFamily="34" charset="0"/>
                <a:cs typeface="Calibri" panose="020F0502020204030204" pitchFamily="34" charset="0"/>
              </a:rPr>
              <a:t>Slowing</a:t>
            </a:r>
            <a:r>
              <a:rPr lang="ro-RO" sz="2600" i="1" dirty="0">
                <a:latin typeface="Calibri" panose="020F0502020204030204" pitchFamily="34" charset="0"/>
                <a:cs typeface="Calibri" panose="020F0502020204030204" pitchFamily="34" charset="0"/>
              </a:rPr>
              <a:t> Global </a:t>
            </a:r>
            <a:r>
              <a:rPr lang="ro-RO" sz="2600" i="1" dirty="0" err="1">
                <a:latin typeface="Calibri" panose="020F0502020204030204" pitchFamily="34" charset="0"/>
                <a:cs typeface="Calibri" panose="020F0502020204030204" pitchFamily="34" charset="0"/>
              </a:rPr>
              <a:t>Order</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Durhamand</a:t>
            </a:r>
            <a:r>
              <a:rPr lang="ro-RO" sz="2600" dirty="0">
                <a:latin typeface="Calibri" panose="020F0502020204030204" pitchFamily="34" charset="0"/>
                <a:cs typeface="Calibri" panose="020F0502020204030204" pitchFamily="34" charset="0"/>
              </a:rPr>
              <a:t> London: Duke University Press, 2017, 253 p. În: </a:t>
            </a:r>
            <a:r>
              <a:rPr lang="ro-RO" sz="2600" i="1" dirty="0">
                <a:latin typeface="Calibri" panose="020F0502020204030204" pitchFamily="34" charset="0"/>
                <a:cs typeface="Calibri" panose="020F0502020204030204" pitchFamily="34" charset="0"/>
              </a:rPr>
              <a:t>Journal of Romanian Studies</a:t>
            </a:r>
            <a:r>
              <a:rPr lang="ro-RO" sz="2600" dirty="0">
                <a:latin typeface="Calibri" panose="020F0502020204030204" pitchFamily="34" charset="0"/>
                <a:cs typeface="Calibri" panose="020F0502020204030204" pitchFamily="34" charset="0"/>
              </a:rPr>
              <a:t> (Ibidem </a:t>
            </a:r>
            <a:r>
              <a:rPr lang="ro-RO" sz="2600" dirty="0" err="1">
                <a:latin typeface="Calibri" panose="020F0502020204030204" pitchFamily="34" charset="0"/>
                <a:cs typeface="Calibri" panose="020F0502020204030204" pitchFamily="34" charset="0"/>
              </a:rPr>
              <a:t>Publ</a:t>
            </a:r>
            <a:r>
              <a:rPr lang="ro-RO" sz="2600" dirty="0">
                <a:latin typeface="Calibri" panose="020F0502020204030204" pitchFamily="34" charset="0"/>
                <a:cs typeface="Calibri" panose="020F0502020204030204" pitchFamily="34" charset="0"/>
              </a:rPr>
              <a:t>., Columbia Univ., </a:t>
            </a:r>
            <a:r>
              <a:rPr lang="ro-RO" sz="2600" dirty="0" err="1">
                <a:latin typeface="Calibri" panose="020F0502020204030204" pitchFamily="34" charset="0"/>
                <a:cs typeface="Calibri" panose="020F0502020204030204" pitchFamily="34" charset="0"/>
              </a:rPr>
              <a:t>NY</a:t>
            </a:r>
            <a:r>
              <a:rPr lang="ro-RO" sz="2600" dirty="0">
                <a:latin typeface="Calibri" panose="020F0502020204030204" pitchFamily="34" charset="0"/>
                <a:cs typeface="Calibri" panose="020F0502020204030204" pitchFamily="34" charset="0"/>
              </a:rPr>
              <a:t>, USA) 1(1), aprilie 2019 (0,25c.a.) - ISBN: 9783838272948 (0,5c.a.)</a:t>
            </a:r>
          </a:p>
          <a:p>
            <a:pPr>
              <a:buFont typeface="+mj-lt"/>
              <a:buAutoNum type="arabicPeriod"/>
            </a:pPr>
            <a:r>
              <a:rPr lang="ro-RO" sz="2600" dirty="0">
                <a:latin typeface="Calibri" panose="020F0502020204030204" pitchFamily="34" charset="0"/>
                <a:cs typeface="Calibri" panose="020F0502020204030204" pitchFamily="34" charset="0"/>
              </a:rPr>
              <a:t>NEGURĂ, P. The State </a:t>
            </a:r>
            <a:r>
              <a:rPr lang="ro-RO" sz="2600" dirty="0" err="1">
                <a:latin typeface="Calibri" panose="020F0502020204030204" pitchFamily="34" charset="0"/>
                <a:cs typeface="Calibri" panose="020F0502020204030204" pitchFamily="34" charset="0"/>
              </a:rPr>
              <a:t>Policy</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towards</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the</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Homeless</a:t>
            </a:r>
            <a:r>
              <a:rPr lang="ro-RO" sz="2600" dirty="0">
                <a:latin typeface="Calibri" panose="020F0502020204030204" pitchFamily="34" charset="0"/>
                <a:cs typeface="Calibri" panose="020F0502020204030204" pitchFamily="34" charset="0"/>
              </a:rPr>
              <a:t> in Moldova </a:t>
            </a:r>
            <a:r>
              <a:rPr lang="ro-RO" sz="2600" dirty="0" err="1">
                <a:latin typeface="Calibri" panose="020F0502020204030204" pitchFamily="34" charset="0"/>
                <a:cs typeface="Calibri" panose="020F0502020204030204" pitchFamily="34" charset="0"/>
              </a:rPr>
              <a:t>between</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the</a:t>
            </a:r>
            <a:r>
              <a:rPr lang="ro-RO" sz="2600" dirty="0">
                <a:latin typeface="Calibri" panose="020F0502020204030204" pitchFamily="34" charset="0"/>
                <a:cs typeface="Calibri" panose="020F0502020204030204" pitchFamily="34" charset="0"/>
              </a:rPr>
              <a:t> ‘Left Hand’ </a:t>
            </a:r>
            <a:r>
              <a:rPr lang="ro-RO" sz="2600" dirty="0" err="1">
                <a:latin typeface="Calibri" panose="020F0502020204030204" pitchFamily="34" charset="0"/>
                <a:cs typeface="Calibri" panose="020F0502020204030204" pitchFamily="34" charset="0"/>
              </a:rPr>
              <a:t>and</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the</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Right</a:t>
            </a:r>
            <a:r>
              <a:rPr lang="ro-RO" sz="2600" dirty="0">
                <a:latin typeface="Calibri" panose="020F0502020204030204" pitchFamily="34" charset="0"/>
                <a:cs typeface="Calibri" panose="020F0502020204030204" pitchFamily="34" charset="0"/>
              </a:rPr>
              <a:t> Hand’. The Case of </a:t>
            </a:r>
            <a:r>
              <a:rPr lang="ro-RO" sz="2600" dirty="0" err="1">
                <a:latin typeface="Calibri" panose="020F0502020204030204" pitchFamily="34" charset="0"/>
                <a:cs typeface="Calibri" panose="020F0502020204030204" pitchFamily="34" charset="0"/>
              </a:rPr>
              <a:t>Chisinau</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Shelter</a:t>
            </a:r>
            <a:r>
              <a:rPr lang="ro-RO" sz="2600" dirty="0">
                <a:latin typeface="Calibri" panose="020F0502020204030204" pitchFamily="34" charset="0"/>
                <a:cs typeface="Calibri" panose="020F0502020204030204" pitchFamily="34" charset="0"/>
              </a:rPr>
              <a:t>. In: </a:t>
            </a:r>
            <a:r>
              <a:rPr lang="ro-RO" sz="2600" i="1" dirty="0" err="1">
                <a:latin typeface="Calibri" panose="020F0502020204030204" pitchFamily="34" charset="0"/>
                <a:cs typeface="Calibri" panose="020F0502020204030204" pitchFamily="34" charset="0"/>
              </a:rPr>
              <a:t>Südosteuropa</a:t>
            </a:r>
            <a:r>
              <a:rPr lang="ro-RO" sz="2600" i="1" dirty="0">
                <a:latin typeface="Calibri" panose="020F0502020204030204" pitchFamily="34" charset="0"/>
                <a:cs typeface="Calibri" panose="020F0502020204030204" pitchFamily="34" charset="0"/>
              </a:rPr>
              <a:t>. Journal of </a:t>
            </a:r>
            <a:r>
              <a:rPr lang="ro-RO" sz="2600" i="1" dirty="0" err="1">
                <a:latin typeface="Calibri" panose="020F0502020204030204" pitchFamily="34" charset="0"/>
                <a:cs typeface="Calibri" panose="020F0502020204030204" pitchFamily="34" charset="0"/>
              </a:rPr>
              <a:t>Politicsand</a:t>
            </a:r>
            <a:r>
              <a:rPr lang="ro-RO" sz="2600" i="1" dirty="0">
                <a:latin typeface="Calibri" panose="020F0502020204030204" pitchFamily="34" charset="0"/>
                <a:cs typeface="Calibri" panose="020F0502020204030204" pitchFamily="34" charset="0"/>
              </a:rPr>
              <a:t> Society</a:t>
            </a:r>
            <a:r>
              <a:rPr lang="ro-RO" sz="2600" dirty="0">
                <a:latin typeface="Calibri" panose="020F0502020204030204" pitchFamily="34" charset="0"/>
                <a:cs typeface="Calibri" panose="020F0502020204030204" pitchFamily="34" charset="0"/>
              </a:rPr>
              <a:t> 67 (2), 2019, pp. 175-195. ISSN 2364-933X (1,0c.a.)DOI: </a:t>
            </a:r>
            <a:r>
              <a:rPr lang="en-US" sz="2600" u="sng" dirty="0">
                <a:latin typeface="Calibri" panose="020F0502020204030204" pitchFamily="34" charset="0"/>
                <a:cs typeface="Calibri" panose="020F0502020204030204" pitchFamily="34" charset="0"/>
                <a:hlinkClick r:id="rId2"/>
              </a:rPr>
              <a:t>10.1515/soeu-2019-0013</a:t>
            </a:r>
            <a:endParaRPr lang="ro-RO" sz="2600" dirty="0">
              <a:latin typeface="Calibri" panose="020F0502020204030204" pitchFamily="34" charset="0"/>
              <a:cs typeface="Calibri" panose="020F0502020204030204" pitchFamily="34" charset="0"/>
            </a:endParaRPr>
          </a:p>
          <a:p>
            <a:pPr>
              <a:buFont typeface="+mj-lt"/>
              <a:buAutoNum type="arabicPeriod"/>
            </a:pPr>
            <a:r>
              <a:rPr lang="ro-RO" sz="2600" dirty="0">
                <a:latin typeface="Calibri" panose="020F0502020204030204" pitchFamily="34" charset="0"/>
                <a:cs typeface="Calibri" panose="020F0502020204030204" pitchFamily="34" charset="0"/>
              </a:rPr>
              <a:t>NEGURĂ, P., </a:t>
            </a:r>
            <a:r>
              <a:rPr lang="ro-RO" sz="2600" dirty="0" err="1">
                <a:latin typeface="Calibri" panose="020F0502020204030204" pitchFamily="34" charset="0"/>
                <a:cs typeface="Calibri" panose="020F0502020204030204" pitchFamily="34" charset="0"/>
              </a:rPr>
              <a:t>Homelessness</a:t>
            </a:r>
            <a:r>
              <a:rPr lang="ro-RO" sz="2600" dirty="0">
                <a:latin typeface="Calibri" panose="020F0502020204030204" pitchFamily="34" charset="0"/>
                <a:cs typeface="Calibri" panose="020F0502020204030204" pitchFamily="34" charset="0"/>
              </a:rPr>
              <a:t> in a Post-Soviet City: </a:t>
            </a:r>
            <a:r>
              <a:rPr lang="ro-RO" sz="2600" dirty="0" err="1">
                <a:latin typeface="Calibri" panose="020F0502020204030204" pitchFamily="34" charset="0"/>
                <a:cs typeface="Calibri" panose="020F0502020204030204" pitchFamily="34" charset="0"/>
              </a:rPr>
              <a:t>Weak</a:t>
            </a:r>
            <a:r>
              <a:rPr lang="ro-RO" sz="2600" dirty="0">
                <a:latin typeface="Calibri" panose="020F0502020204030204" pitchFamily="34" charset="0"/>
                <a:cs typeface="Calibri" panose="020F0502020204030204" pitchFamily="34" charset="0"/>
              </a:rPr>
              <a:t> Social </a:t>
            </a:r>
            <a:r>
              <a:rPr lang="ro-RO" sz="2600" dirty="0" err="1">
                <a:latin typeface="Calibri" panose="020F0502020204030204" pitchFamily="34" charset="0"/>
                <a:cs typeface="Calibri" panose="020F0502020204030204" pitchFamily="34" charset="0"/>
              </a:rPr>
              <a:t>Support</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and</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Institutional</a:t>
            </a:r>
            <a:r>
              <a:rPr lang="ro-RO" sz="2600" dirty="0">
                <a:latin typeface="Calibri" panose="020F0502020204030204" pitchFamily="34" charset="0"/>
                <a:cs typeface="Calibri" panose="020F0502020204030204" pitchFamily="34" charset="0"/>
              </a:rPr>
              <a:t> </a:t>
            </a:r>
            <a:r>
              <a:rPr lang="ro-RO" sz="2600" dirty="0" err="1">
                <a:latin typeface="Calibri" panose="020F0502020204030204" pitchFamily="34" charset="0"/>
                <a:cs typeface="Calibri" panose="020F0502020204030204" pitchFamily="34" charset="0"/>
              </a:rPr>
              <a:t>Alienation</a:t>
            </a:r>
            <a:r>
              <a:rPr lang="ro-RO" sz="2600" dirty="0">
                <a:latin typeface="Calibri" panose="020F0502020204030204" pitchFamily="34" charset="0"/>
                <a:cs typeface="Calibri" panose="020F0502020204030204" pitchFamily="34" charset="0"/>
              </a:rPr>
              <a:t>. În: </a:t>
            </a:r>
            <a:r>
              <a:rPr lang="ro-RO" sz="2600" i="1" dirty="0">
                <a:latin typeface="Calibri" panose="020F0502020204030204" pitchFamily="34" charset="0"/>
                <a:cs typeface="Calibri" panose="020F0502020204030204" pitchFamily="34" charset="0"/>
              </a:rPr>
              <a:t>The British Journal of Social </a:t>
            </a:r>
            <a:r>
              <a:rPr lang="ro-RO" sz="2600" i="1" dirty="0" err="1">
                <a:latin typeface="Calibri" panose="020F0502020204030204" pitchFamily="34" charset="0"/>
                <a:cs typeface="Calibri" panose="020F0502020204030204" pitchFamily="34" charset="0"/>
              </a:rPr>
              <a:t>Work</a:t>
            </a:r>
            <a:r>
              <a:rPr lang="ro-RO" sz="2600" dirty="0">
                <a:latin typeface="Calibri" panose="020F0502020204030204" pitchFamily="34" charset="0"/>
                <a:cs typeface="Calibri" panose="020F0502020204030204" pitchFamily="34" charset="0"/>
              </a:rPr>
              <a:t> 50 (6) 2019, ISSN: 0045-3102. DOI: </a:t>
            </a:r>
            <a:r>
              <a:rPr lang="en-US" sz="2600" u="sng" dirty="0">
                <a:latin typeface="Calibri" panose="020F0502020204030204" pitchFamily="34" charset="0"/>
                <a:cs typeface="Calibri" panose="020F0502020204030204" pitchFamily="34" charset="0"/>
                <a:hlinkClick r:id="rId3"/>
              </a:rPr>
              <a:t>10.1093/</a:t>
            </a:r>
            <a:r>
              <a:rPr lang="en-US" sz="2600" u="sng" dirty="0" err="1">
                <a:latin typeface="Calibri" panose="020F0502020204030204" pitchFamily="34" charset="0"/>
                <a:cs typeface="Calibri" panose="020F0502020204030204" pitchFamily="34" charset="0"/>
                <a:hlinkClick r:id="rId3"/>
              </a:rPr>
              <a:t>bjsw</a:t>
            </a:r>
            <a:r>
              <a:rPr lang="en-US" sz="2600" u="sng" dirty="0">
                <a:latin typeface="Calibri" panose="020F0502020204030204" pitchFamily="34" charset="0"/>
                <a:cs typeface="Calibri" panose="020F0502020204030204" pitchFamily="34" charset="0"/>
                <a:hlinkClick r:id="rId3"/>
              </a:rPr>
              <a:t>/bcz091</a:t>
            </a:r>
            <a:r>
              <a:rPr lang="ro-RO" sz="2600" dirty="0">
                <a:latin typeface="Calibri" panose="020F0502020204030204" pitchFamily="34" charset="0"/>
                <a:cs typeface="Calibri" panose="020F0502020204030204" pitchFamily="34" charset="0"/>
              </a:rPr>
              <a:t>. 1,2 </a:t>
            </a:r>
            <a:r>
              <a:rPr lang="ro-RO" sz="2600" dirty="0" err="1">
                <a:latin typeface="Calibri" panose="020F0502020204030204" pitchFamily="34" charset="0"/>
                <a:cs typeface="Calibri" panose="020F0502020204030204" pitchFamily="34" charset="0"/>
              </a:rPr>
              <a:t>c.a.</a:t>
            </a:r>
            <a:endParaRPr lang="ro-RO" sz="2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89124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stituent conținut 2">
            <a:extLst>
              <a:ext uri="{FF2B5EF4-FFF2-40B4-BE49-F238E27FC236}">
                <a16:creationId xmlns:a16="http://schemas.microsoft.com/office/drawing/2014/main" xmlns="" id="{B81461BA-E16B-4AA2-816E-3A9FBDB624E9}"/>
              </a:ext>
            </a:extLst>
          </p:cNvPr>
          <p:cNvSpPr>
            <a:spLocks noGrp="1"/>
          </p:cNvSpPr>
          <p:nvPr>
            <p:ph idx="1"/>
          </p:nvPr>
        </p:nvSpPr>
        <p:spPr/>
        <p:txBody>
          <a:bodyPr>
            <a:normAutofit/>
          </a:bodyPr>
          <a:lstStyle/>
          <a:p>
            <a:pPr marL="0" indent="0">
              <a:spcBef>
                <a:spcPts val="0"/>
              </a:spcBef>
              <a:buNone/>
            </a:pPr>
            <a:r>
              <a:rPr lang="it-IT" sz="2400" b="1" dirty="0">
                <a:latin typeface="Calibri" panose="020F0502020204030204" pitchFamily="34" charset="0"/>
                <a:cs typeface="Calibri" panose="020F0502020204030204" pitchFamily="34" charset="0"/>
              </a:rPr>
              <a:t>Articole în culegeri științifice publicate în străinătate</a:t>
            </a:r>
            <a:r>
              <a:rPr lang="ro-RO" sz="2400" b="1" dirty="0">
                <a:latin typeface="Calibri" panose="020F0502020204030204" pitchFamily="34" charset="0"/>
                <a:cs typeface="Calibri" panose="020F0502020204030204" pitchFamily="34" charset="0"/>
              </a:rPr>
              <a:t>:</a:t>
            </a:r>
          </a:p>
          <a:p>
            <a:pPr>
              <a:buFont typeface="+mj-lt"/>
              <a:buAutoNum type="arabicPeriod"/>
            </a:pPr>
            <a:r>
              <a:rPr lang="ro-RO" sz="1900" dirty="0">
                <a:latin typeface="Calibri" panose="020F0502020204030204" pitchFamily="34" charset="0"/>
                <a:cs typeface="Calibri" panose="020F0502020204030204" pitchFamily="34" charset="0"/>
              </a:rPr>
              <a:t>NEGURĂ, P. (cu </a:t>
            </a:r>
            <a:r>
              <a:rPr lang="ro-RO" sz="1900" dirty="0" err="1">
                <a:latin typeface="Calibri" panose="020F0502020204030204" pitchFamily="34" charset="0"/>
                <a:cs typeface="Calibri" panose="020F0502020204030204" pitchFamily="34" charset="0"/>
              </a:rPr>
              <a:t>LIVEZEANU</a:t>
            </a:r>
            <a:r>
              <a:rPr lang="ro-RO" sz="1900" dirty="0">
                <a:latin typeface="Calibri" panose="020F0502020204030204" pitchFamily="34" charset="0"/>
                <a:cs typeface="Calibri" panose="020F0502020204030204" pitchFamily="34" charset="0"/>
              </a:rPr>
              <a:t>, I.), </a:t>
            </a:r>
            <a:r>
              <a:rPr lang="ro-RO" sz="1900" dirty="0" err="1">
                <a:latin typeface="Calibri" panose="020F0502020204030204" pitchFamily="34" charset="0"/>
                <a:cs typeface="Calibri" panose="020F0502020204030204" pitchFamily="34" charset="0"/>
              </a:rPr>
              <a:t>Borderlands</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Provinces</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and</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Regionalisms</a:t>
            </a:r>
            <a:r>
              <a:rPr lang="ro-RO" sz="1900" dirty="0">
                <a:latin typeface="Calibri" panose="020F0502020204030204" pitchFamily="34" charset="0"/>
                <a:cs typeface="Calibri" panose="020F0502020204030204" pitchFamily="34" charset="0"/>
              </a:rPr>
              <a:t> in </a:t>
            </a:r>
            <a:r>
              <a:rPr lang="ro-RO" sz="1900" dirty="0" err="1">
                <a:latin typeface="Calibri" panose="020F0502020204030204" pitchFamily="34" charset="0"/>
                <a:cs typeface="Calibri" panose="020F0502020204030204" pitchFamily="34" charset="0"/>
              </a:rPr>
              <a:t>East</a:t>
            </a:r>
            <a:r>
              <a:rPr lang="ro-RO" sz="1900" dirty="0">
                <a:latin typeface="Calibri" panose="020F0502020204030204" pitchFamily="34" charset="0"/>
                <a:cs typeface="Calibri" panose="020F0502020204030204" pitchFamily="34" charset="0"/>
              </a:rPr>
              <a:t> Central Europe. În: Regionalism </a:t>
            </a:r>
            <a:r>
              <a:rPr lang="ro-RO" sz="1900" dirty="0" err="1">
                <a:latin typeface="Calibri" panose="020F0502020204030204" pitchFamily="34" charset="0"/>
                <a:cs typeface="Calibri" panose="020F0502020204030204" pitchFamily="34" charset="0"/>
              </a:rPr>
              <a:t>and</a:t>
            </a:r>
            <a:r>
              <a:rPr lang="ro-RO" sz="1900" dirty="0">
                <a:latin typeface="Calibri" panose="020F0502020204030204" pitchFamily="34" charset="0"/>
                <a:cs typeface="Calibri" panose="020F0502020204030204" pitchFamily="34" charset="0"/>
              </a:rPr>
              <a:t> Modern Europe: </a:t>
            </a:r>
            <a:r>
              <a:rPr lang="ro-RO" sz="1900" dirty="0" err="1">
                <a:latin typeface="Calibri" panose="020F0502020204030204" pitchFamily="34" charset="0"/>
                <a:cs typeface="Calibri" panose="020F0502020204030204" pitchFamily="34" charset="0"/>
              </a:rPr>
              <a:t>Identity</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Construction</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and</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Movements</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from</a:t>
            </a:r>
            <a:r>
              <a:rPr lang="ro-RO" sz="1900" dirty="0">
                <a:latin typeface="Calibri" panose="020F0502020204030204" pitchFamily="34" charset="0"/>
                <a:cs typeface="Calibri" panose="020F0502020204030204" pitchFamily="34" charset="0"/>
              </a:rPr>
              <a:t> 1890 </a:t>
            </a:r>
            <a:r>
              <a:rPr lang="ro-RO" sz="1900" dirty="0" err="1">
                <a:latin typeface="Calibri" panose="020F0502020204030204" pitchFamily="34" charset="0"/>
                <a:cs typeface="Calibri" panose="020F0502020204030204" pitchFamily="34" charset="0"/>
              </a:rPr>
              <a:t>to</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the</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Present</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Day</a:t>
            </a:r>
            <a:r>
              <a:rPr lang="ro-RO" sz="1900" dirty="0">
                <a:latin typeface="Calibri" panose="020F0502020204030204" pitchFamily="34" charset="0"/>
                <a:cs typeface="Calibri" panose="020F0502020204030204" pitchFamily="34" charset="0"/>
              </a:rPr>
              <a:t>. / coord. Eric Storm &amp;</a:t>
            </a:r>
            <a:r>
              <a:rPr lang="ro-RO" sz="1900" dirty="0" err="1">
                <a:latin typeface="Calibri" panose="020F0502020204030204" pitchFamily="34" charset="0"/>
                <a:cs typeface="Calibri" panose="020F0502020204030204" pitchFamily="34" charset="0"/>
              </a:rPr>
              <a:t>Xosé</a:t>
            </a:r>
            <a:r>
              <a:rPr lang="ro-RO" sz="1900" dirty="0">
                <a:latin typeface="Calibri" panose="020F0502020204030204" pitchFamily="34" charset="0"/>
                <a:cs typeface="Calibri" panose="020F0502020204030204" pitchFamily="34" charset="0"/>
              </a:rPr>
              <a:t> M. </a:t>
            </a:r>
            <a:r>
              <a:rPr lang="ro-RO" sz="1900" dirty="0" err="1">
                <a:latin typeface="Calibri" panose="020F0502020204030204" pitchFamily="34" charset="0"/>
                <a:cs typeface="Calibri" panose="020F0502020204030204" pitchFamily="34" charset="0"/>
              </a:rPr>
              <a:t>Núñez</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Seixas</a:t>
            </a:r>
            <a:r>
              <a:rPr lang="ro-RO" sz="1900" dirty="0">
                <a:latin typeface="Calibri" panose="020F0502020204030204" pitchFamily="34" charset="0"/>
                <a:cs typeface="Calibri" panose="020F0502020204030204" pitchFamily="34" charset="0"/>
              </a:rPr>
              <a:t>. Londra: </a:t>
            </a:r>
            <a:r>
              <a:rPr lang="ro-RO" sz="1900" dirty="0" err="1">
                <a:latin typeface="Calibri" panose="020F0502020204030204" pitchFamily="34" charset="0"/>
                <a:cs typeface="Calibri" panose="020F0502020204030204" pitchFamily="34" charset="0"/>
              </a:rPr>
              <a:t>Bloomsbury</a:t>
            </a:r>
            <a:r>
              <a:rPr lang="ro-RO" sz="1900" dirty="0">
                <a:latin typeface="Calibri" panose="020F0502020204030204" pitchFamily="34" charset="0"/>
                <a:cs typeface="Calibri" panose="020F0502020204030204" pitchFamily="34" charset="0"/>
              </a:rPr>
              <a:t> Press, 2019, p. 251-270 (384 p.). (1,0c.a.). ISBN: 9781474275194.</a:t>
            </a:r>
          </a:p>
          <a:p>
            <a:pPr>
              <a:buFont typeface="+mj-lt"/>
              <a:buAutoNum type="arabicPeriod"/>
            </a:pPr>
            <a:r>
              <a:rPr lang="ro-RO" sz="1900" dirty="0">
                <a:latin typeface="Calibri" panose="020F0502020204030204" pitchFamily="34" charset="0"/>
                <a:cs typeface="Calibri" panose="020F0502020204030204" pitchFamily="34" charset="0"/>
              </a:rPr>
              <a:t>NEGURĂ, P., The </a:t>
            </a:r>
            <a:r>
              <a:rPr lang="ro-RO" sz="1900" dirty="0" err="1">
                <a:latin typeface="Calibri" panose="020F0502020204030204" pitchFamily="34" charset="0"/>
                <a:cs typeface="Calibri" panose="020F0502020204030204" pitchFamily="34" charset="0"/>
              </a:rPr>
              <a:t>First</a:t>
            </a:r>
            <a:r>
              <a:rPr lang="ro-RO" sz="1900" dirty="0">
                <a:latin typeface="Calibri" panose="020F0502020204030204" pitchFamily="34" charset="0"/>
                <a:cs typeface="Calibri" panose="020F0502020204030204" pitchFamily="34" charset="0"/>
              </a:rPr>
              <a:t> Moldovan </a:t>
            </a:r>
            <a:r>
              <a:rPr lang="ro-RO" sz="1900" dirty="0" err="1">
                <a:latin typeface="Calibri" panose="020F0502020204030204" pitchFamily="34" charset="0"/>
                <a:cs typeface="Calibri" panose="020F0502020204030204" pitchFamily="34" charset="0"/>
              </a:rPr>
              <a:t>Students</a:t>
            </a:r>
            <a:r>
              <a:rPr lang="ro-RO" sz="1900" dirty="0">
                <a:latin typeface="Calibri" panose="020F0502020204030204" pitchFamily="34" charset="0"/>
                <a:cs typeface="Calibri" panose="020F0502020204030204" pitchFamily="34" charset="0"/>
              </a:rPr>
              <a:t> in Romania (1990–1991): Informal </a:t>
            </a:r>
            <a:r>
              <a:rPr lang="ro-RO" sz="1900" dirty="0" err="1">
                <a:latin typeface="Calibri" panose="020F0502020204030204" pitchFamily="34" charset="0"/>
                <a:cs typeface="Calibri" panose="020F0502020204030204" pitchFamily="34" charset="0"/>
              </a:rPr>
              <a:t>Traders</a:t>
            </a:r>
            <a:r>
              <a:rPr lang="ro-RO" sz="1900" dirty="0">
                <a:latin typeface="Calibri" panose="020F0502020204030204" pitchFamily="34" charset="0"/>
                <a:cs typeface="Calibri" panose="020F0502020204030204" pitchFamily="34" charset="0"/>
              </a:rPr>
              <a:t> or </a:t>
            </a:r>
            <a:r>
              <a:rPr lang="ro-RO" sz="1900" dirty="0" err="1">
                <a:latin typeface="Calibri" panose="020F0502020204030204" pitchFamily="34" charset="0"/>
                <a:cs typeface="Calibri" panose="020F0502020204030204" pitchFamily="34" charset="0"/>
              </a:rPr>
              <a:t>Agents</a:t>
            </a:r>
            <a:r>
              <a:rPr lang="ro-RO" sz="1900" dirty="0">
                <a:latin typeface="Calibri" panose="020F0502020204030204" pitchFamily="34" charset="0"/>
                <a:cs typeface="Calibri" panose="020F0502020204030204" pitchFamily="34" charset="0"/>
              </a:rPr>
              <a:t> of </a:t>
            </a:r>
            <a:r>
              <a:rPr lang="ro-RO" sz="1900" dirty="0" err="1">
                <a:latin typeface="Calibri" panose="020F0502020204030204" pitchFamily="34" charset="0"/>
                <a:cs typeface="Calibri" panose="020F0502020204030204" pitchFamily="34" charset="0"/>
              </a:rPr>
              <a:t>Change</a:t>
            </a:r>
            <a:r>
              <a:rPr lang="ro-RO" sz="1900" dirty="0">
                <a:latin typeface="Calibri" panose="020F0502020204030204" pitchFamily="34" charset="0"/>
                <a:cs typeface="Calibri" panose="020F0502020204030204" pitchFamily="34" charset="0"/>
              </a:rPr>
              <a:t>?. În: </a:t>
            </a:r>
            <a:r>
              <a:rPr lang="ro-RO" sz="1900" dirty="0" err="1">
                <a:latin typeface="Calibri" panose="020F0502020204030204" pitchFamily="34" charset="0"/>
                <a:cs typeface="Calibri" panose="020F0502020204030204" pitchFamily="34" charset="0"/>
              </a:rPr>
              <a:t>Governance</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Beyond</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the</a:t>
            </a:r>
            <a:r>
              <a:rPr lang="ro-RO" sz="1900" dirty="0">
                <a:latin typeface="Calibri" panose="020F0502020204030204" pitchFamily="34" charset="0"/>
                <a:cs typeface="Calibri" panose="020F0502020204030204" pitchFamily="34" charset="0"/>
              </a:rPr>
              <a:t> Law. The </a:t>
            </a:r>
            <a:r>
              <a:rPr lang="ro-RO" sz="1900" dirty="0" err="1">
                <a:latin typeface="Calibri" panose="020F0502020204030204" pitchFamily="34" charset="0"/>
                <a:cs typeface="Calibri" panose="020F0502020204030204" pitchFamily="34" charset="0"/>
              </a:rPr>
              <a:t>Immoral</a:t>
            </a:r>
            <a:r>
              <a:rPr lang="ro-RO" sz="1900" dirty="0">
                <a:latin typeface="Calibri" panose="020F0502020204030204" pitchFamily="34" charset="0"/>
                <a:cs typeface="Calibri" panose="020F0502020204030204" pitchFamily="34" charset="0"/>
              </a:rPr>
              <a:t>, The </a:t>
            </a:r>
            <a:r>
              <a:rPr lang="ro-RO" sz="1900" dirty="0" err="1">
                <a:latin typeface="Calibri" panose="020F0502020204030204" pitchFamily="34" charset="0"/>
                <a:cs typeface="Calibri" panose="020F0502020204030204" pitchFamily="34" charset="0"/>
              </a:rPr>
              <a:t>Illegal</a:t>
            </a:r>
            <a:r>
              <a:rPr lang="ro-RO" sz="1900" dirty="0">
                <a:latin typeface="Calibri" panose="020F0502020204030204" pitchFamily="34" charset="0"/>
                <a:cs typeface="Calibri" panose="020F0502020204030204" pitchFamily="34" charset="0"/>
              </a:rPr>
              <a:t>, The Criminal. / Coord.: </a:t>
            </a:r>
            <a:r>
              <a:rPr lang="ro-RO" sz="1900" dirty="0" err="1">
                <a:latin typeface="Calibri" panose="020F0502020204030204" pitchFamily="34" charset="0"/>
                <a:cs typeface="Calibri" panose="020F0502020204030204" pitchFamily="34" charset="0"/>
              </a:rPr>
              <a:t>Polese</a:t>
            </a:r>
            <a:r>
              <a:rPr lang="ro-RO" sz="1900" dirty="0">
                <a:latin typeface="Calibri" panose="020F0502020204030204" pitchFamily="34" charset="0"/>
                <a:cs typeface="Calibri" panose="020F0502020204030204" pitchFamily="34" charset="0"/>
              </a:rPr>
              <a:t>, Abel, Russo, Alessandra, </a:t>
            </a:r>
            <a:r>
              <a:rPr lang="ro-RO" sz="1900" dirty="0" err="1">
                <a:latin typeface="Calibri" panose="020F0502020204030204" pitchFamily="34" charset="0"/>
                <a:cs typeface="Calibri" panose="020F0502020204030204" pitchFamily="34" charset="0"/>
              </a:rPr>
              <a:t>Strazzari</a:t>
            </a:r>
            <a:r>
              <a:rPr lang="ro-RO" sz="1900" dirty="0">
                <a:latin typeface="Calibri" panose="020F0502020204030204" pitchFamily="34" charset="0"/>
                <a:cs typeface="Calibri" panose="020F0502020204030204" pitchFamily="34" charset="0"/>
              </a:rPr>
              <a:t>, Francesco. Londra: </a:t>
            </a:r>
            <a:r>
              <a:rPr lang="ro-RO" sz="1900" dirty="0" err="1">
                <a:latin typeface="Calibri" panose="020F0502020204030204" pitchFamily="34" charset="0"/>
                <a:cs typeface="Calibri" panose="020F0502020204030204" pitchFamily="34" charset="0"/>
              </a:rPr>
              <a:t>Palgrave</a:t>
            </a:r>
            <a:r>
              <a:rPr lang="ro-RO" sz="1900" dirty="0">
                <a:latin typeface="Calibri" panose="020F0502020204030204" pitchFamily="34" charset="0"/>
                <a:cs typeface="Calibri" panose="020F0502020204030204" pitchFamily="34" charset="0"/>
              </a:rPr>
              <a:t> </a:t>
            </a:r>
            <a:r>
              <a:rPr lang="ro-RO" sz="1900" dirty="0" err="1">
                <a:latin typeface="Calibri" panose="020F0502020204030204" pitchFamily="34" charset="0"/>
                <a:cs typeface="Calibri" panose="020F0502020204030204" pitchFamily="34" charset="0"/>
              </a:rPr>
              <a:t>Macmillan</a:t>
            </a:r>
            <a:r>
              <a:rPr lang="ro-RO" sz="1900" dirty="0">
                <a:latin typeface="Calibri" panose="020F0502020204030204" pitchFamily="34" charset="0"/>
                <a:cs typeface="Calibri" panose="020F0502020204030204" pitchFamily="34" charset="0"/>
              </a:rPr>
              <a:t>, 2019, p. 291-308 (1,0c.a.). ISBN: 978-3-030-05039-9</a:t>
            </a:r>
          </a:p>
          <a:p>
            <a:pPr>
              <a:buFont typeface="+mj-lt"/>
              <a:buAutoNum type="arabicPeriod"/>
            </a:pPr>
            <a:r>
              <a:rPr lang="ru-RU" sz="1900" dirty="0" err="1">
                <a:latin typeface="Calibri" panose="020F0502020204030204" pitchFamily="34" charset="0"/>
                <a:cs typeface="Calibri" panose="020F0502020204030204" pitchFamily="34" charset="0"/>
              </a:rPr>
              <a:t>РЯБЧИНСКИЙ</a:t>
            </a:r>
            <a:r>
              <a:rPr lang="ru-RU" sz="1900" dirty="0">
                <a:latin typeface="Calibri" panose="020F0502020204030204" pitchFamily="34" charset="0"/>
                <a:cs typeface="Calibri" panose="020F0502020204030204" pitchFamily="34" charset="0"/>
              </a:rPr>
              <a:t> В. «Национальная культурная политика в условиях глобализации».  </a:t>
            </a:r>
            <a:r>
              <a:rPr lang="ro-RO" sz="1900" dirty="0">
                <a:latin typeface="Calibri" panose="020F0502020204030204" pitchFamily="34" charset="0"/>
                <a:cs typeface="Calibri" panose="020F0502020204030204" pitchFamily="34" charset="0"/>
              </a:rPr>
              <a:t>În: «</a:t>
            </a:r>
            <a:r>
              <a:rPr lang="ru-RU" sz="1900" dirty="0" err="1">
                <a:latin typeface="Calibri" panose="020F0502020204030204" pitchFamily="34" charset="0"/>
                <a:cs typeface="Calibri" panose="020F0502020204030204" pitchFamily="34" charset="0"/>
              </a:rPr>
              <a:t>Традиційна</a:t>
            </a:r>
            <a:r>
              <a:rPr lang="ru-RU" sz="1900" dirty="0">
                <a:latin typeface="Calibri" panose="020F0502020204030204" pitchFamily="34" charset="0"/>
                <a:cs typeface="Calibri" panose="020F0502020204030204" pitchFamily="34" charset="0"/>
              </a:rPr>
              <a:t> культура в </a:t>
            </a:r>
            <a:r>
              <a:rPr lang="ru-RU" sz="1900" dirty="0" err="1">
                <a:latin typeface="Calibri" panose="020F0502020204030204" pitchFamily="34" charset="0"/>
                <a:cs typeface="Calibri" panose="020F0502020204030204" pitchFamily="34" charset="0"/>
              </a:rPr>
              <a:t>умовах</a:t>
            </a:r>
            <a:r>
              <a:rPr lang="ru-RU" sz="1900" dirty="0">
                <a:latin typeface="Calibri" panose="020F0502020204030204" pitchFamily="34" charset="0"/>
                <a:cs typeface="Calibri" panose="020F0502020204030204" pitchFamily="34" charset="0"/>
              </a:rPr>
              <a:t> </a:t>
            </a:r>
            <a:r>
              <a:rPr lang="ru-RU" sz="1900" dirty="0" err="1">
                <a:latin typeface="Calibri" panose="020F0502020204030204" pitchFamily="34" charset="0"/>
                <a:cs typeface="Calibri" panose="020F0502020204030204" pitchFamily="34" charset="0"/>
              </a:rPr>
              <a:t>глобалізації</a:t>
            </a:r>
            <a:r>
              <a:rPr lang="ru-RU" sz="1900" dirty="0">
                <a:latin typeface="Calibri" panose="020F0502020204030204" pitchFamily="34" charset="0"/>
                <a:cs typeface="Calibri" panose="020F0502020204030204" pitchFamily="34" charset="0"/>
              </a:rPr>
              <a:t>: </a:t>
            </a:r>
            <a:r>
              <a:rPr lang="ru-RU" sz="1900" dirty="0" err="1">
                <a:latin typeface="Calibri" panose="020F0502020204030204" pitchFamily="34" charset="0"/>
                <a:cs typeface="Calibri" panose="020F0502020204030204" pitchFamily="34" charset="0"/>
              </a:rPr>
              <a:t>синергія</a:t>
            </a:r>
            <a:r>
              <a:rPr lang="ru-RU" sz="1900" dirty="0">
                <a:latin typeface="Calibri" panose="020F0502020204030204" pitchFamily="34" charset="0"/>
                <a:cs typeface="Calibri" panose="020F0502020204030204" pitchFamily="34" charset="0"/>
              </a:rPr>
              <a:t> </a:t>
            </a:r>
            <a:r>
              <a:rPr lang="ru-RU" sz="1900" dirty="0" err="1">
                <a:latin typeface="Calibri" panose="020F0502020204030204" pitchFamily="34" charset="0"/>
                <a:cs typeface="Calibri" panose="020F0502020204030204" pitchFamily="34" charset="0"/>
              </a:rPr>
              <a:t>традиції</a:t>
            </a:r>
            <a:r>
              <a:rPr lang="ru-RU" sz="1900" dirty="0">
                <a:latin typeface="Calibri" panose="020F0502020204030204" pitchFamily="34" charset="0"/>
                <a:cs typeface="Calibri" panose="020F0502020204030204" pitchFamily="34" charset="0"/>
              </a:rPr>
              <a:t> та </a:t>
            </a:r>
            <a:r>
              <a:rPr lang="ru-RU" sz="1900" dirty="0" err="1">
                <a:latin typeface="Calibri" panose="020F0502020204030204" pitchFamily="34" charset="0"/>
                <a:cs typeface="Calibri" panose="020F0502020204030204" pitchFamily="34" charset="0"/>
              </a:rPr>
              <a:t>інновації</a:t>
            </a:r>
            <a:r>
              <a:rPr lang="ru-RU" sz="1900" dirty="0">
                <a:latin typeface="Calibri" panose="020F0502020204030204" pitchFamily="34" charset="0"/>
                <a:cs typeface="Calibri" panose="020F0502020204030204" pitchFamily="34" charset="0"/>
              </a:rPr>
              <a:t>», </a:t>
            </a:r>
            <a:r>
              <a:rPr lang="ru-RU" sz="1900" dirty="0" err="1">
                <a:latin typeface="Calibri" panose="020F0502020204030204" pitchFamily="34" charset="0"/>
                <a:cs typeface="Calibri" panose="020F0502020204030204" pitchFamily="34" charset="0"/>
              </a:rPr>
              <a:t>Харків</a:t>
            </a:r>
            <a:r>
              <a:rPr lang="ru-RU" sz="1900" dirty="0">
                <a:latin typeface="Calibri" panose="020F0502020204030204" pitchFamily="34" charset="0"/>
                <a:cs typeface="Calibri" panose="020F0502020204030204" pitchFamily="34" charset="0"/>
              </a:rPr>
              <a:t>: </a:t>
            </a:r>
            <a:r>
              <a:rPr lang="ru-RU" sz="1900" dirty="0" err="1">
                <a:latin typeface="Calibri" panose="020F0502020204030204" pitchFamily="34" charset="0"/>
                <a:cs typeface="Calibri" panose="020F0502020204030204" pitchFamily="34" charset="0"/>
              </a:rPr>
              <a:t>Друкарня</a:t>
            </a:r>
            <a:r>
              <a:rPr lang="ru-RU" sz="1900" dirty="0">
                <a:latin typeface="Calibri" panose="020F0502020204030204" pitchFamily="34" charset="0"/>
                <a:cs typeface="Calibri" panose="020F0502020204030204" pitchFamily="34" charset="0"/>
              </a:rPr>
              <a:t> Мадрид, 2019. – 398 с. </a:t>
            </a:r>
            <a:r>
              <a:rPr lang="ro-RO" sz="1900" dirty="0">
                <a:latin typeface="Calibri" panose="020F0502020204030204" pitchFamily="34" charset="0"/>
                <a:cs typeface="Calibri" panose="020F0502020204030204" pitchFamily="34" charset="0"/>
              </a:rPr>
              <a:t>ISBN 978-617-7845-00-2</a:t>
            </a:r>
          </a:p>
        </p:txBody>
      </p:sp>
      <p:sp>
        <p:nvSpPr>
          <p:cNvPr id="5" name="Заголовок 1"/>
          <p:cNvSpPr>
            <a:spLocks noGrp="1"/>
          </p:cNvSpPr>
          <p:nvPr>
            <p:ph type="title"/>
          </p:nvPr>
        </p:nvSpPr>
        <p:spPr>
          <a:xfrm>
            <a:off x="838200" y="365126"/>
            <a:ext cx="10515600" cy="315912"/>
          </a:xfrm>
        </p:spPr>
        <p:txBody>
          <a:bodyPr>
            <a:noAutofit/>
          </a:bodyPr>
          <a:lstStyle/>
          <a:p>
            <a:endParaRPr lang="ru-RU" sz="2800" dirty="0"/>
          </a:p>
        </p:txBody>
      </p:sp>
    </p:spTree>
    <p:extLst>
      <p:ext uri="{BB962C8B-B14F-4D97-AF65-F5344CB8AC3E}">
        <p14:creationId xmlns:p14="http://schemas.microsoft.com/office/powerpoint/2010/main" val="791825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o-RO" sz="3100" dirty="0"/>
              <a:t>Dinamica publicațiilor în cadrul proiectului comparativ cu anul 2018.</a:t>
            </a:r>
            <a:r>
              <a:rPr lang="en-US" dirty="0"/>
              <a:t/>
            </a:r>
            <a:br>
              <a:rPr lang="en-US" dirty="0"/>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3879698429"/>
              </p:ext>
            </p:extLst>
          </p:nvPr>
        </p:nvGraphicFramePr>
        <p:xfrm>
          <a:off x="1190170" y="1451426"/>
          <a:ext cx="9840685" cy="4604946"/>
        </p:xfrm>
        <a:graphic>
          <a:graphicData uri="http://schemas.openxmlformats.org/drawingml/2006/table">
            <a:tbl>
              <a:tblPr firstRow="1" firstCol="1" bandRow="1">
                <a:tableStyleId>{5940675A-B579-460E-94D1-54222C63F5DA}</a:tableStyleId>
              </a:tblPr>
              <a:tblGrid>
                <a:gridCol w="4013759">
                  <a:extLst>
                    <a:ext uri="{9D8B030D-6E8A-4147-A177-3AD203B41FA5}">
                      <a16:colId xmlns:a16="http://schemas.microsoft.com/office/drawing/2014/main" xmlns="" val="20000"/>
                    </a:ext>
                  </a:extLst>
                </a:gridCol>
                <a:gridCol w="2620967">
                  <a:extLst>
                    <a:ext uri="{9D8B030D-6E8A-4147-A177-3AD203B41FA5}">
                      <a16:colId xmlns:a16="http://schemas.microsoft.com/office/drawing/2014/main" xmlns="" val="20001"/>
                    </a:ext>
                  </a:extLst>
                </a:gridCol>
                <a:gridCol w="3205959">
                  <a:extLst>
                    <a:ext uri="{9D8B030D-6E8A-4147-A177-3AD203B41FA5}">
                      <a16:colId xmlns:a16="http://schemas.microsoft.com/office/drawing/2014/main" xmlns="" val="20002"/>
                    </a:ext>
                  </a:extLst>
                </a:gridCol>
              </a:tblGrid>
              <a:tr h="219597">
                <a:tc>
                  <a:txBody>
                    <a:bodyPr/>
                    <a:lstStyle/>
                    <a:p>
                      <a:pPr>
                        <a:lnSpc>
                          <a:spcPct val="107000"/>
                        </a:lnSpc>
                        <a:spcAft>
                          <a:spcPts val="0"/>
                        </a:spcAft>
                      </a:pPr>
                      <a:r>
                        <a:rPr lang="ru-RU" sz="1800" b="1" dirty="0">
                          <a:effectLst/>
                        </a:rPr>
                        <a:t> </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2018</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2019</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219597">
                <a:tc>
                  <a:txBody>
                    <a:bodyPr/>
                    <a:lstStyle/>
                    <a:p>
                      <a:pPr>
                        <a:lnSpc>
                          <a:spcPct val="107000"/>
                        </a:lnSpc>
                        <a:spcAft>
                          <a:spcPts val="0"/>
                        </a:spcAft>
                      </a:pPr>
                      <a:r>
                        <a:rPr lang="ro-RO" sz="1800" b="0" dirty="0">
                          <a:effectLst/>
                        </a:rPr>
                        <a:t>Monografii</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x-none" sz="1800" b="1" dirty="0">
                          <a:effectLst/>
                          <a:latin typeface="Calibri" panose="020F0502020204030204" pitchFamily="34" charset="0"/>
                          <a:ea typeface="Calibri" panose="020F0502020204030204" pitchFamily="34" charset="0"/>
                          <a:cs typeface="Times New Roman" panose="02020603050405020304" pitchFamily="18" charset="0"/>
                        </a:rPr>
                        <a:t>2</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1</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679124">
                <a:tc>
                  <a:txBody>
                    <a:bodyPr/>
                    <a:lstStyle/>
                    <a:p>
                      <a:pPr>
                        <a:lnSpc>
                          <a:spcPct val="107000"/>
                        </a:lnSpc>
                        <a:spcAft>
                          <a:spcPts val="0"/>
                        </a:spcAft>
                      </a:pPr>
                      <a:r>
                        <a:rPr lang="ro-RO" sz="1800" b="0" dirty="0">
                          <a:effectLst/>
                        </a:rPr>
                        <a:t>Articole științifice </a:t>
                      </a:r>
                      <a:r>
                        <a:rPr lang="it-IT" sz="1800" b="0" dirty="0">
                          <a:effectLst/>
                        </a:rPr>
                        <a:t>în reviste naţionale, Categoria C</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4</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4</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2"/>
                  </a:ext>
                </a:extLst>
              </a:tr>
              <a:tr h="449361">
                <a:tc>
                  <a:txBody>
                    <a:bodyPr/>
                    <a:lstStyle/>
                    <a:p>
                      <a:pPr>
                        <a:lnSpc>
                          <a:spcPct val="107000"/>
                        </a:lnSpc>
                        <a:spcAft>
                          <a:spcPts val="0"/>
                        </a:spcAft>
                      </a:pPr>
                      <a:r>
                        <a:rPr lang="it-IT" sz="1800" b="0" dirty="0">
                          <a:effectLst/>
                        </a:rPr>
                        <a:t>Articole în reviste naţionale, Categoria </a:t>
                      </a:r>
                      <a:r>
                        <a:rPr lang="ro-RO" sz="1800" b="0" dirty="0">
                          <a:effectLst/>
                        </a:rPr>
                        <a:t>B</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5</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7</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3"/>
                  </a:ext>
                </a:extLst>
              </a:tr>
              <a:tr h="449361">
                <a:tc>
                  <a:txBody>
                    <a:bodyPr/>
                    <a:lstStyle/>
                    <a:p>
                      <a:pPr>
                        <a:lnSpc>
                          <a:spcPct val="107000"/>
                        </a:lnSpc>
                        <a:spcAft>
                          <a:spcPts val="0"/>
                        </a:spcAft>
                      </a:pPr>
                      <a:r>
                        <a:rPr lang="it-IT" sz="1800" b="0" dirty="0">
                          <a:effectLst/>
                        </a:rPr>
                        <a:t>Articole în reviste internaționale</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2</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6</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4"/>
                  </a:ext>
                </a:extLst>
              </a:tr>
              <a:tr h="679124">
                <a:tc>
                  <a:txBody>
                    <a:bodyPr/>
                    <a:lstStyle/>
                    <a:p>
                      <a:pPr>
                        <a:lnSpc>
                          <a:spcPct val="107000"/>
                        </a:lnSpc>
                        <a:spcAft>
                          <a:spcPts val="0"/>
                        </a:spcAft>
                      </a:pPr>
                      <a:r>
                        <a:rPr lang="it-IT" sz="1800" b="0" dirty="0">
                          <a:effectLst/>
                        </a:rPr>
                        <a:t>Articole în culegeri științifice publicate în străinătate</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3</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3</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5"/>
                  </a:ext>
                </a:extLst>
              </a:tr>
              <a:tr h="449361">
                <a:tc>
                  <a:txBody>
                    <a:bodyPr/>
                    <a:lstStyle/>
                    <a:p>
                      <a:pPr>
                        <a:lnSpc>
                          <a:spcPct val="107000"/>
                        </a:lnSpc>
                        <a:spcAft>
                          <a:spcPts val="0"/>
                        </a:spcAft>
                      </a:pPr>
                      <a:r>
                        <a:rPr lang="it-IT" sz="1800" b="0" dirty="0">
                          <a:effectLst/>
                        </a:rPr>
                        <a:t>Articole în culegeri științifice publicate în țară</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18</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a:effectLst/>
                        </a:rPr>
                        <a:t>15</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6"/>
                  </a:ext>
                </a:extLst>
              </a:tr>
              <a:tr h="874931">
                <a:tc>
                  <a:txBody>
                    <a:bodyPr/>
                    <a:lstStyle/>
                    <a:p>
                      <a:pPr>
                        <a:lnSpc>
                          <a:spcPct val="107000"/>
                        </a:lnSpc>
                        <a:spcAft>
                          <a:spcPts val="0"/>
                        </a:spcAft>
                      </a:pPr>
                      <a:r>
                        <a:rPr lang="it-IT" sz="1800" b="0" dirty="0">
                          <a:effectLst/>
                        </a:rPr>
                        <a:t>Rapoarte publicate / Teze ale comunicărilor la congrese, conferinţe, simpozioane, în culegeri (naţionale / internaţionale)</a:t>
                      </a:r>
                      <a:endParaRPr lang="ru-RU"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1800" b="1">
                          <a:effectLst/>
                        </a:rPr>
                        <a:t>6</a:t>
                      </a:r>
                      <a:endParaRPr lang="ru-RU" sz="1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o-RO" sz="1800" b="1" dirty="0">
                          <a:effectLst/>
                        </a:rPr>
                        <a:t>12</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631177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04693"/>
          </a:xfrm>
        </p:spPr>
        <p:txBody>
          <a:bodyPr>
            <a:normAutofit/>
          </a:bodyPr>
          <a:lstStyle/>
          <a:p>
            <a:r>
              <a:rPr lang="ro-RO" sz="2800" dirty="0"/>
              <a:t>Evenimente științifice organizate: naționale, internaționale, parte</a:t>
            </a:r>
            <a:r>
              <a:rPr lang="en-US" sz="2800" dirty="0" err="1"/>
              <a:t>neriat</a:t>
            </a:r>
            <a:endParaRPr lang="ru-RU" sz="2800" dirty="0"/>
          </a:p>
        </p:txBody>
      </p:sp>
      <p:graphicFrame>
        <p:nvGraphicFramePr>
          <p:cNvPr id="4" name="Content Placeholder 3">
            <a:extLst>
              <a:ext uri="{FF2B5EF4-FFF2-40B4-BE49-F238E27FC236}">
                <a16:creationId xmlns:a16="http://schemas.microsoft.com/office/drawing/2014/main" xmlns="" id="{8DC3B09E-530C-4C3D-87EA-24D37FCA9D44}"/>
              </a:ext>
            </a:extLst>
          </p:cNvPr>
          <p:cNvGraphicFramePr>
            <a:graphicFrameLocks noGrp="1"/>
          </p:cNvGraphicFramePr>
          <p:nvPr>
            <p:ph idx="1"/>
            <p:extLst>
              <p:ext uri="{D42A27DB-BD31-4B8C-83A1-F6EECF244321}">
                <p14:modId xmlns:p14="http://schemas.microsoft.com/office/powerpoint/2010/main" val="1360034045"/>
              </p:ext>
            </p:extLst>
          </p:nvPr>
        </p:nvGraphicFramePr>
        <p:xfrm>
          <a:off x="616527" y="969818"/>
          <a:ext cx="11224088" cy="5475920"/>
        </p:xfrm>
        <a:graphic>
          <a:graphicData uri="http://schemas.openxmlformats.org/drawingml/2006/table">
            <a:tbl>
              <a:tblPr firstRow="1" firstCol="1" bandRow="1">
                <a:tableStyleId>{5C22544A-7EE6-4342-B048-85BDC9FD1C3A}</a:tableStyleId>
              </a:tblPr>
              <a:tblGrid>
                <a:gridCol w="624925">
                  <a:extLst>
                    <a:ext uri="{9D8B030D-6E8A-4147-A177-3AD203B41FA5}">
                      <a16:colId xmlns:a16="http://schemas.microsoft.com/office/drawing/2014/main" xmlns="" val="3828481701"/>
                    </a:ext>
                  </a:extLst>
                </a:gridCol>
                <a:gridCol w="10599163">
                  <a:extLst>
                    <a:ext uri="{9D8B030D-6E8A-4147-A177-3AD203B41FA5}">
                      <a16:colId xmlns:a16="http://schemas.microsoft.com/office/drawing/2014/main" xmlns="" val="3054469522"/>
                    </a:ext>
                  </a:extLst>
                </a:gridCol>
              </a:tblGrid>
              <a:tr h="258637">
                <a:tc rowSpan="10">
                  <a:txBody>
                    <a:bodyPr/>
                    <a:lstStyle/>
                    <a:p>
                      <a:pPr>
                        <a:lnSpc>
                          <a:spcPct val="107000"/>
                        </a:lnSpc>
                        <a:spcAft>
                          <a:spcPts val="0"/>
                        </a:spcAft>
                        <a:tabLst>
                          <a:tab pos="4500880" algn="l"/>
                        </a:tabLst>
                      </a:pPr>
                      <a:endParaRPr lang="en-US"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nSpc>
                          <a:spcPct val="107000"/>
                        </a:lnSpc>
                        <a:spcAft>
                          <a:spcPts val="0"/>
                        </a:spcAft>
                        <a:tabLst>
                          <a:tab pos="4500880" algn="l"/>
                        </a:tabLst>
                      </a:pPr>
                      <a:r>
                        <a:rPr lang="ro-RO"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I. Denumirea manifestării</a:t>
                      </a:r>
                      <a:endParaRPr lang="en-US"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4109627604"/>
                  </a:ext>
                </a:extLst>
              </a:tr>
              <a:tr h="595564">
                <a:tc vMerge="1">
                  <a:txBody>
                    <a:bodyPr/>
                    <a:lstStyle/>
                    <a:p>
                      <a:endParaRPr lang="en-US"/>
                    </a:p>
                  </a:txBody>
                  <a:tcPr/>
                </a:tc>
                <a:tc>
                  <a:txBody>
                    <a:bodyPr/>
                    <a:lstStyle/>
                    <a:p>
                      <a:pPr>
                        <a:lnSpc>
                          <a:spcPct val="107000"/>
                        </a:lnSpc>
                        <a:spcAft>
                          <a:spcPts val="0"/>
                        </a:spcAft>
                        <a:tabLst>
                          <a:tab pos="4500880" algn="l"/>
                        </a:tabLst>
                      </a:pPr>
                      <a:r>
                        <a:rPr lang="ro-RO" sz="1800" kern="1200" dirty="0">
                          <a:solidFill>
                            <a:schemeClr val="dk1"/>
                          </a:solidFill>
                          <a:effectLst/>
                          <a:latin typeface="+mn-lt"/>
                          <a:ea typeface="+mn-ea"/>
                          <a:cs typeface="+mn-cs"/>
                        </a:rPr>
                        <a:t>Conferința </a:t>
                      </a:r>
                      <a:r>
                        <a:rPr lang="ro-RO" sz="1800" kern="1200" dirty="0" err="1">
                          <a:solidFill>
                            <a:schemeClr val="dk1"/>
                          </a:solidFill>
                          <a:effectLst/>
                          <a:latin typeface="+mn-lt"/>
                          <a:ea typeface="+mn-ea"/>
                          <a:cs typeface="+mn-cs"/>
                        </a:rPr>
                        <a:t>științifico</a:t>
                      </a:r>
                      <a:r>
                        <a:rPr lang="ro-RO" sz="1800" kern="1200" dirty="0">
                          <a:solidFill>
                            <a:schemeClr val="dk1"/>
                          </a:solidFill>
                          <a:effectLst/>
                          <a:latin typeface="+mn-lt"/>
                          <a:ea typeface="+mn-ea"/>
                          <a:cs typeface="+mn-cs"/>
                        </a:rPr>
                        <a:t>-practică internațională „Fenomenul solidarității sociale în Republica Moldova și Ucraina:  analiză sociologică”, 07 mai 2019, municipiul Chișinău</a:t>
                      </a:r>
                      <a:endParaRPr lang="ro-RO" sz="2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10370544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 Denumirea organizației</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236641301"/>
                  </a:ext>
                </a:extLst>
              </a:tr>
              <a:tr h="529290">
                <a:tc vMerge="1">
                  <a:txBody>
                    <a:bodyPr/>
                    <a:lstStyle/>
                    <a:p>
                      <a:endParaRPr lang="en-US"/>
                    </a:p>
                  </a:txBody>
                  <a:tcPr/>
                </a:tc>
                <a:tc>
                  <a:txBody>
                    <a:bodyPr/>
                    <a:lstStyle/>
                    <a:p>
                      <a:r>
                        <a:rPr lang="ro-RO" sz="1800" kern="1200" dirty="0">
                          <a:solidFill>
                            <a:schemeClr val="dk1"/>
                          </a:solidFill>
                          <a:effectLst/>
                          <a:latin typeface="+mn-lt"/>
                          <a:ea typeface="+mn-ea"/>
                          <a:cs typeface="+mn-cs"/>
                        </a:rPr>
                        <a:t>Institutul de Cercetări Juridice, Politice și Sociologice;</a:t>
                      </a:r>
                    </a:p>
                    <a:p>
                      <a:r>
                        <a:rPr lang="ro-RO" sz="1800" kern="1200" dirty="0">
                          <a:solidFill>
                            <a:schemeClr val="dk1"/>
                          </a:solidFill>
                          <a:effectLst/>
                          <a:latin typeface="+mn-lt"/>
                          <a:ea typeface="+mn-ea"/>
                          <a:cs typeface="+mn-cs"/>
                        </a:rPr>
                        <a:t>Universitatea Pedagogică Națională din Ucraina „K. </a:t>
                      </a:r>
                      <a:r>
                        <a:rPr lang="ro-RO" sz="1800" kern="1200" dirty="0" err="1">
                          <a:solidFill>
                            <a:schemeClr val="dk1"/>
                          </a:solidFill>
                          <a:effectLst/>
                          <a:latin typeface="+mn-lt"/>
                          <a:ea typeface="+mn-ea"/>
                          <a:cs typeface="+mn-cs"/>
                        </a:rPr>
                        <a:t>Ușinskii</a:t>
                      </a:r>
                      <a:r>
                        <a:rPr lang="ro-RO" sz="1800" kern="1200" dirty="0">
                          <a:solidFill>
                            <a:schemeClr val="dk1"/>
                          </a:solidFill>
                          <a:effectLst/>
                          <a:latin typeface="+mn-lt"/>
                          <a:ea typeface="+mn-ea"/>
                          <a:cs typeface="+mn-cs"/>
                        </a:rPr>
                        <a: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801972348"/>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III. </a:t>
                      </a:r>
                      <a:r>
                        <a:rPr lang="ro-RO" sz="2000" i="1"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Președintele comitetului de organizare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595577891"/>
                  </a:ext>
                </a:extLst>
              </a:tr>
              <a:tr h="258637">
                <a:tc vMerge="1">
                  <a:txBody>
                    <a:bodyPr/>
                    <a:lstStyle/>
                    <a:p>
                      <a:endParaRPr lang="en-US"/>
                    </a:p>
                  </a:txBody>
                  <a:tcPr/>
                </a:tc>
                <a:tc>
                  <a:txBody>
                    <a:bodyPr/>
                    <a:lstStyle/>
                    <a:p>
                      <a:r>
                        <a:rPr lang="ro-RO" sz="1800" kern="1200" dirty="0">
                          <a:solidFill>
                            <a:schemeClr val="dk1"/>
                          </a:solidFill>
                          <a:effectLst/>
                          <a:latin typeface="+mn-lt"/>
                          <a:ea typeface="+mn-ea"/>
                          <a:cs typeface="+mn-cs"/>
                        </a:rPr>
                        <a:t>Victor Mocanu, dr. în sociologie, confer. </a:t>
                      </a:r>
                      <a:r>
                        <a:rPr lang="ro-RO" sz="1800" kern="1200" dirty="0" err="1">
                          <a:solidFill>
                            <a:schemeClr val="dk1"/>
                          </a:solidFill>
                          <a:effectLst/>
                          <a:latin typeface="+mn-lt"/>
                          <a:ea typeface="+mn-ea"/>
                          <a:cs typeface="+mn-cs"/>
                        </a:rPr>
                        <a:t>cercet</a:t>
                      </a:r>
                      <a:r>
                        <a:rPr lang="ro-RO" sz="1800" kern="1200" dirty="0">
                          <a:solidFill>
                            <a:schemeClr val="dk1"/>
                          </a:solidFill>
                          <a:effectLst/>
                          <a:latin typeface="+mn-lt"/>
                          <a:ea typeface="+mn-ea"/>
                          <a:cs typeface="+mn-cs"/>
                        </a:rPr>
                        <a:t>.</a:t>
                      </a:r>
                    </a:p>
                    <a:p>
                      <a:r>
                        <a:rPr lang="ro-RO" sz="1800" kern="1200" dirty="0">
                          <a:solidFill>
                            <a:schemeClr val="dk1"/>
                          </a:solidFill>
                          <a:effectLst/>
                          <a:latin typeface="+mn-lt"/>
                          <a:ea typeface="+mn-ea"/>
                          <a:cs typeface="+mn-cs"/>
                        </a:rPr>
                        <a:t>Elena </a:t>
                      </a:r>
                      <a:r>
                        <a:rPr lang="ro-RO" sz="1800" kern="1200" dirty="0" err="1">
                          <a:solidFill>
                            <a:schemeClr val="dk1"/>
                          </a:solidFill>
                          <a:effectLst/>
                          <a:latin typeface="+mn-lt"/>
                          <a:ea typeface="+mn-ea"/>
                          <a:cs typeface="+mn-cs"/>
                        </a:rPr>
                        <a:t>Liseenco</a:t>
                      </a:r>
                      <a:r>
                        <a:rPr lang="ro-RO" sz="1800" kern="1200" dirty="0">
                          <a:solidFill>
                            <a:schemeClr val="dk1"/>
                          </a:solidFill>
                          <a:effectLst/>
                          <a:latin typeface="+mn-lt"/>
                          <a:ea typeface="+mn-ea"/>
                          <a:cs typeface="+mn-cs"/>
                        </a:rPr>
                        <a:t>, </a:t>
                      </a:r>
                      <a:r>
                        <a:rPr lang="ro-RO" sz="1800" kern="1200" dirty="0" err="1">
                          <a:solidFill>
                            <a:schemeClr val="dk1"/>
                          </a:solidFill>
                          <a:effectLst/>
                          <a:latin typeface="+mn-lt"/>
                          <a:ea typeface="+mn-ea"/>
                          <a:cs typeface="+mn-cs"/>
                        </a:rPr>
                        <a:t>dr.hab</a:t>
                      </a:r>
                      <a:r>
                        <a:rPr lang="ro-RO" sz="1800" kern="1200" dirty="0">
                          <a:solidFill>
                            <a:schemeClr val="dk1"/>
                          </a:solidFill>
                          <a:effectLst/>
                          <a:latin typeface="+mn-lt"/>
                          <a:ea typeface="+mn-ea"/>
                          <a:cs typeface="+mn-cs"/>
                        </a:rPr>
                        <a:t>. în sociologie, profesor</a:t>
                      </a:r>
                      <a:endPar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104532812"/>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IV. Participanți </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279385269"/>
                  </a:ext>
                </a:extLst>
              </a:tr>
              <a:tr h="258637">
                <a:tc vMerge="1">
                  <a:txBody>
                    <a:bodyPr/>
                    <a:lstStyle/>
                    <a:p>
                      <a:endParaRPr lang="en-US"/>
                    </a:p>
                  </a:txBody>
                  <a:tcPr/>
                </a:tc>
                <a:tc>
                  <a:txBody>
                    <a:bodyPr/>
                    <a:lstStyle/>
                    <a:p>
                      <a:pPr algn="l">
                        <a:lnSpc>
                          <a:spcPct val="107000"/>
                        </a:lnSpc>
                        <a:spcAft>
                          <a:spcPts val="0"/>
                        </a:spcAft>
                        <a:tabLst>
                          <a:tab pos="4500880" algn="l"/>
                        </a:tabLst>
                      </a:pPr>
                      <a:r>
                        <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69</a:t>
                      </a:r>
                      <a:endParaRPr lang="en-US" sz="20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10267295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V. Recomandările manifestării științifice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420713540"/>
                  </a:ext>
                </a:extLst>
              </a:tr>
              <a:tr h="1748332">
                <a:tc vMerge="1">
                  <a:txBody>
                    <a:bodyPr/>
                    <a:lstStyle/>
                    <a:p>
                      <a:endParaRPr lang="en-US"/>
                    </a:p>
                  </a:txBody>
                  <a:tcPr/>
                </a:tc>
                <a:tc>
                  <a:txBody>
                    <a:bodyPr/>
                    <a:lstStyle/>
                    <a:p>
                      <a:pPr>
                        <a:lnSpc>
                          <a:spcPct val="107000"/>
                        </a:lnSpc>
                        <a:spcAft>
                          <a:spcPts val="0"/>
                        </a:spcAft>
                        <a:tabLst>
                          <a:tab pos="4500880" algn="l"/>
                        </a:tabLst>
                      </a:pPr>
                      <a:r>
                        <a:rPr lang="ro-RO"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Concluzii și recomandări de la conferința </a:t>
                      </a:r>
                      <a:r>
                        <a:rPr lang="ro-RO" sz="14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științifico</a:t>
                      </a:r>
                      <a:r>
                        <a:rPr lang="ro-RO"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-practică internațională „Fenomenul solidarității sociale în Republica Moldova și Ucraina: abordare sociologică”, Chișinău, 7 mai 2019</a:t>
                      </a:r>
                    </a:p>
                    <a:p>
                      <a:pPr>
                        <a:lnSpc>
                          <a:spcPct val="107000"/>
                        </a:lnSpc>
                        <a:spcAft>
                          <a:spcPts val="0"/>
                        </a:spcAft>
                        <a:tabLst>
                          <a:tab pos="4500880" algn="l"/>
                        </a:tabLst>
                      </a:pPr>
                      <a:r>
                        <a:rPr lang="ro-RO" sz="14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Participanții conferinței consideră că statul și organizațiile societății civile ar trebui să se implice în fortificarea coeziunii și conștiinței de coeziune socială în societatea din Republica Moldova, prin formarea unui cadru de identificare civică, de natură să apropie diferite segmente de cetățeni, dincolo de diferențele etnice, sociale, de gen sau vârstă. Un exercițiu participativ de identificare și de participare civică ar fi elaborarea unui proiect de țară – i.e. elaborarea unui cadru de trai comun – la care ar subscrie și ar contribui toți cetățenii interesați. Un asemenea proiect, inclusiv procesul de elaborare a acestuia, ar putea constitui o bază democratică de formare și consolidare a coeziunii sociale.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94397791"/>
                  </a:ext>
                </a:extLst>
              </a:tr>
            </a:tbl>
          </a:graphicData>
        </a:graphic>
      </p:graphicFrame>
    </p:spTree>
    <p:extLst>
      <p:ext uri="{BB962C8B-B14F-4D97-AF65-F5344CB8AC3E}">
        <p14:creationId xmlns:p14="http://schemas.microsoft.com/office/powerpoint/2010/main" val="812113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04693"/>
          </a:xfrm>
        </p:spPr>
        <p:txBody>
          <a:bodyPr>
            <a:normAutofit/>
          </a:bodyPr>
          <a:lstStyle/>
          <a:p>
            <a:r>
              <a:rPr lang="ro-RO" sz="2800" dirty="0"/>
              <a:t>Evenimente științifice organizate: naționale, internaționale, parte</a:t>
            </a:r>
            <a:r>
              <a:rPr lang="en-US" sz="2800" dirty="0" err="1"/>
              <a:t>neriat</a:t>
            </a:r>
            <a:endParaRPr lang="ru-RU" sz="2800" dirty="0"/>
          </a:p>
        </p:txBody>
      </p:sp>
      <p:graphicFrame>
        <p:nvGraphicFramePr>
          <p:cNvPr id="6" name="Table 3">
            <a:extLst>
              <a:ext uri="{FF2B5EF4-FFF2-40B4-BE49-F238E27FC236}">
                <a16:creationId xmlns:a16="http://schemas.microsoft.com/office/drawing/2014/main" xmlns="" id="{8DC3B09E-530C-4C3D-87EA-24D37FCA9D44}"/>
              </a:ext>
            </a:extLst>
          </p:cNvPr>
          <p:cNvGraphicFramePr>
            <a:graphicFrameLocks noGrp="1"/>
          </p:cNvGraphicFramePr>
          <p:nvPr>
            <p:extLst>
              <p:ext uri="{D42A27DB-BD31-4B8C-83A1-F6EECF244321}">
                <p14:modId xmlns:p14="http://schemas.microsoft.com/office/powerpoint/2010/main" val="1017315456"/>
              </p:ext>
            </p:extLst>
          </p:nvPr>
        </p:nvGraphicFramePr>
        <p:xfrm>
          <a:off x="645217" y="969818"/>
          <a:ext cx="11224088" cy="5408599"/>
        </p:xfrm>
        <a:graphic>
          <a:graphicData uri="http://schemas.openxmlformats.org/drawingml/2006/table">
            <a:tbl>
              <a:tblPr firstRow="1" firstCol="1" bandRow="1">
                <a:tableStyleId>{5C22544A-7EE6-4342-B048-85BDC9FD1C3A}</a:tableStyleId>
              </a:tblPr>
              <a:tblGrid>
                <a:gridCol w="624925">
                  <a:extLst>
                    <a:ext uri="{9D8B030D-6E8A-4147-A177-3AD203B41FA5}">
                      <a16:colId xmlns:a16="http://schemas.microsoft.com/office/drawing/2014/main" xmlns="" val="3828481701"/>
                    </a:ext>
                  </a:extLst>
                </a:gridCol>
                <a:gridCol w="10599163">
                  <a:extLst>
                    <a:ext uri="{9D8B030D-6E8A-4147-A177-3AD203B41FA5}">
                      <a16:colId xmlns:a16="http://schemas.microsoft.com/office/drawing/2014/main" xmlns="" val="3054469522"/>
                    </a:ext>
                  </a:extLst>
                </a:gridCol>
              </a:tblGrid>
              <a:tr h="258637">
                <a:tc rowSpan="10">
                  <a:txBody>
                    <a:bodyPr/>
                    <a:lstStyle/>
                    <a:p>
                      <a:pPr>
                        <a:lnSpc>
                          <a:spcPct val="107000"/>
                        </a:lnSpc>
                        <a:spcAft>
                          <a:spcPts val="0"/>
                        </a:spcAft>
                        <a:tabLst>
                          <a:tab pos="4500880" algn="l"/>
                        </a:tabLst>
                      </a:pPr>
                      <a:endParaRPr lang="en-US"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nSpc>
                          <a:spcPct val="107000"/>
                        </a:lnSpc>
                        <a:spcAft>
                          <a:spcPts val="0"/>
                        </a:spcAft>
                        <a:tabLst>
                          <a:tab pos="4500880" algn="l"/>
                        </a:tabLst>
                      </a:pPr>
                      <a:r>
                        <a:rPr lang="ro-RO"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I. Denumirea manifestării</a:t>
                      </a:r>
                      <a:endParaRPr lang="en-US"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4109627604"/>
                  </a:ext>
                </a:extLst>
              </a:tr>
              <a:tr h="595564">
                <a:tc vMerge="1">
                  <a:txBody>
                    <a:bodyPr/>
                    <a:lstStyle/>
                    <a:p>
                      <a:endParaRPr lang="en-US"/>
                    </a:p>
                  </a:txBody>
                  <a:tcPr/>
                </a:tc>
                <a:tc>
                  <a:txBody>
                    <a:bodyPr/>
                    <a:lstStyle/>
                    <a:p>
                      <a:pPr>
                        <a:lnSpc>
                          <a:spcPct val="107000"/>
                        </a:lnSpc>
                        <a:spcAft>
                          <a:spcPts val="0"/>
                        </a:spcAft>
                        <a:tabLst>
                          <a:tab pos="4500880" algn="l"/>
                        </a:tabLst>
                      </a:pPr>
                      <a:r>
                        <a:rPr lang="ro-RO" sz="1800" kern="1200" dirty="0">
                          <a:solidFill>
                            <a:schemeClr val="dk1"/>
                          </a:solidFill>
                          <a:effectLst/>
                          <a:latin typeface="+mn-lt"/>
                          <a:ea typeface="+mn-ea"/>
                          <a:cs typeface="+mn-cs"/>
                        </a:rPr>
                        <a:t>Conferința internațională </a:t>
                      </a:r>
                      <a:r>
                        <a:rPr lang="ro-RO" sz="1800" kern="1200" dirty="0" err="1">
                          <a:solidFill>
                            <a:schemeClr val="dk1"/>
                          </a:solidFill>
                          <a:effectLst/>
                          <a:latin typeface="+mn-lt"/>
                          <a:ea typeface="+mn-ea"/>
                          <a:cs typeface="+mn-cs"/>
                        </a:rPr>
                        <a:t>științifico</a:t>
                      </a:r>
                      <a:r>
                        <a:rPr lang="ro-RO" sz="1800" kern="1200" dirty="0">
                          <a:solidFill>
                            <a:schemeClr val="dk1"/>
                          </a:solidFill>
                          <a:effectLst/>
                          <a:latin typeface="+mn-lt"/>
                          <a:ea typeface="+mn-ea"/>
                          <a:cs typeface="+mn-cs"/>
                        </a:rPr>
                        <a:t>-practică „</a:t>
                      </a:r>
                      <a:r>
                        <a:rPr lang="ro-RO" sz="1800" b="1" kern="1200" dirty="0">
                          <a:solidFill>
                            <a:schemeClr val="dk1"/>
                          </a:solidFill>
                          <a:effectLst/>
                          <a:latin typeface="+mn-lt"/>
                          <a:ea typeface="+mn-ea"/>
                          <a:cs typeface="+mn-cs"/>
                        </a:rPr>
                        <a:t>Influența schimbării sistemului electoral asupra rezultatelor comportamentului electoral al cetățenilor la alegerile parlamentare din 24 februarie 2019:  abordare sociologică”</a:t>
                      </a:r>
                      <a:endParaRPr lang="ro-RO" sz="2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10370544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 Denumirea organizației</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236641301"/>
                  </a:ext>
                </a:extLst>
              </a:tr>
              <a:tr h="529290">
                <a:tc vMerge="1">
                  <a:txBody>
                    <a:bodyPr/>
                    <a:lstStyle/>
                    <a:p>
                      <a:endParaRPr lang="en-US"/>
                    </a:p>
                  </a:txBody>
                  <a:tcPr/>
                </a:tc>
                <a:tc>
                  <a:txBody>
                    <a:bodyPr/>
                    <a:lstStyle/>
                    <a:p>
                      <a:r>
                        <a:rPr lang="ro-RO" sz="1800" kern="1200" dirty="0">
                          <a:solidFill>
                            <a:schemeClr val="dk1"/>
                          </a:solidFill>
                          <a:effectLst/>
                          <a:latin typeface="+mn-lt"/>
                          <a:ea typeface="+mn-ea"/>
                          <a:cs typeface="+mn-cs"/>
                        </a:rPr>
                        <a:t>Filiala din Chișinău a </a:t>
                      </a:r>
                      <a:r>
                        <a:rPr lang="ro-RO" sz="1800" kern="1200" dirty="0" err="1">
                          <a:solidFill>
                            <a:schemeClr val="dk1"/>
                          </a:solidFill>
                          <a:effectLst/>
                          <a:latin typeface="+mn-lt"/>
                          <a:ea typeface="+mn-ea"/>
                          <a:cs typeface="+mn-cs"/>
                        </a:rPr>
                        <a:t>IIMDDP</a:t>
                      </a:r>
                      <a:r>
                        <a:rPr lang="ro-RO" sz="1800" kern="1200" dirty="0">
                          <a:solidFill>
                            <a:schemeClr val="dk1"/>
                          </a:solidFill>
                          <a:effectLst/>
                          <a:latin typeface="+mn-lt"/>
                          <a:ea typeface="+mn-ea"/>
                          <a:cs typeface="+mn-cs"/>
                        </a:rPr>
                        <a:t> a Adunării Interparlamentare CSI;</a:t>
                      </a:r>
                    </a:p>
                    <a:p>
                      <a:r>
                        <a:rPr lang="ro-RO" sz="1800" kern="1200" dirty="0">
                          <a:solidFill>
                            <a:schemeClr val="dk1"/>
                          </a:solidFill>
                          <a:effectLst/>
                          <a:latin typeface="+mn-lt"/>
                          <a:ea typeface="+mn-ea"/>
                          <a:cs typeface="+mn-cs"/>
                        </a:rPr>
                        <a:t>Institutul de Cercetări Juridice, Politice și Sociologice </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801972348"/>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III. </a:t>
                      </a:r>
                      <a:r>
                        <a:rPr lang="ro-RO" sz="2000" i="1"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Președintele comitetului de organizare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595577891"/>
                  </a:ext>
                </a:extLst>
              </a:tr>
              <a:tr h="258637">
                <a:tc vMerge="1">
                  <a:txBody>
                    <a:bodyPr/>
                    <a:lstStyle/>
                    <a:p>
                      <a:endParaRPr lang="en-US"/>
                    </a:p>
                  </a:txBody>
                  <a:tcPr/>
                </a:tc>
                <a:tc>
                  <a:txBody>
                    <a:bodyPr/>
                    <a:lstStyle/>
                    <a:p>
                      <a:r>
                        <a:rPr lang="ro-RO" sz="1800" kern="1200" dirty="0">
                          <a:solidFill>
                            <a:schemeClr val="dk1"/>
                          </a:solidFill>
                          <a:effectLst/>
                          <a:latin typeface="+mn-lt"/>
                          <a:ea typeface="+mn-ea"/>
                          <a:cs typeface="+mn-cs"/>
                        </a:rPr>
                        <a:t>Eugen Știrbu, director </a:t>
                      </a:r>
                      <a:endPar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104532812"/>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IV. Participanți</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279385269"/>
                  </a:ext>
                </a:extLst>
              </a:tr>
              <a:tr h="258637">
                <a:tc vMerge="1">
                  <a:txBody>
                    <a:bodyPr/>
                    <a:lstStyle/>
                    <a:p>
                      <a:endParaRPr lang="en-US"/>
                    </a:p>
                  </a:txBody>
                  <a:tcPr/>
                </a:tc>
                <a:tc>
                  <a:txBody>
                    <a:bodyPr/>
                    <a:lstStyle/>
                    <a:p>
                      <a:pPr>
                        <a:lnSpc>
                          <a:spcPct val="107000"/>
                        </a:lnSpc>
                        <a:spcAft>
                          <a:spcPts val="0"/>
                        </a:spcAft>
                        <a:tabLst>
                          <a:tab pos="4500880" algn="l"/>
                        </a:tabLst>
                      </a:pPr>
                      <a:r>
                        <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76</a:t>
                      </a:r>
                      <a:endParaRPr lang="en-US" sz="20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10267295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V. Recomandările manifestării științifice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420713540"/>
                  </a:ext>
                </a:extLst>
              </a:tr>
              <a:tr h="1748332">
                <a:tc vMerge="1">
                  <a:txBody>
                    <a:bodyPr/>
                    <a:lstStyle/>
                    <a:p>
                      <a:endParaRPr lang="en-US"/>
                    </a:p>
                  </a:txBody>
                  <a:tcPr/>
                </a:tc>
                <a:tc>
                  <a:txBody>
                    <a:bodyPr/>
                    <a:lstStyle/>
                    <a:p>
                      <a:r>
                        <a:rPr lang="x-none" sz="1800" b="1" kern="1200" dirty="0">
                          <a:solidFill>
                            <a:schemeClr val="dk1"/>
                          </a:solidFill>
                          <a:effectLst/>
                          <a:latin typeface="+mn-lt"/>
                          <a:ea typeface="+mn-ea"/>
                          <a:cs typeface="+mn-cs"/>
                        </a:rPr>
                        <a:t>Recomandările conferinței internaționale ”Impactul schimbării sistemului electoral asupra comportamentului electoral în alegerile parlamentare (2019)” din 9 aprilie 2019</a:t>
                      </a:r>
                      <a:endParaRPr lang="ro-RO" sz="1800" kern="1200" dirty="0">
                        <a:solidFill>
                          <a:schemeClr val="dk1"/>
                        </a:solidFill>
                        <a:effectLst/>
                        <a:latin typeface="+mn-lt"/>
                        <a:ea typeface="+mn-ea"/>
                        <a:cs typeface="+mn-cs"/>
                      </a:endParaRPr>
                    </a:p>
                    <a:p>
                      <a:pPr lvl="0"/>
                      <a:r>
                        <a:rPr lang="x-none" sz="1800" kern="1200" dirty="0">
                          <a:solidFill>
                            <a:schemeClr val="dk1"/>
                          </a:solidFill>
                          <a:effectLst/>
                          <a:latin typeface="+mn-lt"/>
                          <a:ea typeface="+mn-ea"/>
                          <a:cs typeface="+mn-cs"/>
                        </a:rPr>
                        <a:t>Legiuitorul are de soluționat unele probleme legislative ce țin de utilizarea abuzivă a resurselor administrative, lacunele privind utilizarea activităților de caritate pentru autopromovare;</a:t>
                      </a:r>
                      <a:endParaRPr lang="ro-RO" sz="1800" kern="1200" dirty="0">
                        <a:solidFill>
                          <a:schemeClr val="dk1"/>
                        </a:solidFill>
                        <a:effectLst/>
                        <a:latin typeface="+mn-lt"/>
                        <a:ea typeface="+mn-ea"/>
                        <a:cs typeface="+mn-cs"/>
                      </a:endParaRPr>
                    </a:p>
                    <a:p>
                      <a:pPr lvl="0"/>
                      <a:r>
                        <a:rPr lang="x-none" sz="1800" kern="1200" dirty="0">
                          <a:solidFill>
                            <a:schemeClr val="dk1"/>
                          </a:solidFill>
                          <a:effectLst/>
                          <a:latin typeface="+mn-lt"/>
                          <a:ea typeface="+mn-ea"/>
                          <a:cs typeface="+mn-cs"/>
                        </a:rPr>
                        <a:t>În vederea sporirii participării electorale prin intermediul unui proces electoral eficient, există necesitatea ca instituțiile implicate în desfășurarea alegerilor să respecte prevederile legislației electorale;</a:t>
                      </a:r>
                      <a:endParaRPr lang="ro-RO" sz="1800" kern="1200" dirty="0">
                        <a:solidFill>
                          <a:schemeClr val="dk1"/>
                        </a:solidFill>
                        <a:effectLst/>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94397791"/>
                  </a:ext>
                </a:extLst>
              </a:tr>
            </a:tbl>
          </a:graphicData>
        </a:graphic>
      </p:graphicFrame>
    </p:spTree>
    <p:extLst>
      <p:ext uri="{BB962C8B-B14F-4D97-AF65-F5344CB8AC3E}">
        <p14:creationId xmlns:p14="http://schemas.microsoft.com/office/powerpoint/2010/main" val="385963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04693"/>
          </a:xfrm>
        </p:spPr>
        <p:txBody>
          <a:bodyPr>
            <a:normAutofit/>
          </a:bodyPr>
          <a:lstStyle/>
          <a:p>
            <a:r>
              <a:rPr lang="ro-RO" sz="2800" dirty="0"/>
              <a:t>Evenimente științifice organizate: naționale, internaționale, parte</a:t>
            </a:r>
            <a:r>
              <a:rPr lang="en-US" sz="2800" dirty="0" err="1"/>
              <a:t>neriat</a:t>
            </a:r>
            <a:endParaRPr lang="ru-RU" sz="2800" dirty="0"/>
          </a:p>
        </p:txBody>
      </p:sp>
      <p:graphicFrame>
        <p:nvGraphicFramePr>
          <p:cNvPr id="5" name="Table 3">
            <a:extLst>
              <a:ext uri="{FF2B5EF4-FFF2-40B4-BE49-F238E27FC236}">
                <a16:creationId xmlns:a16="http://schemas.microsoft.com/office/drawing/2014/main" xmlns="" id="{8DC3B09E-530C-4C3D-87EA-24D37FCA9D44}"/>
              </a:ext>
            </a:extLst>
          </p:cNvPr>
          <p:cNvGraphicFramePr>
            <a:graphicFrameLocks noGrp="1"/>
          </p:cNvGraphicFramePr>
          <p:nvPr>
            <p:extLst>
              <p:ext uri="{D42A27DB-BD31-4B8C-83A1-F6EECF244321}">
                <p14:modId xmlns:p14="http://schemas.microsoft.com/office/powerpoint/2010/main" val="3392695770"/>
              </p:ext>
            </p:extLst>
          </p:nvPr>
        </p:nvGraphicFramePr>
        <p:xfrm>
          <a:off x="603654" y="957252"/>
          <a:ext cx="11224088" cy="5295580"/>
        </p:xfrm>
        <a:graphic>
          <a:graphicData uri="http://schemas.openxmlformats.org/drawingml/2006/table">
            <a:tbl>
              <a:tblPr firstRow="1" firstCol="1" bandRow="1">
                <a:tableStyleId>{5C22544A-7EE6-4342-B048-85BDC9FD1C3A}</a:tableStyleId>
              </a:tblPr>
              <a:tblGrid>
                <a:gridCol w="624925">
                  <a:extLst>
                    <a:ext uri="{9D8B030D-6E8A-4147-A177-3AD203B41FA5}">
                      <a16:colId xmlns:a16="http://schemas.microsoft.com/office/drawing/2014/main" xmlns="" val="3828481701"/>
                    </a:ext>
                  </a:extLst>
                </a:gridCol>
                <a:gridCol w="10599163">
                  <a:extLst>
                    <a:ext uri="{9D8B030D-6E8A-4147-A177-3AD203B41FA5}">
                      <a16:colId xmlns:a16="http://schemas.microsoft.com/office/drawing/2014/main" xmlns="" val="3054469522"/>
                    </a:ext>
                  </a:extLst>
                </a:gridCol>
              </a:tblGrid>
              <a:tr h="258637">
                <a:tc rowSpan="10">
                  <a:txBody>
                    <a:bodyPr/>
                    <a:lstStyle/>
                    <a:p>
                      <a:pPr>
                        <a:lnSpc>
                          <a:spcPct val="107000"/>
                        </a:lnSpc>
                        <a:spcAft>
                          <a:spcPts val="0"/>
                        </a:spcAft>
                        <a:tabLst>
                          <a:tab pos="4500880" algn="l"/>
                        </a:tabLst>
                      </a:pPr>
                      <a:endParaRPr lang="en-US" sz="2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nSpc>
                          <a:spcPct val="107000"/>
                        </a:lnSpc>
                        <a:spcAft>
                          <a:spcPts val="0"/>
                        </a:spcAft>
                        <a:tabLst>
                          <a:tab pos="4500880" algn="l"/>
                        </a:tabLst>
                      </a:pPr>
                      <a:r>
                        <a:rPr lang="ro-RO"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rPr>
                        <a:t>I. Denumirea manifestării</a:t>
                      </a:r>
                      <a:endParaRPr lang="en-US" sz="2000" dirty="0">
                        <a:solidFill>
                          <a:srgbClr val="C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4109627604"/>
                  </a:ext>
                </a:extLst>
              </a:tr>
              <a:tr h="595564">
                <a:tc vMerge="1">
                  <a:txBody>
                    <a:bodyPr/>
                    <a:lstStyle/>
                    <a:p>
                      <a:endParaRPr lang="en-US"/>
                    </a:p>
                  </a:txBody>
                  <a:tcPr/>
                </a:tc>
                <a:tc>
                  <a:txBody>
                    <a:bodyPr/>
                    <a:lstStyle/>
                    <a:p>
                      <a:pPr>
                        <a:lnSpc>
                          <a:spcPct val="107000"/>
                        </a:lnSpc>
                        <a:spcAft>
                          <a:spcPts val="0"/>
                        </a:spcAft>
                        <a:tabLst>
                          <a:tab pos="4500880" algn="l"/>
                        </a:tabLst>
                      </a:pPr>
                      <a:r>
                        <a:rPr lang="ru-RU" sz="1800" kern="1200" dirty="0" err="1">
                          <a:solidFill>
                            <a:schemeClr val="dk1"/>
                          </a:solidFill>
                          <a:effectLst/>
                          <a:latin typeface="+mn-lt"/>
                          <a:ea typeface="+mn-ea"/>
                          <a:cs typeface="+mn-cs"/>
                        </a:rPr>
                        <a:t>Міжнародна</a:t>
                      </a:r>
                      <a:r>
                        <a:rPr lang="ru-RU" sz="1800" kern="1200" dirty="0">
                          <a:solidFill>
                            <a:schemeClr val="dk1"/>
                          </a:solidFill>
                          <a:effectLst/>
                          <a:latin typeface="+mn-lt"/>
                          <a:ea typeface="+mn-ea"/>
                          <a:cs typeface="+mn-cs"/>
                        </a:rPr>
                        <a:t> </a:t>
                      </a:r>
                      <a:r>
                        <a:rPr lang="ru-RU" sz="1800" kern="1200" dirty="0" err="1">
                          <a:solidFill>
                            <a:schemeClr val="dk1"/>
                          </a:solidFill>
                          <a:effectLst/>
                          <a:latin typeface="+mn-lt"/>
                          <a:ea typeface="+mn-ea"/>
                          <a:cs typeface="+mn-cs"/>
                        </a:rPr>
                        <a:t>науково</a:t>
                      </a:r>
                      <a:r>
                        <a:rPr lang="ru-RU" sz="1800" kern="1200" dirty="0">
                          <a:solidFill>
                            <a:schemeClr val="dk1"/>
                          </a:solidFill>
                          <a:effectLst/>
                          <a:latin typeface="+mn-lt"/>
                          <a:ea typeface="+mn-ea"/>
                          <a:cs typeface="+mn-cs"/>
                        </a:rPr>
                        <a:t>-практична </a:t>
                      </a:r>
                      <a:r>
                        <a:rPr lang="ru-RU" sz="1800" kern="1200" dirty="0" err="1">
                          <a:solidFill>
                            <a:schemeClr val="dk1"/>
                          </a:solidFill>
                          <a:effectLst/>
                          <a:latin typeface="+mn-lt"/>
                          <a:ea typeface="+mn-ea"/>
                          <a:cs typeface="+mn-cs"/>
                        </a:rPr>
                        <a:t>конференція</a:t>
                      </a:r>
                      <a:r>
                        <a:rPr lang="ru-RU" sz="1800" kern="1200" dirty="0">
                          <a:solidFill>
                            <a:schemeClr val="dk1"/>
                          </a:solidFill>
                          <a:effectLst/>
                          <a:latin typeface="+mn-lt"/>
                          <a:ea typeface="+mn-ea"/>
                          <a:cs typeface="+mn-cs"/>
                        </a:rPr>
                        <a:t> «</a:t>
                      </a:r>
                      <a:r>
                        <a:rPr lang="ru-RU" sz="1800" kern="1200" dirty="0" err="1">
                          <a:solidFill>
                            <a:schemeClr val="dk1"/>
                          </a:solidFill>
                          <a:effectLst/>
                          <a:latin typeface="+mn-lt"/>
                          <a:ea typeface="+mn-ea"/>
                          <a:cs typeface="+mn-cs"/>
                        </a:rPr>
                        <a:t>Транскордонне</a:t>
                      </a:r>
                      <a:r>
                        <a:rPr lang="ru-RU" sz="1800" kern="1200" dirty="0">
                          <a:solidFill>
                            <a:schemeClr val="dk1"/>
                          </a:solidFill>
                          <a:effectLst/>
                          <a:latin typeface="+mn-lt"/>
                          <a:ea typeface="+mn-ea"/>
                          <a:cs typeface="+mn-cs"/>
                        </a:rPr>
                        <a:t> </a:t>
                      </a:r>
                      <a:r>
                        <a:rPr lang="ru-RU" sz="1800" kern="1200" dirty="0" err="1">
                          <a:solidFill>
                            <a:schemeClr val="dk1"/>
                          </a:solidFill>
                          <a:effectLst/>
                          <a:latin typeface="+mn-lt"/>
                          <a:ea typeface="+mn-ea"/>
                          <a:cs typeface="+mn-cs"/>
                        </a:rPr>
                        <a:t>співробітництво</a:t>
                      </a:r>
                      <a:r>
                        <a:rPr lang="ru-RU" sz="1800" kern="1200" dirty="0">
                          <a:solidFill>
                            <a:schemeClr val="dk1"/>
                          </a:solidFill>
                          <a:effectLst/>
                          <a:latin typeface="+mn-lt"/>
                          <a:ea typeface="+mn-ea"/>
                          <a:cs typeface="+mn-cs"/>
                        </a:rPr>
                        <a:t> </a:t>
                      </a:r>
                      <a:r>
                        <a:rPr lang="ru-RU" sz="1800" kern="1200" dirty="0" err="1">
                          <a:solidFill>
                            <a:schemeClr val="dk1"/>
                          </a:solidFill>
                          <a:effectLst/>
                          <a:latin typeface="+mn-lt"/>
                          <a:ea typeface="+mn-ea"/>
                          <a:cs typeface="+mn-cs"/>
                        </a:rPr>
                        <a:t>країн</a:t>
                      </a:r>
                      <a:r>
                        <a:rPr lang="ru-RU" sz="1800" kern="1200" dirty="0">
                          <a:solidFill>
                            <a:schemeClr val="dk1"/>
                          </a:solidFill>
                          <a:effectLst/>
                          <a:latin typeface="+mn-lt"/>
                          <a:ea typeface="+mn-ea"/>
                          <a:cs typeface="+mn-cs"/>
                        </a:rPr>
                        <a:t> Центрально-</a:t>
                      </a:r>
                      <a:r>
                        <a:rPr lang="ru-RU" sz="1800" kern="1200" dirty="0" err="1">
                          <a:solidFill>
                            <a:schemeClr val="dk1"/>
                          </a:solidFill>
                          <a:effectLst/>
                          <a:latin typeface="+mn-lt"/>
                          <a:ea typeface="+mn-ea"/>
                          <a:cs typeface="+mn-cs"/>
                        </a:rPr>
                        <a:t>Східної</a:t>
                      </a:r>
                      <a:r>
                        <a:rPr lang="ru-RU" sz="1800" kern="1200" dirty="0">
                          <a:solidFill>
                            <a:schemeClr val="dk1"/>
                          </a:solidFill>
                          <a:effectLst/>
                          <a:latin typeface="+mn-lt"/>
                          <a:ea typeface="+mn-ea"/>
                          <a:cs typeface="+mn-cs"/>
                        </a:rPr>
                        <a:t> </a:t>
                      </a:r>
                      <a:r>
                        <a:rPr lang="ru-RU" sz="1800" kern="1200" dirty="0" err="1">
                          <a:solidFill>
                            <a:schemeClr val="dk1"/>
                          </a:solidFill>
                          <a:effectLst/>
                          <a:latin typeface="+mn-lt"/>
                          <a:ea typeface="+mn-ea"/>
                          <a:cs typeface="+mn-cs"/>
                        </a:rPr>
                        <a:t>Європи</a:t>
                      </a:r>
                      <a:r>
                        <a:rPr lang="ru-RU" sz="1800" kern="1200" dirty="0">
                          <a:solidFill>
                            <a:schemeClr val="dk1"/>
                          </a:solidFill>
                          <a:effectLst/>
                          <a:latin typeface="+mn-lt"/>
                          <a:ea typeface="+mn-ea"/>
                          <a:cs typeface="+mn-cs"/>
                        </a:rPr>
                        <a:t>», 26-27 </a:t>
                      </a:r>
                      <a:r>
                        <a:rPr lang="ru-RU" sz="1800" kern="1200" dirty="0" err="1">
                          <a:solidFill>
                            <a:schemeClr val="dk1"/>
                          </a:solidFill>
                          <a:effectLst/>
                          <a:latin typeface="+mn-lt"/>
                          <a:ea typeface="+mn-ea"/>
                          <a:cs typeface="+mn-cs"/>
                        </a:rPr>
                        <a:t>iunie</a:t>
                      </a:r>
                      <a:r>
                        <a:rPr lang="ru-RU" sz="1800" kern="1200" dirty="0">
                          <a:solidFill>
                            <a:schemeClr val="dk1"/>
                          </a:solidFill>
                          <a:effectLst/>
                          <a:latin typeface="+mn-lt"/>
                          <a:ea typeface="+mn-ea"/>
                          <a:cs typeface="+mn-cs"/>
                        </a:rPr>
                        <a:t> 2019</a:t>
                      </a:r>
                      <a:endParaRPr lang="ro-RO" sz="2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10370544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 Denumirea organizației</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236641301"/>
                  </a:ext>
                </a:extLst>
              </a:tr>
              <a:tr h="529290">
                <a:tc vMerge="1">
                  <a:txBody>
                    <a:bodyPr/>
                    <a:lstStyle/>
                    <a:p>
                      <a:endParaRPr lang="en-US"/>
                    </a:p>
                  </a:txBody>
                  <a:tcPr/>
                </a:tc>
                <a:tc>
                  <a:txBody>
                    <a:bodyPr/>
                    <a:lstStyle/>
                    <a:p>
                      <a:r>
                        <a:rPr lang="ro-RO" sz="1800" kern="1200" dirty="0">
                          <a:solidFill>
                            <a:schemeClr val="dk1"/>
                          </a:solidFill>
                          <a:effectLst/>
                          <a:latin typeface="+mn-lt"/>
                          <a:ea typeface="+mn-ea"/>
                          <a:cs typeface="+mn-cs"/>
                        </a:rPr>
                        <a:t>Institutul de Cercetări Juridice, Politice și Sociologice Universitatea Pedagogică Națională din Ucraina „K. </a:t>
                      </a:r>
                      <a:r>
                        <a:rPr lang="ro-RO" sz="1800" kern="1200" dirty="0" err="1">
                          <a:solidFill>
                            <a:schemeClr val="dk1"/>
                          </a:solidFill>
                          <a:effectLst/>
                          <a:latin typeface="+mn-lt"/>
                          <a:ea typeface="+mn-ea"/>
                          <a:cs typeface="+mn-cs"/>
                        </a:rPr>
                        <a:t>Ușinskii</a:t>
                      </a:r>
                      <a:r>
                        <a:rPr lang="ro-RO" sz="1800" kern="1200" dirty="0">
                          <a:solidFill>
                            <a:schemeClr val="dk1"/>
                          </a:solidFill>
                          <a:effectLst/>
                          <a:latin typeface="+mn-lt"/>
                          <a:ea typeface="+mn-ea"/>
                          <a:cs typeface="+mn-cs"/>
                        </a:rPr>
                        <a:t>”</a:t>
                      </a:r>
                      <a:endParaRPr lang="en-US" sz="20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801972348"/>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III. </a:t>
                      </a:r>
                      <a:r>
                        <a:rPr lang="ro-RO" sz="2000" i="1"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Președintele comitetului de organizare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595577891"/>
                  </a:ext>
                </a:extLst>
              </a:tr>
              <a:tr h="258637">
                <a:tc vMerge="1">
                  <a:txBody>
                    <a:bodyPr/>
                    <a:lstStyle/>
                    <a:p>
                      <a:endParaRPr lang="en-US"/>
                    </a:p>
                  </a:txBody>
                  <a:tcPr/>
                </a:tc>
                <a:tc>
                  <a:txBody>
                    <a:bodyPr/>
                    <a:lstStyle/>
                    <a:p>
                      <a:r>
                        <a:rPr lang="ro-RO" sz="1800" kern="1200" dirty="0">
                          <a:solidFill>
                            <a:schemeClr val="dk1"/>
                          </a:solidFill>
                          <a:effectLst/>
                          <a:latin typeface="+mn-lt"/>
                          <a:ea typeface="+mn-ea"/>
                          <a:cs typeface="+mn-cs"/>
                        </a:rPr>
                        <a:t>Elena </a:t>
                      </a:r>
                      <a:r>
                        <a:rPr lang="ro-RO" sz="1800" kern="1200" dirty="0" err="1">
                          <a:solidFill>
                            <a:schemeClr val="dk1"/>
                          </a:solidFill>
                          <a:effectLst/>
                          <a:latin typeface="+mn-lt"/>
                          <a:ea typeface="+mn-ea"/>
                          <a:cs typeface="+mn-cs"/>
                        </a:rPr>
                        <a:t>Liseenco</a:t>
                      </a:r>
                      <a:r>
                        <a:rPr lang="ro-RO" sz="1800" kern="1200" dirty="0">
                          <a:solidFill>
                            <a:schemeClr val="dk1"/>
                          </a:solidFill>
                          <a:effectLst/>
                          <a:latin typeface="+mn-lt"/>
                          <a:ea typeface="+mn-ea"/>
                          <a:cs typeface="+mn-cs"/>
                        </a:rPr>
                        <a:t>, </a:t>
                      </a:r>
                      <a:r>
                        <a:rPr lang="ro-RO" sz="1800" kern="1200" dirty="0" err="1">
                          <a:solidFill>
                            <a:schemeClr val="dk1"/>
                          </a:solidFill>
                          <a:effectLst/>
                          <a:latin typeface="+mn-lt"/>
                          <a:ea typeface="+mn-ea"/>
                          <a:cs typeface="+mn-cs"/>
                        </a:rPr>
                        <a:t>dr.hab</a:t>
                      </a:r>
                      <a:r>
                        <a:rPr lang="ro-RO" sz="1800" kern="1200" dirty="0">
                          <a:solidFill>
                            <a:schemeClr val="dk1"/>
                          </a:solidFill>
                          <a:effectLst/>
                          <a:latin typeface="+mn-lt"/>
                          <a:ea typeface="+mn-ea"/>
                          <a:cs typeface="+mn-cs"/>
                        </a:rPr>
                        <a:t>. în sociologie, profesor</a:t>
                      </a:r>
                      <a:endPar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2104532812"/>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IV. Participanți</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279385269"/>
                  </a:ext>
                </a:extLst>
              </a:tr>
              <a:tr h="258637">
                <a:tc vMerge="1">
                  <a:txBody>
                    <a:bodyPr/>
                    <a:lstStyle/>
                    <a:p>
                      <a:endParaRPr lang="en-US"/>
                    </a:p>
                  </a:txBody>
                  <a:tcPr/>
                </a:tc>
                <a:tc>
                  <a:txBody>
                    <a:bodyPr/>
                    <a:lstStyle/>
                    <a:p>
                      <a:pPr>
                        <a:lnSpc>
                          <a:spcPct val="107000"/>
                        </a:lnSpc>
                        <a:spcAft>
                          <a:spcPts val="0"/>
                        </a:spcAft>
                        <a:tabLst>
                          <a:tab pos="4500880" algn="l"/>
                        </a:tabLst>
                      </a:pPr>
                      <a:r>
                        <a:rPr lang="ro-RO" sz="2000" b="1"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53</a:t>
                      </a:r>
                      <a:endParaRPr lang="en-US" sz="2000" b="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102672951"/>
                  </a:ext>
                </a:extLst>
              </a:tr>
              <a:tr h="258637">
                <a:tc vMerge="1">
                  <a:txBody>
                    <a:bodyPr/>
                    <a:lstStyle/>
                    <a:p>
                      <a:endParaRPr lang="en-US"/>
                    </a:p>
                  </a:txBody>
                  <a:tcPr/>
                </a:tc>
                <a:tc>
                  <a:txBody>
                    <a:bodyPr/>
                    <a:lstStyle/>
                    <a:p>
                      <a:pPr>
                        <a:lnSpc>
                          <a:spcPct val="107000"/>
                        </a:lnSpc>
                        <a:spcAft>
                          <a:spcPts val="0"/>
                        </a:spcAft>
                        <a:tabLst>
                          <a:tab pos="4500880" algn="l"/>
                        </a:tabLst>
                      </a:pPr>
                      <a:r>
                        <a:rPr lang="ro-RO"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rPr>
                        <a:t>V. Recomandările manifestării științifice</a:t>
                      </a:r>
                      <a:endParaRPr lang="en-US" sz="2000" dirty="0">
                        <a:solidFill>
                          <a:schemeClr val="accent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1420713540"/>
                  </a:ext>
                </a:extLst>
              </a:tr>
              <a:tr h="1748332">
                <a:tc vMerge="1">
                  <a:txBody>
                    <a:bodyPr/>
                    <a:lstStyle/>
                    <a:p>
                      <a:endParaRPr lang="en-US"/>
                    </a:p>
                  </a:txBody>
                  <a:tcPr/>
                </a:tc>
                <a:tc>
                  <a:txBody>
                    <a:bodyPr/>
                    <a:lstStyle/>
                    <a:p>
                      <a:pPr marL="0" indent="0">
                        <a:lnSpc>
                          <a:spcPct val="150000"/>
                        </a:lnSpc>
                        <a:spcAft>
                          <a:spcPts val="800"/>
                        </a:spcAft>
                        <a:tabLst/>
                      </a:pP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Un loc important în </a:t>
                      </a:r>
                      <a:r>
                        <a:rPr lang="x-none" sz="1400" dirty="0" err="1">
                          <a:effectLst/>
                          <a:latin typeface="Times New Roman" panose="02020603050405020304" pitchFamily="18" charset="0"/>
                          <a:ea typeface="Calibri" panose="020F0502020204030204" pitchFamily="34" charset="0"/>
                          <a:cs typeface="Times New Roman" panose="02020603050405020304" pitchFamily="18" charset="0"/>
                        </a:rPr>
                        <a:t>constiruirea</a:t>
                      </a: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 unei societăți îl ocupă identitatea de clasă, care nu este un produs al </a:t>
                      </a:r>
                      <a:r>
                        <a:rPr lang="x-none" sz="1400" dirty="0" err="1">
                          <a:effectLst/>
                          <a:latin typeface="Times New Roman" panose="02020603050405020304" pitchFamily="18" charset="0"/>
                          <a:ea typeface="Calibri" panose="020F0502020204030204" pitchFamily="34" charset="0"/>
                          <a:cs typeface="Times New Roman" panose="02020603050405020304" pitchFamily="18" charset="0"/>
                        </a:rPr>
                        <a:t>autoreflexiei</a:t>
                      </a: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  de grup  sau individual. Identitatea de clasă este un produs al întregului spectru de condiții social-istorice, al procesului de recunoaștere sau nerecunoaștere de către alte instituții sociale. Iar recunoașterea sau nerecunoașterea se poate produce pe căi și mijloace diferite: violență direct sau indirectă, </a:t>
                      </a:r>
                      <a:r>
                        <a:rPr lang="x-none" sz="1400" dirty="0" err="1">
                          <a:effectLst/>
                          <a:latin typeface="Times New Roman" panose="02020603050405020304" pitchFamily="18" charset="0"/>
                          <a:ea typeface="Calibri" panose="020F0502020204030204" pitchFamily="34" charset="0"/>
                          <a:cs typeface="Times New Roman" panose="02020603050405020304" pitchFamily="18" charset="0"/>
                        </a:rPr>
                        <a:t>idiferență</a:t>
                      </a: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 oferirea </a:t>
                      </a:r>
                      <a:r>
                        <a:rPr lang="x-none" sz="1400" dirty="0" err="1">
                          <a:effectLst/>
                          <a:latin typeface="Times New Roman" panose="02020603050405020304" pitchFamily="18" charset="0"/>
                          <a:ea typeface="Calibri" panose="020F0502020204030204" pitchFamily="34" charset="0"/>
                          <a:cs typeface="Times New Roman" panose="02020603050405020304" pitchFamily="18" charset="0"/>
                        </a:rPr>
                        <a:t>privelegiilor</a:t>
                      </a: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 sau sistarea lor etc. În rezultatul acestui proces este  identificat propriul loc în societate, sentimentul de distanță socială, fapt care permite </a:t>
                      </a:r>
                      <a:r>
                        <a:rPr lang="x-none" sz="1400" dirty="0" err="1">
                          <a:effectLst/>
                          <a:latin typeface="Times New Roman" panose="02020603050405020304" pitchFamily="18" charset="0"/>
                          <a:ea typeface="Calibri" panose="020F0502020204030204" pitchFamily="34" charset="0"/>
                          <a:cs typeface="Times New Roman" panose="02020603050405020304" pitchFamily="18" charset="0"/>
                        </a:rPr>
                        <a:t>detrminarea</a:t>
                      </a:r>
                      <a:r>
                        <a:rPr lang="x-none" sz="1400" dirty="0">
                          <a:effectLst/>
                          <a:latin typeface="Times New Roman" panose="02020603050405020304" pitchFamily="18" charset="0"/>
                          <a:ea typeface="Calibri" panose="020F0502020204030204" pitchFamily="34" charset="0"/>
                          <a:cs typeface="Times New Roman" panose="02020603050405020304" pitchFamily="18" charset="0"/>
                        </a:rPr>
                        <a:t> propriilor posibilități și șanse în atingerea anumitor poziții, de asemenea se formează capacitatea de a aprecia termenul echitate și inechitate socială. </a:t>
                      </a:r>
                      <a:endParaRPr lang="ro-RO"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xmlns="" val="394397791"/>
                  </a:ext>
                </a:extLst>
              </a:tr>
            </a:tbl>
          </a:graphicData>
        </a:graphic>
      </p:graphicFrame>
    </p:spTree>
    <p:extLst>
      <p:ext uri="{BB962C8B-B14F-4D97-AF65-F5344CB8AC3E}">
        <p14:creationId xmlns:p14="http://schemas.microsoft.com/office/powerpoint/2010/main" val="449333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38200" y="592571"/>
            <a:ext cx="10515600" cy="682048"/>
          </a:xfrm>
        </p:spPr>
        <p:txBody>
          <a:bodyPr/>
          <a:lstStyle/>
          <a:p>
            <a:pPr marL="0" indent="0">
              <a:buNone/>
            </a:pPr>
            <a:r>
              <a:rPr lang="ro-RO" dirty="0">
                <a:solidFill>
                  <a:srgbClr val="0070C0"/>
                </a:solidFill>
              </a:rPr>
              <a:t>Aprecierea rezultatelor obținute la nivel național</a:t>
            </a:r>
            <a:endParaRPr lang="ru-RU" dirty="0">
              <a:solidFill>
                <a:srgbClr val="0070C0"/>
              </a:solidFill>
            </a:endParaRPr>
          </a:p>
        </p:txBody>
      </p:sp>
      <p:graphicFrame>
        <p:nvGraphicFramePr>
          <p:cNvPr id="4" name="Tabel 3">
            <a:extLst>
              <a:ext uri="{FF2B5EF4-FFF2-40B4-BE49-F238E27FC236}">
                <a16:creationId xmlns:a16="http://schemas.microsoft.com/office/drawing/2014/main" xmlns="" id="{E07C786C-A72A-40DA-9A69-B7BD8A775ABA}"/>
              </a:ext>
            </a:extLst>
          </p:cNvPr>
          <p:cNvGraphicFramePr>
            <a:graphicFrameLocks noGrp="1"/>
          </p:cNvGraphicFramePr>
          <p:nvPr>
            <p:extLst>
              <p:ext uri="{D42A27DB-BD31-4B8C-83A1-F6EECF244321}">
                <p14:modId xmlns:p14="http://schemas.microsoft.com/office/powerpoint/2010/main" val="2314664076"/>
              </p:ext>
            </p:extLst>
          </p:nvPr>
        </p:nvGraphicFramePr>
        <p:xfrm>
          <a:off x="1584838" y="1387563"/>
          <a:ext cx="9133164" cy="3149801"/>
        </p:xfrm>
        <a:graphic>
          <a:graphicData uri="http://schemas.openxmlformats.org/drawingml/2006/table">
            <a:tbl>
              <a:tblPr firstRow="1" firstCol="1" bandRow="1">
                <a:tableStyleId>{5C22544A-7EE6-4342-B048-85BDC9FD1C3A}</a:tableStyleId>
              </a:tblPr>
              <a:tblGrid>
                <a:gridCol w="4717900">
                  <a:extLst>
                    <a:ext uri="{9D8B030D-6E8A-4147-A177-3AD203B41FA5}">
                      <a16:colId xmlns:a16="http://schemas.microsoft.com/office/drawing/2014/main" xmlns="" val="2337382389"/>
                    </a:ext>
                  </a:extLst>
                </a:gridCol>
                <a:gridCol w="2417499">
                  <a:extLst>
                    <a:ext uri="{9D8B030D-6E8A-4147-A177-3AD203B41FA5}">
                      <a16:colId xmlns:a16="http://schemas.microsoft.com/office/drawing/2014/main" xmlns="" val="4223841458"/>
                    </a:ext>
                  </a:extLst>
                </a:gridCol>
                <a:gridCol w="1997765">
                  <a:extLst>
                    <a:ext uri="{9D8B030D-6E8A-4147-A177-3AD203B41FA5}">
                      <a16:colId xmlns:a16="http://schemas.microsoft.com/office/drawing/2014/main" xmlns="" val="1957515584"/>
                    </a:ext>
                  </a:extLst>
                </a:gridCol>
              </a:tblGrid>
              <a:tr h="723485">
                <a:tc>
                  <a:txBody>
                    <a:bodyPr/>
                    <a:lstStyle/>
                    <a:p>
                      <a:pPr algn="ctr">
                        <a:lnSpc>
                          <a:spcPct val="115000"/>
                        </a:lnSpc>
                        <a:spcAft>
                          <a:spcPts val="0"/>
                        </a:spcAft>
                      </a:pPr>
                      <a:r>
                        <a:rPr lang="en-US" sz="1800" b="0" dirty="0" err="1">
                          <a:solidFill>
                            <a:schemeClr val="tx1"/>
                          </a:solidFill>
                          <a:effectLst/>
                          <a:latin typeface="Calibri" panose="020F0502020204030204" pitchFamily="34" charset="0"/>
                          <a:cs typeface="Calibri" panose="020F0502020204030204" pitchFamily="34" charset="0"/>
                        </a:rPr>
                        <a:t>Denumirea</a:t>
                      </a:r>
                      <a:r>
                        <a:rPr lang="en-US" sz="1800" b="0" dirty="0">
                          <a:solidFill>
                            <a:schemeClr val="tx1"/>
                          </a:solidFill>
                          <a:effectLst/>
                          <a:latin typeface="Calibri" panose="020F0502020204030204" pitchFamily="34" charset="0"/>
                          <a:cs typeface="Calibri" panose="020F0502020204030204" pitchFamily="34" charset="0"/>
                        </a:rPr>
                        <a:t> </a:t>
                      </a:r>
                      <a:r>
                        <a:rPr lang="en-US" sz="1800" b="0" dirty="0" err="1">
                          <a:solidFill>
                            <a:schemeClr val="tx1"/>
                          </a:solidFill>
                          <a:effectLst/>
                          <a:latin typeface="Calibri" panose="020F0502020204030204" pitchFamily="34" charset="0"/>
                          <a:cs typeface="Calibri" panose="020F0502020204030204" pitchFamily="34" charset="0"/>
                        </a:rPr>
                        <a:t>distincției</a:t>
                      </a:r>
                      <a:r>
                        <a:rPr lang="en-US" sz="1800" b="0" dirty="0">
                          <a:solidFill>
                            <a:schemeClr val="tx1"/>
                          </a:solidFill>
                          <a:effectLst/>
                          <a:latin typeface="Calibri" panose="020F0502020204030204" pitchFamily="34" charset="0"/>
                          <a:cs typeface="Calibri" panose="020F0502020204030204" pitchFamily="34" charset="0"/>
                        </a:rPr>
                        <a:t> / </a:t>
                      </a:r>
                      <a:r>
                        <a:rPr lang="en-US" sz="1800" b="0" dirty="0" err="1">
                          <a:solidFill>
                            <a:schemeClr val="tx1"/>
                          </a:solidFill>
                          <a:effectLst/>
                          <a:latin typeface="Calibri" panose="020F0502020204030204" pitchFamily="34" charset="0"/>
                          <a:cs typeface="Calibri" panose="020F0502020204030204" pitchFamily="34" charset="0"/>
                        </a:rPr>
                        <a:t>diplomei</a:t>
                      </a:r>
                      <a:endParaRPr lang="ro-RO" sz="28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US" sz="1800" b="0" dirty="0" err="1">
                          <a:solidFill>
                            <a:schemeClr val="tx1"/>
                          </a:solidFill>
                          <a:effectLst/>
                          <a:latin typeface="Calibri" panose="020F0502020204030204" pitchFamily="34" charset="0"/>
                          <a:cs typeface="Calibri" panose="020F0502020204030204" pitchFamily="34" charset="0"/>
                        </a:rPr>
                        <a:t>Instituția</a:t>
                      </a:r>
                      <a:r>
                        <a:rPr lang="en-US" sz="1800" b="0" dirty="0">
                          <a:solidFill>
                            <a:schemeClr val="tx1"/>
                          </a:solidFill>
                          <a:effectLst/>
                          <a:latin typeface="Calibri" panose="020F0502020204030204" pitchFamily="34" charset="0"/>
                          <a:cs typeface="Calibri" panose="020F0502020204030204" pitchFamily="34" charset="0"/>
                        </a:rPr>
                        <a:t> care a </a:t>
                      </a:r>
                      <a:r>
                        <a:rPr lang="en-US" sz="1800" b="0" dirty="0" err="1">
                          <a:solidFill>
                            <a:schemeClr val="tx1"/>
                          </a:solidFill>
                          <a:effectLst/>
                          <a:latin typeface="Calibri" panose="020F0502020204030204" pitchFamily="34" charset="0"/>
                          <a:cs typeface="Calibri" panose="020F0502020204030204" pitchFamily="34" charset="0"/>
                        </a:rPr>
                        <a:t>acordat</a:t>
                      </a:r>
                      <a:r>
                        <a:rPr lang="en-US" sz="1800" b="0" dirty="0">
                          <a:solidFill>
                            <a:schemeClr val="tx1"/>
                          </a:solidFill>
                          <a:effectLst/>
                          <a:latin typeface="Calibri" panose="020F0502020204030204" pitchFamily="34" charset="0"/>
                          <a:cs typeface="Calibri" panose="020F0502020204030204" pitchFamily="34" charset="0"/>
                        </a:rPr>
                        <a:t> </a:t>
                      </a:r>
                      <a:r>
                        <a:rPr lang="en-US" sz="1800" b="0" dirty="0" err="1">
                          <a:solidFill>
                            <a:schemeClr val="tx1"/>
                          </a:solidFill>
                          <a:effectLst/>
                          <a:latin typeface="Calibri" panose="020F0502020204030204" pitchFamily="34" charset="0"/>
                          <a:cs typeface="Calibri" panose="020F0502020204030204" pitchFamily="34" charset="0"/>
                        </a:rPr>
                        <a:t>distincția</a:t>
                      </a:r>
                      <a:r>
                        <a:rPr lang="en-US" sz="1800" b="0" dirty="0">
                          <a:solidFill>
                            <a:schemeClr val="tx1"/>
                          </a:solidFill>
                          <a:effectLst/>
                          <a:latin typeface="Calibri" panose="020F0502020204030204" pitchFamily="34" charset="0"/>
                          <a:cs typeface="Calibri" panose="020F0502020204030204" pitchFamily="34" charset="0"/>
                        </a:rPr>
                        <a:t> </a:t>
                      </a:r>
                      <a:endParaRPr lang="ro-RO" sz="28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US" sz="1800" b="0" dirty="0">
                          <a:solidFill>
                            <a:schemeClr val="tx1"/>
                          </a:solidFill>
                          <a:effectLst/>
                          <a:latin typeface="Calibri" panose="020F0502020204030204" pitchFamily="34" charset="0"/>
                          <a:cs typeface="Calibri" panose="020F0502020204030204" pitchFamily="34" charset="0"/>
                        </a:rPr>
                        <a:t>Data/</a:t>
                      </a:r>
                      <a:r>
                        <a:rPr lang="en-US" sz="1800" b="0" dirty="0" err="1">
                          <a:solidFill>
                            <a:schemeClr val="tx1"/>
                          </a:solidFill>
                          <a:effectLst/>
                          <a:latin typeface="Calibri" panose="020F0502020204030204" pitchFamily="34" charset="0"/>
                          <a:cs typeface="Calibri" panose="020F0502020204030204" pitchFamily="34" charset="0"/>
                        </a:rPr>
                        <a:t>luna</a:t>
                      </a:r>
                      <a:r>
                        <a:rPr lang="en-US" sz="1800" b="0" dirty="0">
                          <a:solidFill>
                            <a:schemeClr val="tx1"/>
                          </a:solidFill>
                          <a:effectLst/>
                          <a:latin typeface="Calibri" panose="020F0502020204030204" pitchFamily="34" charset="0"/>
                          <a:cs typeface="Calibri" panose="020F0502020204030204" pitchFamily="34" charset="0"/>
                        </a:rPr>
                        <a:t>/</a:t>
                      </a:r>
                      <a:r>
                        <a:rPr lang="en-US" sz="1800" b="0" dirty="0" err="1">
                          <a:solidFill>
                            <a:schemeClr val="tx1"/>
                          </a:solidFill>
                          <a:effectLst/>
                          <a:latin typeface="Calibri" panose="020F0502020204030204" pitchFamily="34" charset="0"/>
                          <a:cs typeface="Calibri" panose="020F0502020204030204" pitchFamily="34" charset="0"/>
                        </a:rPr>
                        <a:t>anul</a:t>
                      </a:r>
                      <a:r>
                        <a:rPr lang="en-US" sz="1800" b="0" dirty="0">
                          <a:solidFill>
                            <a:schemeClr val="tx1"/>
                          </a:solidFill>
                          <a:effectLst/>
                          <a:latin typeface="Calibri" panose="020F0502020204030204" pitchFamily="34" charset="0"/>
                          <a:cs typeface="Calibri" panose="020F0502020204030204" pitchFamily="34" charset="0"/>
                        </a:rPr>
                        <a:t> </a:t>
                      </a:r>
                      <a:r>
                        <a:rPr lang="en-US" sz="1800" b="0" dirty="0" err="1">
                          <a:solidFill>
                            <a:schemeClr val="tx1"/>
                          </a:solidFill>
                          <a:effectLst/>
                          <a:latin typeface="Calibri" panose="020F0502020204030204" pitchFamily="34" charset="0"/>
                          <a:cs typeface="Calibri" panose="020F0502020204030204" pitchFamily="34" charset="0"/>
                        </a:rPr>
                        <a:t>acordării</a:t>
                      </a:r>
                      <a:endParaRPr lang="ro-RO" sz="28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13289456"/>
                  </a:ext>
                </a:extLst>
              </a:tr>
              <a:tr h="1207116">
                <a:tc>
                  <a:txBody>
                    <a:bodyPr/>
                    <a:lstStyle/>
                    <a:p>
                      <a:pPr>
                        <a:spcAft>
                          <a:spcPts val="0"/>
                        </a:spcAft>
                      </a:pPr>
                      <a:r>
                        <a:rPr lang="ro-RO" sz="2000" b="0" kern="50" dirty="0" err="1">
                          <a:solidFill>
                            <a:schemeClr val="tx1"/>
                          </a:solidFill>
                          <a:effectLst/>
                          <a:latin typeface="Calibri" panose="020F0502020204030204" pitchFamily="34" charset="0"/>
                          <a:ea typeface="SimSun" panose="02010600030101010101" pitchFamily="2" charset="-122"/>
                          <a:cs typeface="Calibri" panose="020F0502020204030204" pitchFamily="34" charset="0"/>
                        </a:rPr>
                        <a:t>SPATARU</a:t>
                      </a:r>
                      <a:r>
                        <a:rPr lang="ro-RO" sz="2000" b="0" kern="5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 T. Diplomă de Onoare</a:t>
                      </a:r>
                      <a:endParaRPr lang="ro-RO" sz="2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b="0" kern="50">
                          <a:solidFill>
                            <a:schemeClr val="tx1"/>
                          </a:solidFill>
                          <a:effectLst/>
                          <a:latin typeface="Calibri" panose="020F0502020204030204" pitchFamily="34" charset="0"/>
                          <a:ea typeface="SimSun" panose="02010600030101010101" pitchFamily="2" charset="-122"/>
                          <a:cs typeface="Calibri" panose="020F0502020204030204" pitchFamily="34" charset="0"/>
                        </a:rPr>
                        <a:t>Ministerul Educației, Culturii și Cercetării al Republicii Moldova</a:t>
                      </a:r>
                      <a:endParaRPr lang="ro-RO" sz="2400" b="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Martie, 2019</a:t>
                      </a:r>
                      <a:endParaRPr lang="ro-RO" sz="2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62759118"/>
                  </a:ext>
                </a:extLst>
              </a:tr>
              <a:tr h="1207116">
                <a:tc>
                  <a:txBody>
                    <a:bodyPr/>
                    <a:lstStyle/>
                    <a:p>
                      <a:pPr>
                        <a:spcAft>
                          <a:spcPts val="0"/>
                        </a:spcAft>
                      </a:pPr>
                      <a:r>
                        <a:rPr lang="ro-RO" sz="2000" b="0" kern="50" dirty="0">
                          <a:solidFill>
                            <a:schemeClr val="tx1"/>
                          </a:solidFill>
                          <a:effectLst/>
                          <a:latin typeface="Calibri" panose="020F0502020204030204" pitchFamily="34" charset="0"/>
                          <a:ea typeface="SimSun" panose="02010600030101010101" pitchFamily="2" charset="-122"/>
                          <a:cs typeface="Calibri" panose="020F0502020204030204" pitchFamily="34" charset="0"/>
                        </a:rPr>
                        <a:t>MALCOCI, L.  Diploma de onoare a Guvernului Republicii Moldova  pentru promovarea reformelor în domeniul dizabilității și incluziunii sociale </a:t>
                      </a:r>
                      <a:endParaRPr lang="ro-RO" sz="2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b="0" kern="50">
                          <a:solidFill>
                            <a:schemeClr val="tx1"/>
                          </a:solidFill>
                          <a:effectLst/>
                          <a:latin typeface="Calibri" panose="020F0502020204030204" pitchFamily="34" charset="0"/>
                          <a:ea typeface="SimSun" panose="02010600030101010101" pitchFamily="2" charset="-122"/>
                          <a:cs typeface="Calibri" panose="020F0502020204030204" pitchFamily="34" charset="0"/>
                        </a:rPr>
                        <a:t>Guvernul Republicii Moldova</a:t>
                      </a:r>
                      <a:endParaRPr lang="ro-RO" sz="2400" b="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Aprilie, 2019</a:t>
                      </a:r>
                      <a:endParaRPr lang="ro-RO" sz="24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879209202"/>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9655" y="2193637"/>
            <a:ext cx="10515600" cy="2438400"/>
          </a:xfrm>
        </p:spPr>
        <p:txBody>
          <a:bodyPr>
            <a:normAutofit/>
          </a:bodyPr>
          <a:lstStyle/>
          <a:p>
            <a:pPr algn="ctr"/>
            <a:r>
              <a:rPr lang="ro-RO" sz="4000" b="1" dirty="0">
                <a:solidFill>
                  <a:srgbClr val="0070C0"/>
                </a:solidFill>
              </a:rPr>
              <a:t>Concluzii</a:t>
            </a:r>
            <a:br>
              <a:rPr lang="ro-RO" sz="4000" b="1" dirty="0">
                <a:solidFill>
                  <a:srgbClr val="0070C0"/>
                </a:solidFill>
              </a:rPr>
            </a:br>
            <a:r>
              <a:rPr lang="ro-RO" sz="4000" b="1" dirty="0">
                <a:solidFill>
                  <a:srgbClr val="0070C0"/>
                </a:solidFill>
              </a:rPr>
              <a:t>Recomandări </a:t>
            </a:r>
            <a:br>
              <a:rPr lang="ro-RO" sz="4000" b="1" dirty="0">
                <a:solidFill>
                  <a:srgbClr val="0070C0"/>
                </a:solidFill>
              </a:rPr>
            </a:br>
            <a:endParaRPr lang="ru-RU" sz="4000" dirty="0">
              <a:solidFill>
                <a:srgbClr val="0070C0"/>
              </a:solidFill>
            </a:endParaRPr>
          </a:p>
        </p:txBody>
      </p:sp>
    </p:spTree>
    <p:extLst>
      <p:ext uri="{BB962C8B-B14F-4D97-AF65-F5344CB8AC3E}">
        <p14:creationId xmlns:p14="http://schemas.microsoft.com/office/powerpoint/2010/main" val="3901615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38200" y="551006"/>
            <a:ext cx="10744200" cy="5586557"/>
          </a:xfrm>
        </p:spPr>
        <p:txBody>
          <a:bodyPr>
            <a:normAutofit fontScale="92500" lnSpcReduction="20000"/>
          </a:bodyPr>
          <a:lstStyle/>
          <a:p>
            <a:pPr algn="just"/>
            <a:r>
              <a:rPr lang="ro-RO" b="1" dirty="0">
                <a:solidFill>
                  <a:srgbClr val="0070C0"/>
                </a:solidFill>
              </a:rPr>
              <a:t>Denumirea etapei anului 2019: </a:t>
            </a:r>
            <a:r>
              <a:rPr lang="ro-RO" b="1" dirty="0">
                <a:latin typeface="Calibri" panose="020F0502020204030204" pitchFamily="34" charset="0"/>
                <a:cs typeface="Calibri" panose="020F0502020204030204" pitchFamily="34" charset="0"/>
              </a:rPr>
              <a:t>Constituirea clasei mijlocii în condiţiile transformării societăţii şi asocierii Republicii Moldova la Uniunea Europeană (Extindere)</a:t>
            </a:r>
            <a:endParaRPr lang="ru-RU" b="1" dirty="0">
              <a:solidFill>
                <a:srgbClr val="FF0000"/>
              </a:solidFill>
            </a:endParaRPr>
          </a:p>
          <a:p>
            <a:pPr algn="just"/>
            <a:r>
              <a:rPr lang="ro-RO" b="1" dirty="0">
                <a:solidFill>
                  <a:srgbClr val="0070C0"/>
                </a:solidFill>
              </a:rPr>
              <a:t>Scopul:</a:t>
            </a:r>
            <a:r>
              <a:rPr lang="en-US" b="1" dirty="0">
                <a:solidFill>
                  <a:srgbClr val="0070C0"/>
                </a:solidFill>
              </a:rPr>
              <a:t> </a:t>
            </a:r>
            <a:r>
              <a:rPr lang="ro-RO" b="1" dirty="0"/>
              <a:t>Studierea fenomenului excluziunii sociale în contextul </a:t>
            </a:r>
            <a:r>
              <a:rPr lang="ro-RO" b="1" dirty="0">
                <a:latin typeface="Calibri" panose="020F0502020204030204" pitchFamily="34" charset="0"/>
                <a:cs typeface="Calibri" panose="020F0502020204030204" pitchFamily="34" charset="0"/>
              </a:rPr>
              <a:t>constituirii clasei mijlocii în condiţiile transformării societăţii şi asocierii Republicii Moldova la Uniunea Europeană</a:t>
            </a:r>
            <a:endParaRPr lang="ro-RO" b="1" dirty="0"/>
          </a:p>
          <a:p>
            <a:r>
              <a:rPr lang="ro-RO" b="1" dirty="0">
                <a:solidFill>
                  <a:srgbClr val="0070C0"/>
                </a:solidFill>
              </a:rPr>
              <a:t>Obiectivele:</a:t>
            </a:r>
          </a:p>
          <a:p>
            <a:pPr lvl="1">
              <a:buFont typeface="Wingdings" panose="05000000000000000000" pitchFamily="2" charset="2"/>
              <a:buChar char="ü"/>
            </a:pPr>
            <a:r>
              <a:rPr lang="ro-RO" dirty="0"/>
              <a:t>studierea  abordărilor teoretice ale  excluziunii, marginalizării, incluziunii sociale;</a:t>
            </a:r>
            <a:endParaRPr lang="ru-RU" dirty="0"/>
          </a:p>
          <a:p>
            <a:pPr lvl="1">
              <a:buFont typeface="Wingdings" panose="05000000000000000000" pitchFamily="2" charset="2"/>
              <a:buChar char="ü"/>
            </a:pPr>
            <a:r>
              <a:rPr lang="ro-RO" dirty="0"/>
              <a:t>analiza literaturii la tema excluziunii/incluziunii sociale a diferitor grupuri vulnerabile;</a:t>
            </a:r>
            <a:endParaRPr lang="ru-RU" dirty="0"/>
          </a:p>
          <a:p>
            <a:pPr lvl="1">
              <a:buFont typeface="Wingdings" panose="05000000000000000000" pitchFamily="2" charset="2"/>
              <a:buChar char="ü"/>
            </a:pPr>
            <a:r>
              <a:rPr lang="ro-RO" dirty="0"/>
              <a:t>studierea metodologiilor de cercetare  a fenomenelor excluziune/incluziune socială și elaborarea metodologiei de cercetare  a acestor fenomene în Republica Moldova;</a:t>
            </a:r>
            <a:endParaRPr lang="ru-RU" dirty="0"/>
          </a:p>
          <a:p>
            <a:pPr lvl="1">
              <a:buFont typeface="Wingdings" panose="05000000000000000000" pitchFamily="2" charset="2"/>
              <a:buChar char="ü"/>
            </a:pPr>
            <a:r>
              <a:rPr lang="ro-RO" dirty="0"/>
              <a:t>elaborarea criteriilor de determinare a excluziunii sociale și marginalizării în Moldova;</a:t>
            </a:r>
            <a:endParaRPr lang="ru-RU" dirty="0"/>
          </a:p>
          <a:p>
            <a:pPr lvl="1">
              <a:buFont typeface="Wingdings" panose="05000000000000000000" pitchFamily="2" charset="2"/>
              <a:buChar char="ü"/>
            </a:pPr>
            <a:r>
              <a:rPr lang="ro-RO" dirty="0" smtClean="0"/>
              <a:t>identificarea </a:t>
            </a:r>
            <a:r>
              <a:rPr lang="ro-RO" dirty="0"/>
              <a:t>grupurilor sociale marginalizate/excluse din Republica Moldova;</a:t>
            </a:r>
            <a:endParaRPr lang="ru-RU" dirty="0"/>
          </a:p>
          <a:p>
            <a:pPr lvl="1">
              <a:buFont typeface="Wingdings" panose="05000000000000000000" pitchFamily="2" charset="2"/>
              <a:buChar char="ü"/>
            </a:pPr>
            <a:r>
              <a:rPr lang="ro-RO" dirty="0"/>
              <a:t>identificarea factorilor excluziunii sociale a  diferitor grupuri sociale;</a:t>
            </a:r>
            <a:endParaRPr lang="ru-RU" dirty="0"/>
          </a:p>
          <a:p>
            <a:pPr lvl="1">
              <a:buFont typeface="Wingdings" panose="05000000000000000000" pitchFamily="2" charset="2"/>
              <a:buChar char="ü"/>
            </a:pPr>
            <a:r>
              <a:rPr lang="ro-RO" dirty="0"/>
              <a:t>analiza comparativă a practicilor pozitive de incluziune socială a diferitor grupuri vulnerabile în Republica Moldova și țările UE;</a:t>
            </a:r>
            <a:endParaRPr lang="ru-RU" dirty="0"/>
          </a:p>
          <a:p>
            <a:pPr lvl="1">
              <a:buFont typeface="Wingdings" panose="05000000000000000000" pitchFamily="2" charset="2"/>
              <a:buChar char="ü"/>
            </a:pPr>
            <a:r>
              <a:rPr lang="ro-RO" dirty="0"/>
              <a:t>elaborarea recomandărilor practice în vederea dezvoltării unor politici și practici incluzive în Republica Moldova  pentru diferite grupuri vulnerabile.</a:t>
            </a:r>
            <a:endParaRPr lang="ro-RO" b="1" dirty="0">
              <a:solidFill>
                <a:srgbClr val="0070C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Concluzii </a:t>
            </a:r>
            <a:r>
              <a:rPr lang="en-US" sz="3200" b="1" dirty="0"/>
              <a:t>(</a:t>
            </a:r>
            <a:r>
              <a:rPr lang="en-US" sz="3200" b="1" dirty="0" err="1"/>
              <a:t>cercetări</a:t>
            </a:r>
            <a:r>
              <a:rPr lang="en-US" sz="3200" b="1" dirty="0"/>
              <a:t> </a:t>
            </a:r>
            <a:r>
              <a:rPr lang="en-US" sz="3200" b="1" dirty="0" err="1"/>
              <a:t>coeziune</a:t>
            </a:r>
            <a:r>
              <a:rPr lang="en-US" sz="3200" b="1" dirty="0"/>
              <a:t> </a:t>
            </a:r>
            <a:r>
              <a:rPr lang="en-US" sz="3200" b="1" dirty="0" err="1"/>
              <a:t>și</a:t>
            </a:r>
            <a:r>
              <a:rPr lang="en-US" sz="3200" b="1" dirty="0"/>
              <a:t> </a:t>
            </a:r>
            <a:r>
              <a:rPr lang="en-US" sz="3200" b="1" dirty="0" err="1"/>
              <a:t>solidaritate</a:t>
            </a:r>
            <a:r>
              <a:rPr lang="en-US" sz="3200" b="1" dirty="0"/>
              <a:t>)</a:t>
            </a:r>
            <a:endParaRPr lang="ru-RU" sz="3200" dirty="0"/>
          </a:p>
        </p:txBody>
      </p:sp>
      <p:sp>
        <p:nvSpPr>
          <p:cNvPr id="3" name="Объект 2"/>
          <p:cNvSpPr>
            <a:spLocks noGrp="1"/>
          </p:cNvSpPr>
          <p:nvPr>
            <p:ph idx="1"/>
          </p:nvPr>
        </p:nvSpPr>
        <p:spPr>
          <a:xfrm>
            <a:off x="838200" y="1465407"/>
            <a:ext cx="10515600" cy="4351338"/>
          </a:xfrm>
        </p:spPr>
        <p:txBody>
          <a:bodyPr>
            <a:noAutofit/>
          </a:bodyPr>
          <a:lstStyle/>
          <a:p>
            <a:pPr marL="0" indent="0" algn="just">
              <a:buNone/>
            </a:pPr>
            <a:r>
              <a:rPr lang="en-US" sz="2400" dirty="0" err="1"/>
              <a:t>Potrivit</a:t>
            </a:r>
            <a:r>
              <a:rPr lang="en-US" sz="2400" dirty="0"/>
              <a:t> </a:t>
            </a:r>
            <a:r>
              <a:rPr lang="en-US" sz="2400" dirty="0" err="1"/>
              <a:t>cercetărilor</a:t>
            </a:r>
            <a:r>
              <a:rPr lang="en-US" sz="2400" dirty="0"/>
              <a:t> </a:t>
            </a:r>
            <a:r>
              <a:rPr lang="en-US" sz="2400" dirty="0" err="1"/>
              <a:t>desfășurate</a:t>
            </a:r>
            <a:r>
              <a:rPr lang="en-US" sz="2400" dirty="0"/>
              <a:t> de CSPS </a:t>
            </a:r>
            <a:r>
              <a:rPr lang="en-US" sz="2400" dirty="0" err="1"/>
              <a:t>în</a:t>
            </a:r>
            <a:r>
              <a:rPr lang="en-US" sz="2400" dirty="0"/>
              <a:t> 2019, </a:t>
            </a:r>
            <a:r>
              <a:rPr lang="en-US" sz="2400" dirty="0" err="1"/>
              <a:t>majoritatea</a:t>
            </a:r>
            <a:r>
              <a:rPr lang="en-US" sz="2400" dirty="0"/>
              <a:t> (68,7%) </a:t>
            </a:r>
            <a:r>
              <a:rPr lang="en-US" sz="2400" dirty="0" err="1"/>
              <a:t>respondenților</a:t>
            </a:r>
            <a:r>
              <a:rPr lang="en-US" sz="2400" dirty="0"/>
              <a:t> </a:t>
            </a:r>
            <a:r>
              <a:rPr lang="ro-RO" sz="2400" dirty="0"/>
              <a:t>exprimă percepția unei coeziuni slabe a societății moldovene. Sentimentul de încredere față de semeni este și el foarte scăzut (la 73% din respondenți). Solidaritatea nu este considerată de respondenți o valoare dominantă (58% IOPD), dar „spiritul de întrajutorare” este o valoare dominantă pentru 74% dintre respondenți. Sentimentul de apartenență a respondenților la țara lor este destul de ridicat (72,4%). Respondenții atestă o foarte mică încredere în ceilalți cetățeni ai Republicii Moldova (22,4%). Persoanele cu nivel scăzut de studii și autopoziționate în straturile de jos ale ierarhiei sociale exprimă în proporția cea mai largă (-84% IOPD) percepția unei societăți cu un nivel de coeziune scăzut și nivelul cel mai scăzut de încredere în ceilalți. Aceste rezultate sunt congruente cu datele calitative obținute în focus-grupuri, realizate în 2017 de  cercetătorii Victor Mocanu și Ludmila Malcoci.</a:t>
            </a:r>
            <a:endParaRPr lang="ru-RU" sz="2400" dirty="0"/>
          </a:p>
        </p:txBody>
      </p:sp>
    </p:spTree>
    <p:extLst>
      <p:ext uri="{BB962C8B-B14F-4D97-AF65-F5344CB8AC3E}">
        <p14:creationId xmlns:p14="http://schemas.microsoft.com/office/powerpoint/2010/main" val="35148134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Recomandări </a:t>
            </a:r>
            <a:r>
              <a:rPr lang="ro-RO" sz="3200" b="1" dirty="0"/>
              <a:t>(coeziune și solidaritate)</a:t>
            </a:r>
            <a:endParaRPr lang="ru-RU" sz="3200" dirty="0"/>
          </a:p>
        </p:txBody>
      </p:sp>
      <p:sp>
        <p:nvSpPr>
          <p:cNvPr id="3" name="Объект 2"/>
          <p:cNvSpPr>
            <a:spLocks noGrp="1"/>
          </p:cNvSpPr>
          <p:nvPr>
            <p:ph idx="1"/>
          </p:nvPr>
        </p:nvSpPr>
        <p:spPr>
          <a:xfrm>
            <a:off x="838200" y="1465407"/>
            <a:ext cx="10515600" cy="4351338"/>
          </a:xfrm>
        </p:spPr>
        <p:txBody>
          <a:bodyPr>
            <a:noAutofit/>
          </a:bodyPr>
          <a:lstStyle/>
          <a:p>
            <a:r>
              <a:rPr lang="ro-RO" sz="1600" dirty="0"/>
              <a:t>Cercetătorii consideră că statul și organizațiile societății civile ar trebui să se implice în fortificarea coeziunii și conștiinței de coeziune socială în societatea din Republica Moldova, prin formarea unui </a:t>
            </a:r>
            <a:r>
              <a:rPr lang="ro-RO" sz="1600" i="1" dirty="0"/>
              <a:t>cadru de identificare civică</a:t>
            </a:r>
            <a:r>
              <a:rPr lang="ro-RO" sz="1600" dirty="0"/>
              <a:t>, de natură să apropie diferite segmente de cetățeni, dincolo de diferențele etnice, sociale, de gen sau vârstă. Pentru o coeziune socială mai puternică ar trebui să se ridice nivelul de bunăstare, gradul de încredere în guvernare și să se sporească nivelul de cultură și activism civic. Totodată, un nivel ridicat de coeziune socială contribuie la un nivel sporit de dezvoltare și de bunăstare economică și socială. </a:t>
            </a:r>
            <a:endParaRPr lang="ru-RU" sz="1600" dirty="0"/>
          </a:p>
          <a:p>
            <a:r>
              <a:rPr lang="ro-RO" sz="1600" dirty="0"/>
              <a:t>Încrederea „pe orizontală”, între cetățeni, poate fi ridicată, între altele, printr-o justiție corectă, care ar încuraja un comportament corect și loial între cetățeni și ar împiedica proliferarea cazurilor de corupție și impunitate. În ceea ce privește încrederea „pe verticală”, între cetățeni și instituții, aceasta poate fi sporită prin creșterea transparenței instituționale și printr-o informare mai eficientă privind beneficiile aduse pentru comunitate de respectivele instituții. </a:t>
            </a:r>
            <a:endParaRPr lang="ru-RU" sz="1600" dirty="0"/>
          </a:p>
          <a:p>
            <a:r>
              <a:rPr lang="ro-RO" sz="1600" dirty="0"/>
              <a:t>În sfârșit, solidaritatea și incluziunea socială pot fi încurajate și sporite prin măsuri și politici îndreptate către acceptarea mutuală și întrajutorare: campanii de informare și solidaritate socială, crearea unei infrastructuri instituționale incluzive, o politică fiscală echitabilă și conștient asumată de contribuabili (prin transparență și informare), stimularea activismului civic și politic „la firul ierbii” („</a:t>
            </a:r>
            <a:r>
              <a:rPr lang="ro-RO" sz="1600" i="1" dirty="0"/>
              <a:t>grass-roots activism</a:t>
            </a:r>
            <a:r>
              <a:rPr lang="ro-RO" sz="1600" dirty="0"/>
              <a:t>”).</a:t>
            </a:r>
            <a:endParaRPr lang="ru-RU" sz="1600" dirty="0"/>
          </a:p>
          <a:p>
            <a:r>
              <a:rPr lang="ro-RO" sz="1600" dirty="0"/>
              <a:t>În final, am vrea să amintim că un nivel sporit de coeziune socială, în sensul definiției date acestui concept în acest articol (constituită pe baza sentimentului de apartenență, solidaritate și încredere), nu trebuie neapărat înțeles ca un scop în sine, ci ca un mijloc pentru o calitate a vieții în societate (o calitate socială) mai ridicată. O calitate socială ridicată asigură, la rândul său, un cadru propice unei dezvoltări sociale și economice armonioase.</a:t>
            </a:r>
            <a:endParaRPr lang="ru-RU" sz="1600" dirty="0"/>
          </a:p>
        </p:txBody>
      </p:sp>
    </p:spTree>
    <p:extLst>
      <p:ext uri="{BB962C8B-B14F-4D97-AF65-F5344CB8AC3E}">
        <p14:creationId xmlns:p14="http://schemas.microsoft.com/office/powerpoint/2010/main" val="2506587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Concluzii </a:t>
            </a:r>
            <a:r>
              <a:rPr lang="en-US" sz="3200" b="1" dirty="0"/>
              <a:t>(</a:t>
            </a:r>
            <a:r>
              <a:rPr lang="en-US" sz="3200" b="1" dirty="0" err="1"/>
              <a:t>cercetări</a:t>
            </a:r>
            <a:r>
              <a:rPr lang="en-US" sz="3200" b="1" dirty="0"/>
              <a:t> </a:t>
            </a:r>
            <a:r>
              <a:rPr lang="en-US" sz="3200" b="1" dirty="0" err="1"/>
              <a:t>incluziune</a:t>
            </a:r>
            <a:r>
              <a:rPr lang="en-US" sz="3200" b="1" dirty="0"/>
              <a:t>)</a:t>
            </a:r>
            <a:endParaRPr lang="ru-RU" sz="3200" dirty="0"/>
          </a:p>
        </p:txBody>
      </p:sp>
      <p:sp>
        <p:nvSpPr>
          <p:cNvPr id="3" name="Объект 2"/>
          <p:cNvSpPr>
            <a:spLocks noGrp="1"/>
          </p:cNvSpPr>
          <p:nvPr>
            <p:ph idx="1"/>
          </p:nvPr>
        </p:nvSpPr>
        <p:spPr>
          <a:xfrm>
            <a:off x="838200" y="1465407"/>
            <a:ext cx="10515600" cy="4351338"/>
          </a:xfrm>
        </p:spPr>
        <p:txBody>
          <a:bodyPr>
            <a:normAutofit fontScale="55000" lnSpcReduction="20000"/>
          </a:bodyPr>
          <a:lstStyle/>
          <a:p>
            <a:r>
              <a:rPr lang="ro-RO" dirty="0">
                <a:latin typeface="Calibri" panose="020F0502020204030204" pitchFamily="34" charset="0"/>
                <a:cs typeface="Calibri" panose="020F0502020204030204" pitchFamily="34" charset="0"/>
              </a:rPr>
              <a:t>Analiza sociologică a excluziunii  sociale a persoanelor cu dezabilități relevă că în pofida eforturilor depuse în ultimii ani în vederea racordării strategiilor și politicilor naționale la principiile Convenției ONU privind drepturile persoanelor cu dizabilități, acestea continuă să rămână excluse din viața politică, economică, socială și culturală.</a:t>
            </a:r>
          </a:p>
          <a:p>
            <a:r>
              <a:rPr lang="ro-RO" dirty="0">
                <a:latin typeface="Calibri" panose="020F0502020204030204" pitchFamily="34" charset="0"/>
                <a:cs typeface="Calibri" panose="020F0502020204030204" pitchFamily="34" charset="0"/>
              </a:rPr>
              <a:t>Este necesară abordarea complexă axată pe eliminarea depravării multidimensionale a persoanelor cu dizabilități în trei domenii (direcții): </a:t>
            </a:r>
            <a:r>
              <a:rPr lang="ro-RO" i="1" dirty="0">
                <a:latin typeface="Calibri" panose="020F0502020204030204" pitchFamily="34" charset="0"/>
                <a:cs typeface="Calibri" panose="020F0502020204030204" pitchFamily="34" charset="0"/>
              </a:rPr>
              <a:t>combaterea excluziunii politice, combaterea </a:t>
            </a:r>
            <a:r>
              <a:rPr lang="ro-RO" dirty="0">
                <a:latin typeface="Calibri" panose="020F0502020204030204" pitchFamily="34" charset="0"/>
                <a:cs typeface="Calibri" panose="020F0502020204030204" pitchFamily="34" charset="0"/>
              </a:rPr>
              <a:t>excluziunii economice, combaterea excluziunii sociale.</a:t>
            </a:r>
          </a:p>
          <a:p>
            <a:r>
              <a:rPr lang="ro-RO" dirty="0">
                <a:latin typeface="Calibri" panose="020F0502020204030204" pitchFamily="34" charset="0"/>
                <a:cs typeface="Calibri" panose="020F0502020204030204" pitchFamily="34" charset="0"/>
              </a:rPr>
              <a:t>Studiul asupra sferei valorice a adolescenților respondenți din mediul rural (cu părinți plecați peste hotare) a dezvăluit prioritatea valorilor - sănătate, o viață de familie fericită și, în același timp, dificultatea în realizarea acestor valori. </a:t>
            </a:r>
          </a:p>
          <a:p>
            <a:r>
              <a:rPr lang="ro-RO" i="1" dirty="0">
                <a:latin typeface="Calibri" panose="020F0502020204030204" pitchFamily="34" charset="0"/>
                <a:cs typeface="Calibri" panose="020F0502020204030204" pitchFamily="34" charset="0"/>
              </a:rPr>
              <a:t>Procesul migraţional </a:t>
            </a:r>
            <a:r>
              <a:rPr lang="ro-RO" dirty="0">
                <a:latin typeface="Calibri" panose="020F0502020204030204" pitchFamily="34" charset="0"/>
                <a:cs typeface="Calibri" panose="020F0502020204030204" pitchFamily="34" charset="0"/>
              </a:rPr>
              <a:t>are unele efecte pozitive, dar și negative. Veniturile părinților au fost folosite la îmbunătățirea condițiilor de trai pentru cei rămași acasă, achiziția obiectelor necesare pentru un trai decent, asigurarea studiilor copiilor, tratamentul și menținerea sănătății etc. Mulți copii au beneficiat de călătorii și vacanțe în străinătate.   Cu toate acestea, nu pot fi neglijate efectele negative ale migrației părinților, care vizează direct copiii – privarea de afectivitatea părintească, absența unui model parental, tulburări de integrare socială, tulburări somatice și depresii. În pofida efectelor, migrația rămâne a fi un fenomen obiectiv, care odată început, face parte din realitate.</a:t>
            </a:r>
          </a:p>
          <a:p>
            <a:r>
              <a:rPr lang="ro-RO" dirty="0">
                <a:latin typeface="Calibri" panose="020F0502020204030204" pitchFamily="34" charset="0"/>
                <a:cs typeface="Calibri" panose="020F0502020204030204" pitchFamily="34" charset="0"/>
              </a:rPr>
              <a:t>Există o legătură directă între lipsa de implicare a familiilor în  procesul instructiv-educativ și nedorința ulterioară a tinerilor de a se încadra în activități sociale. Datele statistice denotă că este în creștere numărul tinerilor cu vârsta cuprinsă între 15 și 29 de ani, care nici nu învață și nici nu lucrează și constituie peste 27% din numărul total de tineri. Implicarea activă a tuturor actorilor sociali în procesul instructiv-educativ al copiilor rămași temporar fără supraveghere părintească ar putea atenua într-o anumită măsură efectele negative ale acestui proces. Mediul din care provin și trăiesc copiii este unul decisiv în reușita lor școlară. Asigurarea tehnico-materială a instituțiilor de învățământ are un rol secundar în acest proces.</a:t>
            </a:r>
          </a:p>
          <a:p>
            <a:pPr fontAlgn="t"/>
            <a:r>
              <a:rPr lang="ro-RO" dirty="0">
                <a:latin typeface="Calibri" panose="020F0502020204030204" pitchFamily="34" charset="0"/>
                <a:cs typeface="Calibri" panose="020F0502020204030204" pitchFamily="34" charset="0"/>
              </a:rPr>
              <a:t>Sunt necesare elaborarea unor programe și proiecte, ce ar putea conjuga eforturile actorilor sociali în mobilizarea valorificării capitalului uman și deschiderea noilor perspective în comunități.</a:t>
            </a:r>
            <a:endParaRPr lang="ru-RU" dirty="0"/>
          </a:p>
        </p:txBody>
      </p:sp>
    </p:spTree>
    <p:extLst>
      <p:ext uri="{BB962C8B-B14F-4D97-AF65-F5344CB8AC3E}">
        <p14:creationId xmlns:p14="http://schemas.microsoft.com/office/powerpoint/2010/main" val="911311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Concluzii </a:t>
            </a:r>
            <a:r>
              <a:rPr lang="en-US" sz="3200" b="1" dirty="0"/>
              <a:t>(</a:t>
            </a:r>
            <a:r>
              <a:rPr lang="en-US" sz="3200" b="1" dirty="0" err="1"/>
              <a:t>cercetări</a:t>
            </a:r>
            <a:r>
              <a:rPr lang="en-US" sz="3200" b="1" dirty="0"/>
              <a:t> </a:t>
            </a:r>
            <a:r>
              <a:rPr lang="en-US" sz="3200" b="1" dirty="0" err="1"/>
              <a:t>incluziune</a:t>
            </a:r>
            <a:r>
              <a:rPr lang="en-US" sz="3200" b="1" dirty="0"/>
              <a:t>)</a:t>
            </a:r>
            <a:endParaRPr lang="ru-RU" sz="3200" dirty="0"/>
          </a:p>
        </p:txBody>
      </p:sp>
      <p:sp>
        <p:nvSpPr>
          <p:cNvPr id="3" name="Объект 2"/>
          <p:cNvSpPr>
            <a:spLocks noGrp="1"/>
          </p:cNvSpPr>
          <p:nvPr>
            <p:ph idx="1"/>
          </p:nvPr>
        </p:nvSpPr>
        <p:spPr>
          <a:xfrm>
            <a:off x="838200" y="1465407"/>
            <a:ext cx="10515600" cy="4351338"/>
          </a:xfrm>
        </p:spPr>
        <p:txBody>
          <a:bodyPr>
            <a:normAutofit fontScale="55000" lnSpcReduction="20000"/>
          </a:bodyPr>
          <a:lstStyle/>
          <a:p>
            <a:r>
              <a:rPr lang="ro-RO" dirty="0">
                <a:latin typeface="Calibri" panose="020F0502020204030204" pitchFamily="34" charset="0"/>
                <a:cs typeface="Calibri" panose="020F0502020204030204" pitchFamily="34" charset="0"/>
              </a:rPr>
              <a:t>Familiile cu trei și mai mulți copii sunt afectate de tendințele de accentuare a inegalității în societatea moldovenească, plasându-le într-o situație de marginalizare și risc social și economic. Analiza seriilor statistice evidențiază faptul că Republica Moldova se înscrie în evoluția globală de diminuare a dimensiunii familiei, avându-și specificul său ca rezultat al creșterii divorțialității, recăsătoriilor, concubinajului, gospodăriilor monoparentale, scăderii fertilității și a amplificării migrației. </a:t>
            </a:r>
          </a:p>
          <a:p>
            <a:r>
              <a:rPr lang="ro-RO" dirty="0">
                <a:latin typeface="Calibri" panose="020F0502020204030204" pitchFamily="34" charset="0"/>
                <a:cs typeface="Calibri" panose="020F0502020204030204" pitchFamily="34" charset="0"/>
              </a:rPr>
              <a:t>Rezultatele cercetării indică asupra faptului că societatea nu este deschisă pentru participare activă și implicare în reintegrarea socială a persoanelor ex-deținute. Cauzele rezidă în faptul că ex-deținuții continuă să fie  etichetați, marginalizați și chiar discriminați sub diverse forme. Constatarea statistică că aproape jumătate din ex-deținuți revin în penitenciare indică asupra nivelului precar de integrare în societate, că societatea nu le oferă șanse reale de a-și duce o viață umană cu demnitate. La care se adaugă lipsa de sprijin material, emoțional și psihosocial adecvat, o educație precară care nu mai corespunde cerințelor moderne a  pieței forței de muncă. </a:t>
            </a:r>
          </a:p>
          <a:p>
            <a:r>
              <a:rPr lang="ro-RO" dirty="0">
                <a:latin typeface="Calibri" panose="020F0502020204030204" pitchFamily="34" charset="0"/>
                <a:cs typeface="Calibri" panose="020F0502020204030204" pitchFamily="34" charset="0"/>
              </a:rPr>
              <a:t>Creșterea numărului populației vârstnice este o tendință atestată nu numai la nivel mondial, dar și în Republica Moldova. Această situație la nivel de țară se agravează ca rezultat al emigrării masive a populației apte de muncă, dar și declinului fertilității. Mulți dintre cei considerați bătrâni și „excluși” din viața socială ar putea rămâne activi, aducând un aport pentru societate și prin aceasta simțindu-se mai împliniți. Din perspectiva procesului de constituire al clasei medii este important ca persoanele în etate să-și păstreze statutul social dinainte de pensionare (să nu aibă o mobilitate socială descendentă) și nivelul calității vieții corespunzător. Promovarea și susținerea unei „îmbătrâniri active” ar putea influența pozitiv starea socioeconomică atât a persoanelor în etate,  cât și a membrilor mai tineri din familiile lor.</a:t>
            </a:r>
          </a:p>
          <a:p>
            <a:r>
              <a:rPr lang="ro-RO" dirty="0">
                <a:latin typeface="Calibri" panose="020F0502020204030204" pitchFamily="34" charset="0"/>
                <a:cs typeface="Calibri" panose="020F0502020204030204" pitchFamily="34" charset="0"/>
              </a:rPr>
              <a:t>Persoanele fără adăpost reprezintă un alt grup social, care apare și se extinde ca rezultat al discriminării la angajare, la serviciile de sănătate, la o justiție corectă, altor inegalități sociale.  Construirea unor punți de comunicare, de solidaritate și întrajutorare între comunitățile de persoane fără adăpost și cetățenii domiciliați ar pune bazele unei societăți mai integrate, mai coezive și mai solidare și astfel ar contribui la prevenirea marginalizării grupurilor de persoane vulnerabile.</a:t>
            </a:r>
          </a:p>
        </p:txBody>
      </p:sp>
    </p:spTree>
    <p:extLst>
      <p:ext uri="{BB962C8B-B14F-4D97-AF65-F5344CB8AC3E}">
        <p14:creationId xmlns:p14="http://schemas.microsoft.com/office/powerpoint/2010/main" val="20616372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Concluzii </a:t>
            </a:r>
            <a:r>
              <a:rPr lang="en-US" sz="3200" b="1" dirty="0"/>
              <a:t>(</a:t>
            </a:r>
            <a:r>
              <a:rPr lang="en-US" sz="3200" b="1" dirty="0" err="1"/>
              <a:t>cercetări</a:t>
            </a:r>
            <a:r>
              <a:rPr lang="en-US" sz="3200" b="1" dirty="0"/>
              <a:t> </a:t>
            </a:r>
            <a:r>
              <a:rPr lang="en-US" sz="3200" b="1" dirty="0" err="1"/>
              <a:t>incluziune</a:t>
            </a:r>
            <a:r>
              <a:rPr lang="en-US" sz="3200" b="1" dirty="0"/>
              <a:t>)</a:t>
            </a:r>
            <a:endParaRPr lang="ru-RU" sz="3200" dirty="0"/>
          </a:p>
        </p:txBody>
      </p:sp>
      <p:sp>
        <p:nvSpPr>
          <p:cNvPr id="3" name="Объект 2"/>
          <p:cNvSpPr>
            <a:spLocks noGrp="1"/>
          </p:cNvSpPr>
          <p:nvPr>
            <p:ph idx="1"/>
          </p:nvPr>
        </p:nvSpPr>
        <p:spPr>
          <a:xfrm>
            <a:off x="838200" y="1465407"/>
            <a:ext cx="10515600" cy="4351338"/>
          </a:xfrm>
        </p:spPr>
        <p:txBody>
          <a:bodyPr>
            <a:normAutofit/>
          </a:bodyPr>
          <a:lstStyle/>
          <a:p>
            <a:r>
              <a:rPr lang="ro-RO" sz="1800" dirty="0">
                <a:latin typeface="Calibri" panose="020F0502020204030204" pitchFamily="34" charset="0"/>
                <a:cs typeface="Calibri" panose="020F0502020204030204" pitchFamily="34" charset="0"/>
              </a:rPr>
              <a:t>Micul business are capacitatea de a angaja în câmpul muncii un număr tot mai mare de populație. Însă la moment oamenii de afacere se confruntă cu un șir de probleme de ordin economic: obținerea creditelor ieftine, sistemul de impozitare imperfect, lipsa piețelor de desfacere, prețuri înalte a materiei prime și agenții termici și probleme social juridice: existența barierelor administrative, corupția, birocrația, legislația imperfectă. Aceste probleme, în special cele ce țin de cadrul social juridic, pot fi rezolvate în  rezultatul unei implicări active a statului în susținerea subiecților economici: luarea unor decizii de limitare a corupției, birocrației, a barierelor administrative. Legislația Republicii Moldova despre businessul mic și mijlociu poate fi revăzută în conformitate cu sugestiile și doleanțele antreprenorilor. </a:t>
            </a:r>
          </a:p>
          <a:p>
            <a:r>
              <a:rPr lang="ro-RO" sz="1800" dirty="0">
                <a:latin typeface="Calibri" panose="020F0502020204030204" pitchFamily="34" charset="0"/>
                <a:cs typeface="Calibri" panose="020F0502020204030204" pitchFamily="34" charset="0"/>
              </a:rPr>
              <a:t>Statul poate să obțină unele ajutoare de la partenerii de dezvoltare, iar acestea să fie readresate IMM-urilor. Intreprinderile micului business trebuie familiarizate cu practica obținerii proiectelor de finanțare a diverselor  activități de la partenerii de dezvoltare. Aceste măsuri ar contribui la crearea condițiilor prielnice de funcționare a sectorului businessului mic, protejarea forței de muncă și minimizarea numărului persoanelor rămase fară un loc de muncă. Iar ocuparea populației poate deveni un proces stabil.</a:t>
            </a:r>
          </a:p>
        </p:txBody>
      </p:sp>
    </p:spTree>
    <p:extLst>
      <p:ext uri="{BB962C8B-B14F-4D97-AF65-F5344CB8AC3E}">
        <p14:creationId xmlns:p14="http://schemas.microsoft.com/office/powerpoint/2010/main" val="3308538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Recomandări </a:t>
            </a:r>
            <a:r>
              <a:rPr lang="ro-RO" sz="3200" b="1" dirty="0"/>
              <a:t>(</a:t>
            </a:r>
            <a:r>
              <a:rPr lang="en-US" sz="3200" b="1" dirty="0" err="1"/>
              <a:t>cercetări</a:t>
            </a:r>
            <a:r>
              <a:rPr lang="en-US" sz="3200" b="1" dirty="0"/>
              <a:t> </a:t>
            </a:r>
            <a:r>
              <a:rPr lang="en-US" sz="3200" b="1" dirty="0" err="1"/>
              <a:t>incluziune</a:t>
            </a:r>
            <a:r>
              <a:rPr lang="ro-RO" sz="3200" b="1" dirty="0"/>
              <a:t>)</a:t>
            </a:r>
            <a:endParaRPr lang="ru-RU" sz="3200" dirty="0"/>
          </a:p>
        </p:txBody>
      </p:sp>
      <p:sp>
        <p:nvSpPr>
          <p:cNvPr id="3" name="Объект 2"/>
          <p:cNvSpPr>
            <a:spLocks noGrp="1"/>
          </p:cNvSpPr>
          <p:nvPr>
            <p:ph idx="1"/>
          </p:nvPr>
        </p:nvSpPr>
        <p:spPr>
          <a:xfrm>
            <a:off x="838200" y="1465407"/>
            <a:ext cx="10515600" cy="4351338"/>
          </a:xfrm>
        </p:spPr>
        <p:txBody>
          <a:bodyPr>
            <a:noAutofit/>
          </a:bodyPr>
          <a:lstStyle/>
          <a:p>
            <a:pPr lvl="0"/>
            <a:r>
              <a:rPr lang="ro-RO" sz="1800" dirty="0">
                <a:latin typeface="Calibri" panose="020F0502020204030204" pitchFamily="34" charset="0"/>
                <a:cs typeface="Calibri" panose="020F0502020204030204" pitchFamily="34" charset="0"/>
              </a:rPr>
              <a:t>adoptarea și implementarea unor măsuri eficiente din partea organelor de resort în soluționarea problemelor de ordin economic, creându-se condiții favorabile de incluziune socială pentru toate grupurile social-vulnerabile; </a:t>
            </a:r>
          </a:p>
          <a:p>
            <a:pPr lvl="0"/>
            <a:r>
              <a:rPr lang="ro-RO" sz="1800" dirty="0" smtClean="0">
                <a:latin typeface="Calibri" panose="020F0502020204030204" pitchFamily="34" charset="0"/>
                <a:cs typeface="Calibri" panose="020F0502020204030204" pitchFamily="34" charset="0"/>
              </a:rPr>
              <a:t>implementarea </a:t>
            </a:r>
            <a:r>
              <a:rPr lang="ro-RO" sz="1800" dirty="0">
                <a:latin typeface="Calibri" panose="020F0502020204030204" pitchFamily="34" charset="0"/>
                <a:cs typeface="Calibri" panose="020F0502020204030204" pitchFamily="34" charset="0"/>
              </a:rPr>
              <a:t>programelor de suport psihologic, oferite copiilor care au părinți implicați în procesul de migrație;</a:t>
            </a:r>
          </a:p>
          <a:p>
            <a:pPr lvl="0"/>
            <a:r>
              <a:rPr lang="ro-RO" sz="1800" dirty="0">
                <a:latin typeface="Calibri" panose="020F0502020204030204" pitchFamily="34" charset="0"/>
                <a:cs typeface="Calibri" panose="020F0502020204030204" pitchFamily="34" charset="0"/>
              </a:rPr>
              <a:t>implicarea activă a tuturor actorilor sociali în procesul instructiv-educativ al copiilor rămași temporar fără supraveghere părintească</a:t>
            </a:r>
            <a:r>
              <a:rPr lang="ro-RO" sz="1800" dirty="0" smtClean="0">
                <a:latin typeface="Calibri" panose="020F0502020204030204" pitchFamily="34" charset="0"/>
                <a:cs typeface="Calibri" panose="020F0502020204030204" pitchFamily="34" charset="0"/>
              </a:rPr>
              <a:t>;</a:t>
            </a:r>
          </a:p>
          <a:p>
            <a:pPr lvl="0"/>
            <a:r>
              <a:rPr lang="ro-RO" sz="1800" dirty="0">
                <a:solidFill>
                  <a:prstClr val="black"/>
                </a:solidFill>
                <a:latin typeface="Calibri" panose="020F0502020204030204" pitchFamily="34" charset="0"/>
                <a:cs typeface="Calibri" panose="020F0502020204030204" pitchFamily="34" charset="0"/>
              </a:rPr>
              <a:t>eliminarea depravării multidimensionale a persoanelor cu dizabilități;</a:t>
            </a:r>
          </a:p>
          <a:p>
            <a:pPr lvl="0"/>
            <a:r>
              <a:rPr lang="ro-RO" sz="1800" dirty="0">
                <a:solidFill>
                  <a:prstClr val="black"/>
                </a:solidFill>
                <a:latin typeface="Calibri" panose="020F0502020204030204" pitchFamily="34" charset="0"/>
                <a:cs typeface="Calibri" panose="020F0502020204030204" pitchFamily="34" charset="0"/>
              </a:rPr>
              <a:t>combaterea excluziunii politice și economice a persoanelor cu dizabilități prin promovarea incluziunii sociale;</a:t>
            </a:r>
          </a:p>
          <a:p>
            <a:pPr lvl="0"/>
            <a:r>
              <a:rPr lang="ro-RO" sz="1800" dirty="0">
                <a:solidFill>
                  <a:prstClr val="black"/>
                </a:solidFill>
                <a:latin typeface="Calibri" panose="020F0502020204030204" pitchFamily="34" charset="0"/>
                <a:cs typeface="Calibri" panose="020F0502020204030204" pitchFamily="34" charset="0"/>
              </a:rPr>
              <a:t>îmbunătățirea calității vieții și a nivelului de trai a persoanelor cu dizabilități; </a:t>
            </a:r>
          </a:p>
          <a:p>
            <a:pPr lvl="0"/>
            <a:endParaRPr lang="ro-RO" sz="1800" dirty="0">
              <a:latin typeface="Calibri" panose="020F0502020204030204" pitchFamily="34" charset="0"/>
              <a:cs typeface="Calibri" panose="020F0502020204030204" pitchFamily="34" charset="0"/>
            </a:endParaRPr>
          </a:p>
          <a:p>
            <a:pPr lvl="0"/>
            <a:endParaRPr lang="ro-RO"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98136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RO" sz="3200" b="1" dirty="0">
                <a:solidFill>
                  <a:srgbClr val="0070C0"/>
                </a:solidFill>
              </a:rPr>
              <a:t>Recomandări </a:t>
            </a:r>
            <a:r>
              <a:rPr lang="ro-RO" sz="3200" b="1" dirty="0"/>
              <a:t>(</a:t>
            </a:r>
            <a:r>
              <a:rPr lang="en-US" sz="3200" b="1" dirty="0" err="1"/>
              <a:t>cercetări</a:t>
            </a:r>
            <a:r>
              <a:rPr lang="en-US" sz="3200" b="1" dirty="0"/>
              <a:t> </a:t>
            </a:r>
            <a:r>
              <a:rPr lang="en-US" sz="3200" b="1" dirty="0" err="1"/>
              <a:t>incluziune</a:t>
            </a:r>
            <a:r>
              <a:rPr lang="ro-RO" sz="3200" b="1" dirty="0"/>
              <a:t>)</a:t>
            </a:r>
            <a:endParaRPr lang="ru-RU" sz="3200" dirty="0"/>
          </a:p>
        </p:txBody>
      </p:sp>
      <p:sp>
        <p:nvSpPr>
          <p:cNvPr id="3" name="Объект 2"/>
          <p:cNvSpPr>
            <a:spLocks noGrp="1"/>
          </p:cNvSpPr>
          <p:nvPr>
            <p:ph idx="1"/>
          </p:nvPr>
        </p:nvSpPr>
        <p:spPr>
          <a:xfrm>
            <a:off x="838200" y="1465407"/>
            <a:ext cx="10515600" cy="4351338"/>
          </a:xfrm>
        </p:spPr>
        <p:txBody>
          <a:bodyPr>
            <a:noAutofit/>
          </a:bodyPr>
          <a:lstStyle/>
          <a:p>
            <a:pPr lvl="0"/>
            <a:r>
              <a:rPr lang="ro-RO" sz="1800" dirty="0">
                <a:latin typeface="Calibri" panose="020F0502020204030204" pitchFamily="34" charset="0"/>
                <a:cs typeface="Calibri" panose="020F0502020204030204" pitchFamily="34" charset="0"/>
              </a:rPr>
              <a:t>dotarea tehnico-materială a instituțiilor de învățământ pentru acordarea suportului copiilor care au părinți implicați în procesul de migrație;</a:t>
            </a:r>
          </a:p>
          <a:p>
            <a:pPr lvl="0"/>
            <a:r>
              <a:rPr lang="ro-RO" sz="1800" dirty="0">
                <a:latin typeface="Calibri" panose="020F0502020204030204" pitchFamily="34" charset="0"/>
                <a:cs typeface="Calibri" panose="020F0502020204030204" pitchFamily="34" charset="0"/>
              </a:rPr>
              <a:t>încurajarea programelor ce au drept scop prioritar valorificarea capitalului uman în mediul rural;</a:t>
            </a:r>
          </a:p>
          <a:p>
            <a:pPr lvl="0"/>
            <a:r>
              <a:rPr lang="ro-RO" sz="1800" dirty="0">
                <a:latin typeface="Calibri" panose="020F0502020204030204" pitchFamily="34" charset="0"/>
                <a:cs typeface="Calibri" panose="020F0502020204030204" pitchFamily="34" charset="0"/>
              </a:rPr>
              <a:t>politicile guvernamentale urmează să prevină procesul de ascensiune a inegalității sociale și marginalizării familiilor cu trei și mai mulți copii;</a:t>
            </a:r>
          </a:p>
          <a:p>
            <a:pPr lvl="0"/>
            <a:r>
              <a:rPr lang="ro-RO" sz="1800" dirty="0">
                <a:latin typeface="Calibri" panose="020F0502020204030204" pitchFamily="34" charset="0"/>
                <a:cs typeface="Calibri" panose="020F0502020204030204" pitchFamily="34" charset="0"/>
              </a:rPr>
              <a:t>elaborarea cadrului normativ privând  reintegrarea persoanelor private de libertate în perioada detenției și post-detenției, care să corespundă necesităților reale ale deținuților;</a:t>
            </a:r>
          </a:p>
          <a:p>
            <a:pPr lvl="0"/>
            <a:r>
              <a:rPr lang="ro-RO" sz="1800" dirty="0">
                <a:latin typeface="Calibri" panose="020F0502020204030204" pitchFamily="34" charset="0"/>
                <a:cs typeface="Calibri" panose="020F0502020204030204" pitchFamily="34" charset="0"/>
              </a:rPr>
              <a:t>crearea Centrelor  de reintegrare a deţinuţilor sau Centrelor de pregătire pentru eliberarea condamnaţilor din detenţie, în care aceștia vor fi plasaţi și pregătiți înainte de eliberare;</a:t>
            </a:r>
          </a:p>
          <a:p>
            <a:pPr lvl="0"/>
            <a:r>
              <a:rPr lang="ro-RO" sz="1800" dirty="0">
                <a:latin typeface="Calibri" panose="020F0502020204030204" pitchFamily="34" charset="0"/>
                <a:cs typeface="Calibri" panose="020F0502020204030204" pitchFamily="34" charset="0"/>
              </a:rPr>
              <a:t>persoanele vârstnice să aibă acces la servicii de sănătate de calitate și la servicii de suport social;</a:t>
            </a:r>
          </a:p>
          <a:p>
            <a:pPr lvl="0"/>
            <a:r>
              <a:rPr lang="ro-RO" sz="1800" dirty="0">
                <a:latin typeface="Calibri" panose="020F0502020204030204" pitchFamily="34" charset="0"/>
                <a:cs typeface="Calibri" panose="020F0502020204030204" pitchFamily="34" charset="0"/>
              </a:rPr>
              <a:t>antrenarea în procesele socio-economice comunitare a tuturor categoriilor sociale;</a:t>
            </a:r>
          </a:p>
          <a:p>
            <a:pPr lvl="0"/>
            <a:r>
              <a:rPr lang="ro-RO" sz="1800" dirty="0">
                <a:latin typeface="Calibri" panose="020F0502020204030204" pitchFamily="34" charset="0"/>
                <a:cs typeface="Calibri" panose="020F0502020204030204" pitchFamily="34" charset="0"/>
              </a:rPr>
              <a:t>crearea instituțiilor și acordarea serviciilor persoanelor fără adăpost;</a:t>
            </a:r>
          </a:p>
          <a:p>
            <a:pPr marL="0" lvl="0" indent="0">
              <a:buNone/>
            </a:pPr>
            <a:endParaRPr lang="ro-RO"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66504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838200" y="365126"/>
            <a:ext cx="10515600" cy="770948"/>
          </a:xfrm>
        </p:spPr>
        <p:txBody>
          <a:bodyPr>
            <a:normAutofit/>
          </a:bodyPr>
          <a:lstStyle/>
          <a:p>
            <a:pPr algn="ctr"/>
            <a:r>
              <a:rPr lang="x-none" sz="3200" b="1" dirty="0">
                <a:solidFill>
                  <a:srgbClr val="0070C0"/>
                </a:solidFill>
              </a:rPr>
              <a:t>Rezultatele principale obținute în anul 2019</a:t>
            </a:r>
            <a:endParaRPr lang="ru-RU" sz="3200" b="1" dirty="0">
              <a:solidFill>
                <a:srgbClr val="FF0000"/>
              </a:solidFill>
            </a:endParaRPr>
          </a:p>
        </p:txBody>
      </p:sp>
      <p:sp>
        <p:nvSpPr>
          <p:cNvPr id="3" name="Substituent conținut 2"/>
          <p:cNvSpPr>
            <a:spLocks noGrp="1"/>
          </p:cNvSpPr>
          <p:nvPr>
            <p:ph idx="1"/>
          </p:nvPr>
        </p:nvSpPr>
        <p:spPr>
          <a:xfrm>
            <a:off x="838200" y="1451550"/>
            <a:ext cx="10515600" cy="4351338"/>
          </a:xfrm>
        </p:spPr>
        <p:txBody>
          <a:bodyPr>
            <a:normAutofit lnSpcReduction="10000"/>
          </a:bodyPr>
          <a:lstStyle/>
          <a:p>
            <a:pPr marL="514350" indent="-514350">
              <a:buAutoNum type="arabicPeriod"/>
            </a:pPr>
            <a:r>
              <a:rPr lang="ro-RO" dirty="0"/>
              <a:t>Monografii: </a:t>
            </a:r>
            <a:r>
              <a:rPr lang="en-US" dirty="0"/>
              <a:t>1</a:t>
            </a:r>
            <a:endParaRPr lang="ro-RO" dirty="0"/>
          </a:p>
          <a:p>
            <a:pPr marL="514350" indent="-514350">
              <a:buFont typeface="Arial"/>
              <a:buAutoNum type="arabicPeriod"/>
            </a:pPr>
            <a:r>
              <a:rPr lang="ro-RO" dirty="0"/>
              <a:t>Articole științifice</a:t>
            </a:r>
            <a:r>
              <a:rPr lang="en-US" dirty="0"/>
              <a:t> </a:t>
            </a:r>
            <a:r>
              <a:rPr lang="it-IT" dirty="0">
                <a:cs typeface="Calibri" panose="020F0502020204030204" pitchFamily="34" charset="0"/>
              </a:rPr>
              <a:t>în reviste naţionale, Categoria C</a:t>
            </a:r>
            <a:r>
              <a:rPr lang="ro-RO" dirty="0">
                <a:cs typeface="Calibri" panose="020F0502020204030204" pitchFamily="34" charset="0"/>
              </a:rPr>
              <a:t>:</a:t>
            </a:r>
            <a:r>
              <a:rPr lang="en-US" dirty="0">
                <a:cs typeface="Calibri" panose="020F0502020204030204" pitchFamily="34" charset="0"/>
              </a:rPr>
              <a:t> 4</a:t>
            </a:r>
            <a:endParaRPr lang="ro-RO" dirty="0">
              <a:cs typeface="Calibri" panose="020F0502020204030204" pitchFamily="34" charset="0"/>
            </a:endParaRPr>
          </a:p>
          <a:p>
            <a:pPr marL="514350" indent="-514350">
              <a:buFont typeface="Arial"/>
              <a:buAutoNum type="arabicPeriod"/>
            </a:pPr>
            <a:r>
              <a:rPr lang="it-IT" dirty="0">
                <a:latin typeface="Calibri" panose="020F0502020204030204" pitchFamily="34" charset="0"/>
                <a:cs typeface="Calibri" panose="020F0502020204030204" pitchFamily="34" charset="0"/>
              </a:rPr>
              <a:t>Articole în reviste naţionale, Categoria </a:t>
            </a:r>
            <a:r>
              <a:rPr lang="ro-RO" dirty="0">
                <a:latin typeface="Calibri" panose="020F0502020204030204" pitchFamily="34" charset="0"/>
                <a:cs typeface="Calibri" panose="020F0502020204030204" pitchFamily="34" charset="0"/>
              </a:rPr>
              <a:t>B:</a:t>
            </a:r>
            <a:r>
              <a:rPr lang="en-US" dirty="0">
                <a:latin typeface="Calibri" panose="020F0502020204030204" pitchFamily="34" charset="0"/>
                <a:cs typeface="Calibri" panose="020F0502020204030204" pitchFamily="34" charset="0"/>
              </a:rPr>
              <a:t> 7</a:t>
            </a:r>
            <a:endParaRPr lang="ro-RO" dirty="0">
              <a:latin typeface="Calibri" panose="020F0502020204030204" pitchFamily="34" charset="0"/>
              <a:cs typeface="Calibri" panose="020F0502020204030204" pitchFamily="34" charset="0"/>
            </a:endParaRPr>
          </a:p>
          <a:p>
            <a:pPr marL="514350" indent="-514350">
              <a:buFont typeface="Arial"/>
              <a:buAutoNum type="arabicPeriod"/>
            </a:pPr>
            <a:r>
              <a:rPr lang="it-IT" dirty="0">
                <a:latin typeface="Calibri" panose="020F0502020204030204" pitchFamily="34" charset="0"/>
                <a:cs typeface="Calibri" panose="020F0502020204030204" pitchFamily="34" charset="0"/>
              </a:rPr>
              <a:t>Articole în reviste internaționale</a:t>
            </a:r>
            <a:r>
              <a:rPr lang="ro-RO"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6</a:t>
            </a:r>
            <a:endParaRPr lang="ro-RO" dirty="0">
              <a:latin typeface="Calibri" panose="020F0502020204030204" pitchFamily="34" charset="0"/>
              <a:cs typeface="Calibri" panose="020F0502020204030204" pitchFamily="34" charset="0"/>
            </a:endParaRPr>
          </a:p>
          <a:p>
            <a:pPr marL="514350" indent="-514350">
              <a:buFont typeface="Arial"/>
              <a:buAutoNum type="arabicPeriod"/>
            </a:pPr>
            <a:r>
              <a:rPr lang="it-IT" dirty="0">
                <a:latin typeface="Calibri" panose="020F0502020204030204" pitchFamily="34" charset="0"/>
                <a:cs typeface="Calibri" panose="020F0502020204030204" pitchFamily="34" charset="0"/>
              </a:rPr>
              <a:t>Articole în culegeri științifice publicate în străinătate</a:t>
            </a:r>
            <a:r>
              <a:rPr lang="ro-RO"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3</a:t>
            </a:r>
            <a:endParaRPr lang="ro-RO" dirty="0">
              <a:latin typeface="Calibri" panose="020F0502020204030204" pitchFamily="34" charset="0"/>
              <a:cs typeface="Calibri" panose="020F0502020204030204" pitchFamily="34" charset="0"/>
            </a:endParaRPr>
          </a:p>
          <a:p>
            <a:pPr marL="514350" indent="-514350">
              <a:buFont typeface="Arial"/>
              <a:buAutoNum type="arabicPeriod"/>
            </a:pPr>
            <a:r>
              <a:rPr lang="it-IT" dirty="0">
                <a:latin typeface="Calibri" panose="020F0502020204030204" pitchFamily="34" charset="0"/>
                <a:cs typeface="Calibri" panose="020F0502020204030204" pitchFamily="34" charset="0"/>
              </a:rPr>
              <a:t>Articole în culegeri științifice publicate în țară</a:t>
            </a:r>
            <a:r>
              <a:rPr lang="ro-RO"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15</a:t>
            </a:r>
            <a:endParaRPr lang="ro-RO" dirty="0">
              <a:latin typeface="Calibri" panose="020F0502020204030204" pitchFamily="34" charset="0"/>
              <a:cs typeface="Calibri" panose="020F0502020204030204" pitchFamily="34" charset="0"/>
            </a:endParaRPr>
          </a:p>
          <a:p>
            <a:pPr marL="514350" indent="-514350">
              <a:buAutoNum type="arabicPeriod"/>
            </a:pPr>
            <a:r>
              <a:rPr lang="it-IT" dirty="0">
                <a:latin typeface="Calibri" panose="020F0502020204030204" pitchFamily="34" charset="0"/>
                <a:cs typeface="Calibri" panose="020F0502020204030204" pitchFamily="34" charset="0"/>
              </a:rPr>
              <a:t>Rapoarte publicate / Teze ale comunicărilor la congrese, conferinţe, simpozioane, în culegeri (naţionale / internaţionale)</a:t>
            </a:r>
            <a:r>
              <a:rPr lang="ro-RO" dirty="0"/>
              <a:t>:</a:t>
            </a:r>
            <a:r>
              <a:rPr lang="en-US" dirty="0"/>
              <a:t> 12 </a:t>
            </a:r>
            <a:endParaRPr lang="ro-RO" dirty="0"/>
          </a:p>
          <a:p>
            <a:pPr marL="514350" indent="-514350">
              <a:buAutoNum type="arabicPeriod"/>
            </a:pPr>
            <a:r>
              <a:rPr lang="ro-RO" dirty="0"/>
              <a:t>Organizarea evenimentelor științifice:</a:t>
            </a:r>
            <a:r>
              <a:rPr lang="en-US" dirty="0"/>
              <a:t> 8</a:t>
            </a:r>
            <a:endParaRPr lang="ro-RO" dirty="0"/>
          </a:p>
          <a:p>
            <a:pPr marL="0" indent="0">
              <a:buNone/>
            </a:pPr>
            <a:endParaRPr lang="x-none" dirty="0"/>
          </a:p>
        </p:txBody>
      </p:sp>
    </p:spTree>
    <p:extLst>
      <p:ext uri="{BB962C8B-B14F-4D97-AF65-F5344CB8AC3E}">
        <p14:creationId xmlns:p14="http://schemas.microsoft.com/office/powerpoint/2010/main" val="1982406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dirty="0"/>
              <a:t>Impact, inovații, implementări, beneficiari</a:t>
            </a:r>
            <a:endParaRPr lang="ru-RU" dirty="0"/>
          </a:p>
        </p:txBody>
      </p:sp>
      <p:sp>
        <p:nvSpPr>
          <p:cNvPr id="5" name="Substituent conținut 4">
            <a:extLst>
              <a:ext uri="{FF2B5EF4-FFF2-40B4-BE49-F238E27FC236}">
                <a16:creationId xmlns:a16="http://schemas.microsoft.com/office/drawing/2014/main" xmlns="" id="{A46BAE15-1DFC-4489-8B89-B7FEF30D25AF}"/>
              </a:ext>
            </a:extLst>
          </p:cNvPr>
          <p:cNvSpPr>
            <a:spLocks noGrp="1"/>
          </p:cNvSpPr>
          <p:nvPr>
            <p:ph idx="1"/>
          </p:nvPr>
        </p:nvSpPr>
        <p:spPr/>
        <p:txBody>
          <a:bodyPr/>
          <a:lstStyle/>
          <a:p>
            <a:endParaRPr lang="x-none"/>
          </a:p>
        </p:txBody>
      </p:sp>
      <p:graphicFrame>
        <p:nvGraphicFramePr>
          <p:cNvPr id="4" name="Tabel 2">
            <a:extLst>
              <a:ext uri="{FF2B5EF4-FFF2-40B4-BE49-F238E27FC236}">
                <a16:creationId xmlns:a16="http://schemas.microsoft.com/office/drawing/2014/main" xmlns="" id="{E1D8BBBB-1491-4308-8402-8630DF49643E}"/>
              </a:ext>
            </a:extLst>
          </p:cNvPr>
          <p:cNvGraphicFramePr>
            <a:graphicFrameLocks noGrp="1"/>
          </p:cNvGraphicFramePr>
          <p:nvPr>
            <p:extLst>
              <p:ext uri="{D42A27DB-BD31-4B8C-83A1-F6EECF244321}">
                <p14:modId xmlns:p14="http://schemas.microsoft.com/office/powerpoint/2010/main" val="3069496785"/>
              </p:ext>
            </p:extLst>
          </p:nvPr>
        </p:nvGraphicFramePr>
        <p:xfrm>
          <a:off x="928254" y="1338944"/>
          <a:ext cx="10706852" cy="4023360"/>
        </p:xfrm>
        <a:graphic>
          <a:graphicData uri="http://schemas.openxmlformats.org/drawingml/2006/table">
            <a:tbl>
              <a:tblPr>
                <a:tableStyleId>{5C22544A-7EE6-4342-B048-85BDC9FD1C3A}</a:tableStyleId>
              </a:tblPr>
              <a:tblGrid>
                <a:gridCol w="3933035">
                  <a:extLst>
                    <a:ext uri="{9D8B030D-6E8A-4147-A177-3AD203B41FA5}">
                      <a16:colId xmlns:a16="http://schemas.microsoft.com/office/drawing/2014/main" xmlns="" val="1650259060"/>
                    </a:ext>
                  </a:extLst>
                </a:gridCol>
                <a:gridCol w="1626909">
                  <a:extLst>
                    <a:ext uri="{9D8B030D-6E8A-4147-A177-3AD203B41FA5}">
                      <a16:colId xmlns:a16="http://schemas.microsoft.com/office/drawing/2014/main" xmlns="" val="3510002614"/>
                    </a:ext>
                  </a:extLst>
                </a:gridCol>
                <a:gridCol w="2168447">
                  <a:extLst>
                    <a:ext uri="{9D8B030D-6E8A-4147-A177-3AD203B41FA5}">
                      <a16:colId xmlns:a16="http://schemas.microsoft.com/office/drawing/2014/main" xmlns="" val="1716017220"/>
                    </a:ext>
                  </a:extLst>
                </a:gridCol>
                <a:gridCol w="2978461">
                  <a:extLst>
                    <a:ext uri="{9D8B030D-6E8A-4147-A177-3AD203B41FA5}">
                      <a16:colId xmlns:a16="http://schemas.microsoft.com/office/drawing/2014/main" xmlns="" val="1850288876"/>
                    </a:ext>
                  </a:extLst>
                </a:gridCol>
              </a:tblGrid>
              <a:tr h="727532">
                <a:tc>
                  <a:txBody>
                    <a:bodyPr/>
                    <a:lstStyle/>
                    <a:p>
                      <a:pPr>
                        <a:spcAft>
                          <a:spcPts val="0"/>
                        </a:spcAft>
                      </a:pPr>
                      <a:r>
                        <a:rPr lang="ro-RO" sz="1600" dirty="0">
                          <a:effectLst/>
                          <a:latin typeface="Calibri" panose="020F0502020204030204" pitchFamily="34" charset="0"/>
                          <a:cs typeface="Calibri" panose="020F0502020204030204" pitchFamily="34" charset="0"/>
                        </a:rPr>
                        <a:t>Denumirea lucrărilor (Aviz / Nota informativă / Activitate în comisii etc.) Executantul (gradul </a:t>
                      </a:r>
                      <a:r>
                        <a:rPr lang="ro-RO" sz="1600" dirty="0" err="1">
                          <a:effectLst/>
                          <a:latin typeface="Calibri" panose="020F0502020204030204" pitchFamily="34" charset="0"/>
                          <a:cs typeface="Calibri" panose="020F0502020204030204" pitchFamily="34" charset="0"/>
                        </a:rPr>
                        <a:t>ştiinţific</a:t>
                      </a:r>
                      <a:r>
                        <a:rPr lang="ro-RO" sz="1600" dirty="0">
                          <a:effectLst/>
                          <a:latin typeface="Calibri" panose="020F0502020204030204" pitchFamily="34" charset="0"/>
                          <a:cs typeface="Calibri" panose="020F0502020204030204" pitchFamily="34" charset="0"/>
                        </a:rPr>
                        <a:t>, numele, prenumele, Centrul). Data executării.</a:t>
                      </a:r>
                      <a:endParaRPr lang="ro-RO"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1600" dirty="0">
                          <a:effectLst/>
                          <a:latin typeface="Calibri" panose="020F0502020204030204" pitchFamily="34" charset="0"/>
                          <a:cs typeface="Calibri" panose="020F0502020204030204" pitchFamily="34" charset="0"/>
                        </a:rPr>
                        <a:t>Locul implementării (întreprinderea, </a:t>
                      </a:r>
                      <a:r>
                        <a:rPr lang="ro-RO" sz="1600" dirty="0" err="1">
                          <a:effectLst/>
                          <a:latin typeface="Calibri" panose="020F0502020204030204" pitchFamily="34" charset="0"/>
                          <a:cs typeface="Calibri" panose="020F0502020204030204" pitchFamily="34" charset="0"/>
                        </a:rPr>
                        <a:t>organizaţia</a:t>
                      </a:r>
                      <a:r>
                        <a:rPr lang="ro-RO" sz="1600" dirty="0">
                          <a:effectLst/>
                          <a:latin typeface="Calibri" panose="020F0502020204030204" pitchFamily="34" charset="0"/>
                          <a:cs typeface="Calibri" panose="020F0502020204030204" pitchFamily="34" charset="0"/>
                        </a:rPr>
                        <a:t>)</a:t>
                      </a:r>
                      <a:endParaRPr lang="ro-RO"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1600" dirty="0">
                          <a:effectLst/>
                          <a:latin typeface="Calibri" panose="020F0502020204030204" pitchFamily="34" charset="0"/>
                          <a:cs typeface="Calibri" panose="020F0502020204030204" pitchFamily="34" charset="0"/>
                        </a:rPr>
                        <a:t>Volumul implementării, efectul economic (social) preconizat sau real</a:t>
                      </a:r>
                      <a:endParaRPr lang="ro-RO"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tabLst>
                          <a:tab pos="182880" algn="l"/>
                          <a:tab pos="274320" algn="l"/>
                          <a:tab pos="1280160" algn="l"/>
                          <a:tab pos="1463040" algn="l"/>
                          <a:tab pos="1554480" algn="l"/>
                          <a:tab pos="2194560" algn="l"/>
                          <a:tab pos="2286000" algn="l"/>
                          <a:tab pos="3200400" algn="l"/>
                          <a:tab pos="3383280" algn="l"/>
                          <a:tab pos="3474720" algn="l"/>
                          <a:tab pos="4206240" algn="l"/>
                          <a:tab pos="4480560" algn="l"/>
                          <a:tab pos="4572000" algn="l"/>
                          <a:tab pos="4846320" algn="l"/>
                          <a:tab pos="4937760" algn="l"/>
                          <a:tab pos="5212080" algn="l"/>
                          <a:tab pos="5486400" algn="l"/>
                          <a:tab pos="5852160" algn="l"/>
                        </a:tabLst>
                      </a:pPr>
                      <a:r>
                        <a:rPr lang="ro-RO" sz="1600" dirty="0">
                          <a:effectLst/>
                          <a:latin typeface="Calibri" panose="020F0502020204030204" pitchFamily="34" charset="0"/>
                          <a:cs typeface="Calibri" panose="020F0502020204030204" pitchFamily="34" charset="0"/>
                        </a:rPr>
                        <a:t>Prin ce act / document se confirmă faptul implementării (contract, proces-verbal, acord de colaborare etc.) </a:t>
                      </a:r>
                      <a:endParaRPr lang="ro-RO"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62887272"/>
                  </a:ext>
                </a:extLst>
              </a:tr>
              <a:tr h="1364122">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Solicitarea  Cancelariei de Stat a Republicii Moldova privind avizarea proiectului cu privire la aprobarea Programului de lucrări statistice pe anul 2020 (număr unic 360/BNS/2019)</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Biroul Național de Statistică</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Completarea Programului de lucrări statistice pe anul 2020</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dirty="0">
                          <a:effectLst/>
                          <a:latin typeface="Calibri" panose="020F0502020204030204" pitchFamily="34" charset="0"/>
                          <a:ea typeface="Calibri" panose="020F0502020204030204" pitchFamily="34" charset="0"/>
                          <a:cs typeface="Calibri" panose="020F0502020204030204" pitchFamily="34" charset="0"/>
                        </a:rPr>
                        <a:t>Răspuns formulat</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739703755"/>
                  </a:ext>
                </a:extLst>
              </a:tr>
              <a:tr h="909415">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Elaborarea strategiei culturale ale Găgăuziei</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Găgăuzia</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a:effectLst/>
                          <a:latin typeface="Calibri" panose="020F0502020204030204" pitchFamily="34" charset="0"/>
                          <a:ea typeface="Calibri" panose="020F0502020204030204" pitchFamily="34" charset="0"/>
                          <a:cs typeface="Calibri" panose="020F0502020204030204" pitchFamily="34" charset="0"/>
                        </a:rPr>
                        <a:t>Analiza resurselor culturale ale regiunii</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ro-RO" sz="2000" dirty="0">
                          <a:effectLst/>
                          <a:latin typeface="Calibri" panose="020F0502020204030204" pitchFamily="34" charset="0"/>
                          <a:ea typeface="Calibri" panose="020F0502020204030204" pitchFamily="34" charset="0"/>
                          <a:cs typeface="Calibri" panose="020F0502020204030204" pitchFamily="34" charset="0"/>
                        </a:rPr>
                        <a:t>Raportul  ”</a:t>
                      </a:r>
                      <a:r>
                        <a:rPr lang="ro-RO" sz="2000" dirty="0" err="1">
                          <a:effectLst/>
                          <a:latin typeface="Calibri" panose="020F0502020204030204" pitchFamily="34" charset="0"/>
                          <a:ea typeface="Calibri" panose="020F0502020204030204" pitchFamily="34" charset="0"/>
                          <a:cs typeface="Calibri" panose="020F0502020204030204" pitchFamily="34" charset="0"/>
                        </a:rPr>
                        <a:t>Ситуационный</a:t>
                      </a:r>
                      <a:r>
                        <a:rPr lang="ro-RO" sz="2000" dirty="0">
                          <a:effectLst/>
                          <a:latin typeface="Calibri" panose="020F0502020204030204" pitchFamily="34" charset="0"/>
                          <a:ea typeface="Calibri" panose="020F0502020204030204" pitchFamily="34" charset="0"/>
                          <a:cs typeface="Calibri" panose="020F0502020204030204" pitchFamily="34" charset="0"/>
                        </a:rPr>
                        <a:t> </a:t>
                      </a:r>
                      <a:r>
                        <a:rPr lang="ro-RO" sz="2000" dirty="0" err="1">
                          <a:effectLst/>
                          <a:latin typeface="Calibri" panose="020F0502020204030204" pitchFamily="34" charset="0"/>
                          <a:ea typeface="Calibri" panose="020F0502020204030204" pitchFamily="34" charset="0"/>
                          <a:cs typeface="Calibri" panose="020F0502020204030204" pitchFamily="34" charset="0"/>
                        </a:rPr>
                        <a:t>анализ</a:t>
                      </a:r>
                      <a:r>
                        <a:rPr lang="ro-RO" sz="2000" dirty="0">
                          <a:effectLst/>
                          <a:latin typeface="Calibri" panose="020F0502020204030204" pitchFamily="34" charset="0"/>
                          <a:ea typeface="Calibri" panose="020F0502020204030204" pitchFamily="34" charset="0"/>
                          <a:cs typeface="Calibri" panose="020F0502020204030204" pitchFamily="34" charset="0"/>
                        </a:rPr>
                        <a:t> в </a:t>
                      </a:r>
                      <a:r>
                        <a:rPr lang="ro-RO" sz="2000" dirty="0" err="1">
                          <a:effectLst/>
                          <a:latin typeface="Calibri" panose="020F0502020204030204" pitchFamily="34" charset="0"/>
                          <a:ea typeface="Calibri" panose="020F0502020204030204" pitchFamily="34" charset="0"/>
                          <a:cs typeface="Calibri" panose="020F0502020204030204" pitchFamily="34" charset="0"/>
                        </a:rPr>
                        <a:t>области</a:t>
                      </a:r>
                      <a:r>
                        <a:rPr lang="ro-RO" sz="2000" dirty="0">
                          <a:effectLst/>
                          <a:latin typeface="Calibri" panose="020F0502020204030204" pitchFamily="34" charset="0"/>
                          <a:ea typeface="Calibri" panose="020F0502020204030204" pitchFamily="34" charset="0"/>
                          <a:cs typeface="Calibri" panose="020F0502020204030204" pitchFamily="34" charset="0"/>
                        </a:rPr>
                        <a:t> </a:t>
                      </a:r>
                      <a:r>
                        <a:rPr lang="ro-RO" sz="2000" dirty="0" err="1">
                          <a:effectLst/>
                          <a:latin typeface="Calibri" panose="020F0502020204030204" pitchFamily="34" charset="0"/>
                          <a:ea typeface="Calibri" panose="020F0502020204030204" pitchFamily="34" charset="0"/>
                          <a:cs typeface="Calibri" panose="020F0502020204030204" pitchFamily="34" charset="0"/>
                        </a:rPr>
                        <a:t>культуры</a:t>
                      </a:r>
                      <a:r>
                        <a:rPr lang="ro-RO" sz="2000" dirty="0">
                          <a:effectLst/>
                          <a:latin typeface="Calibri" panose="020F0502020204030204" pitchFamily="34" charset="0"/>
                          <a:ea typeface="Calibri" panose="020F0502020204030204" pitchFamily="34" charset="0"/>
                          <a:cs typeface="Calibri" panose="020F0502020204030204" pitchFamily="34" charset="0"/>
                        </a:rPr>
                        <a:t> </a:t>
                      </a:r>
                      <a:r>
                        <a:rPr lang="ro-RO" sz="2000" dirty="0" err="1">
                          <a:effectLst/>
                          <a:latin typeface="Calibri" panose="020F0502020204030204" pitchFamily="34" charset="0"/>
                          <a:ea typeface="Calibri" panose="020F0502020204030204" pitchFamily="34" charset="0"/>
                          <a:cs typeface="Calibri" panose="020F0502020204030204" pitchFamily="34" charset="0"/>
                        </a:rPr>
                        <a:t>АТО</a:t>
                      </a:r>
                      <a:r>
                        <a:rPr lang="ro-RO" sz="2000" dirty="0">
                          <a:effectLst/>
                          <a:latin typeface="Calibri" panose="020F0502020204030204" pitchFamily="34" charset="0"/>
                          <a:ea typeface="Calibri" panose="020F0502020204030204" pitchFamily="34" charset="0"/>
                          <a:cs typeface="Calibri" panose="020F0502020204030204" pitchFamily="34" charset="0"/>
                        </a:rPr>
                        <a:t> </a:t>
                      </a:r>
                      <a:r>
                        <a:rPr lang="ro-RO" sz="2000" dirty="0" err="1">
                          <a:effectLst/>
                          <a:latin typeface="Calibri" panose="020F0502020204030204" pitchFamily="34" charset="0"/>
                          <a:ea typeface="Calibri" panose="020F0502020204030204" pitchFamily="34" charset="0"/>
                          <a:cs typeface="Calibri" panose="020F0502020204030204" pitchFamily="34" charset="0"/>
                        </a:rPr>
                        <a:t>Гагаузия</a:t>
                      </a:r>
                      <a:r>
                        <a:rPr lang="ro-RO" sz="2000" dirty="0">
                          <a:effectLst/>
                          <a:latin typeface="Calibri" panose="020F0502020204030204" pitchFamily="34" charset="0"/>
                          <a:ea typeface="Calibri" panose="020F0502020204030204" pitchFamily="34" charset="0"/>
                          <a:cs typeface="Calibri" panose="020F0502020204030204" pitchFamily="34" charset="0"/>
                        </a:rPr>
                        <a:t>”</a:t>
                      </a:r>
                    </a:p>
                    <a:p>
                      <a:pPr>
                        <a:spcAft>
                          <a:spcPts val="0"/>
                        </a:spcAft>
                      </a:pPr>
                      <a:r>
                        <a:rPr lang="ro-RO" sz="2000" dirty="0">
                          <a:effectLst/>
                          <a:latin typeface="Calibri" panose="020F0502020204030204" pitchFamily="34" charset="0"/>
                          <a:ea typeface="Calibri" panose="020F0502020204030204" pitchFamily="34" charset="0"/>
                          <a:cs typeface="Calibri" panose="020F0502020204030204" pitchFamily="34" charset="0"/>
                        </a:rPr>
                        <a:t> </a:t>
                      </a:r>
                    </a:p>
                  </a:txBody>
                  <a:tcPr marL="45085" marR="4508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4277649236"/>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3189"/>
          </a:xfrm>
        </p:spPr>
        <p:txBody>
          <a:bodyPr>
            <a:normAutofit/>
          </a:bodyPr>
          <a:lstStyle/>
          <a:p>
            <a:pPr algn="ctr"/>
            <a:r>
              <a:rPr lang="ro-RO" sz="3200" b="1" dirty="0">
                <a:solidFill>
                  <a:srgbClr val="0070C0"/>
                </a:solidFill>
              </a:rPr>
              <a:t>Nivelul de finanțare a proiectului în 2019</a:t>
            </a:r>
            <a:endParaRPr lang="en-US" sz="3200" dirty="0">
              <a:solidFill>
                <a:srgbClr val="0070C0"/>
              </a:solidFill>
            </a:endParaRPr>
          </a:p>
        </p:txBody>
      </p:sp>
      <p:sp>
        <p:nvSpPr>
          <p:cNvPr id="3" name="Content Placeholder 2"/>
          <p:cNvSpPr>
            <a:spLocks noGrp="1"/>
          </p:cNvSpPr>
          <p:nvPr>
            <p:ph idx="1"/>
          </p:nvPr>
        </p:nvSpPr>
        <p:spPr>
          <a:xfrm>
            <a:off x="838200" y="1690688"/>
            <a:ext cx="10515600" cy="4793239"/>
          </a:xfrm>
        </p:spPr>
        <p:txBody>
          <a:bodyPr>
            <a:normAutofit lnSpcReduction="10000"/>
          </a:bodyPr>
          <a:lstStyle/>
          <a:p>
            <a:r>
              <a:rPr lang="ro-RO" dirty="0"/>
              <a:t>Finanţare bugetară: 1415,3 mii lei</a:t>
            </a:r>
          </a:p>
          <a:p>
            <a:r>
              <a:rPr lang="ro-RO" dirty="0"/>
              <a:t>Mijloace proprii (cofinanțare): N/A</a:t>
            </a:r>
          </a:p>
          <a:p>
            <a:r>
              <a:rPr lang="ro-RO" dirty="0"/>
              <a:t>Fondul de salariu: 1043,2 mii lei </a:t>
            </a:r>
          </a:p>
          <a:p>
            <a:r>
              <a:rPr lang="ro-RO" dirty="0"/>
              <a:t>Procurări, mentenanța: real / cheltuit: N/A</a:t>
            </a:r>
          </a:p>
          <a:p>
            <a:r>
              <a:rPr lang="ro-RO" dirty="0"/>
              <a:t>Reparații necesare/realizate (mii lei): N/A</a:t>
            </a:r>
          </a:p>
          <a:p>
            <a:r>
              <a:rPr lang="ro-RO" dirty="0"/>
              <a:t>Cheltuieli delegații: 11,0 mii lei </a:t>
            </a:r>
          </a:p>
          <a:p>
            <a:r>
              <a:rPr lang="ro-RO" dirty="0"/>
              <a:t>Cheltuieli organizări manifestări științifice (finanțate din proiect): 1,0 mii lei</a:t>
            </a:r>
          </a:p>
          <a:p>
            <a:r>
              <a:rPr lang="ro-RO" dirty="0"/>
              <a:t>Cheltuieli publicații științifice (monografii, reviste etc. – din sursele proiectului): 11,0 mii lei</a:t>
            </a:r>
          </a:p>
        </p:txBody>
      </p:sp>
    </p:spTree>
    <p:extLst>
      <p:ext uri="{BB962C8B-B14F-4D97-AF65-F5344CB8AC3E}">
        <p14:creationId xmlns:p14="http://schemas.microsoft.com/office/powerpoint/2010/main" val="1637198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23348"/>
          </a:xfrm>
        </p:spPr>
        <p:txBody>
          <a:bodyPr>
            <a:normAutofit/>
          </a:bodyPr>
          <a:lstStyle/>
          <a:p>
            <a:pPr algn="ctr"/>
            <a:r>
              <a:rPr lang="ro-RO" sz="3200" dirty="0">
                <a:solidFill>
                  <a:srgbClr val="0070C0"/>
                </a:solidFill>
                <a:effectLst/>
                <a:latin typeface="+mn-lt"/>
                <a:ea typeface="Calibri" charset="0"/>
              </a:rPr>
              <a:t>Potenţialul ştiinţific, </a:t>
            </a:r>
            <a:r>
              <a:rPr lang="ro-RO" sz="3200" dirty="0">
                <a:solidFill>
                  <a:srgbClr val="0070C0"/>
                </a:solidFill>
                <a:latin typeface="+mn-lt"/>
              </a:rPr>
              <a:t>pregătirea cadrelor </a:t>
            </a:r>
            <a:endParaRPr lang="en-US" sz="3200" dirty="0">
              <a:solidFill>
                <a:srgbClr val="0070C0"/>
              </a:solidFill>
              <a:latin typeface="+mn-lt"/>
            </a:endParaRPr>
          </a:p>
        </p:txBody>
      </p:sp>
      <p:sp>
        <p:nvSpPr>
          <p:cNvPr id="3" name="Content Placeholder 2"/>
          <p:cNvSpPr>
            <a:spLocks noGrp="1"/>
          </p:cNvSpPr>
          <p:nvPr>
            <p:ph idx="1"/>
          </p:nvPr>
        </p:nvSpPr>
        <p:spPr>
          <a:xfrm>
            <a:off x="838200" y="1825625"/>
            <a:ext cx="10515600" cy="3482975"/>
          </a:xfrm>
        </p:spPr>
        <p:txBody>
          <a:bodyPr/>
          <a:lstStyle/>
          <a:p>
            <a:pPr lvl="0"/>
            <a:r>
              <a:rPr lang="ro-RO" dirty="0"/>
              <a:t>Numărul total de angajați în proiect: titulari/cumul (intern, extern), inclusiv femei/bărbați</a:t>
            </a:r>
            <a:r>
              <a:rPr lang="en-US" dirty="0"/>
              <a:t> - 16</a:t>
            </a:r>
            <a:endParaRPr lang="ro-RO" dirty="0"/>
          </a:p>
          <a:p>
            <a:pPr marL="0" lvl="0" indent="0">
              <a:buNone/>
            </a:pPr>
            <a:r>
              <a:rPr lang="ro-RO" b="1" dirty="0"/>
              <a:t>Inclusiv</a:t>
            </a:r>
            <a:r>
              <a:rPr lang="ro-RO" dirty="0"/>
              <a:t>:</a:t>
            </a:r>
          </a:p>
          <a:p>
            <a:pPr lvl="0"/>
            <a:r>
              <a:rPr lang="ro-RO" dirty="0"/>
              <a:t>numărul de cercetători în proiect: titulari/cumul (intern, extern), inclusiv femei/bărbați</a:t>
            </a:r>
            <a:r>
              <a:rPr lang="en-US" dirty="0"/>
              <a:t> – 14</a:t>
            </a:r>
            <a:endParaRPr lang="ro-RO" dirty="0"/>
          </a:p>
          <a:p>
            <a:pPr lvl="0"/>
            <a:r>
              <a:rPr lang="ro-RO" dirty="0"/>
              <a:t>tineri cercetători încadraţi: titulari/cumul, inclusiv femei/bărbați</a:t>
            </a:r>
            <a:r>
              <a:rPr lang="en-US" dirty="0"/>
              <a:t> - 2</a:t>
            </a:r>
            <a:endParaRPr lang="ro-RO" dirty="0"/>
          </a:p>
          <a:p>
            <a:pPr lvl="0"/>
            <a:r>
              <a:rPr lang="ro-RO" dirty="0"/>
              <a:t>numărul de doctoranzi în coordonare</a:t>
            </a:r>
            <a:r>
              <a:rPr lang="en-US" dirty="0"/>
              <a:t> - </a:t>
            </a:r>
            <a:r>
              <a:rPr lang="x-none" dirty="0" smtClean="0"/>
              <a:t>4</a:t>
            </a:r>
            <a:endParaRPr lang="en-US" dirty="0"/>
          </a:p>
          <a:p>
            <a:endParaRPr lang="en-US" dirty="0"/>
          </a:p>
        </p:txBody>
      </p:sp>
    </p:spTree>
    <p:extLst>
      <p:ext uri="{BB962C8B-B14F-4D97-AF65-F5344CB8AC3E}">
        <p14:creationId xmlns:p14="http://schemas.microsoft.com/office/powerpoint/2010/main" val="1188233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87820"/>
          </a:xfrm>
        </p:spPr>
        <p:txBody>
          <a:bodyPr>
            <a:normAutofit/>
          </a:bodyPr>
          <a:lstStyle/>
          <a:p>
            <a:r>
              <a:rPr lang="x-none" sz="3200" dirty="0">
                <a:solidFill>
                  <a:srgbClr val="0070C0"/>
                </a:solidFill>
              </a:rPr>
              <a:t>Colaborare la nivel național</a:t>
            </a:r>
            <a:endParaRPr lang="ru-RU" sz="3200" dirty="0"/>
          </a:p>
        </p:txBody>
      </p:sp>
      <p:graphicFrame>
        <p:nvGraphicFramePr>
          <p:cNvPr id="5" name="Таблица 4"/>
          <p:cNvGraphicFramePr>
            <a:graphicFrameLocks noGrp="1"/>
          </p:cNvGraphicFramePr>
          <p:nvPr>
            <p:extLst>
              <p:ext uri="{D42A27DB-BD31-4B8C-83A1-F6EECF244321}">
                <p14:modId xmlns:p14="http://schemas.microsoft.com/office/powerpoint/2010/main" val="1450157776"/>
              </p:ext>
            </p:extLst>
          </p:nvPr>
        </p:nvGraphicFramePr>
        <p:xfrm>
          <a:off x="1088573" y="1052944"/>
          <a:ext cx="9826170" cy="4970484"/>
        </p:xfrm>
        <a:graphic>
          <a:graphicData uri="http://schemas.openxmlformats.org/drawingml/2006/table">
            <a:tbl>
              <a:tblPr firstRow="1" firstCol="1" bandRow="1">
                <a:tableStyleId>{5940675A-B579-460E-94D1-54222C63F5DA}</a:tableStyleId>
              </a:tblPr>
              <a:tblGrid>
                <a:gridCol w="3275390">
                  <a:extLst>
                    <a:ext uri="{9D8B030D-6E8A-4147-A177-3AD203B41FA5}">
                      <a16:colId xmlns:a16="http://schemas.microsoft.com/office/drawing/2014/main" xmlns="" val="20000"/>
                    </a:ext>
                  </a:extLst>
                </a:gridCol>
                <a:gridCol w="3275390">
                  <a:extLst>
                    <a:ext uri="{9D8B030D-6E8A-4147-A177-3AD203B41FA5}">
                      <a16:colId xmlns:a16="http://schemas.microsoft.com/office/drawing/2014/main" xmlns="" val="20001"/>
                    </a:ext>
                  </a:extLst>
                </a:gridCol>
                <a:gridCol w="3275390">
                  <a:extLst>
                    <a:ext uri="{9D8B030D-6E8A-4147-A177-3AD203B41FA5}">
                      <a16:colId xmlns:a16="http://schemas.microsoft.com/office/drawing/2014/main" xmlns="" val="20002"/>
                    </a:ext>
                  </a:extLst>
                </a:gridCol>
              </a:tblGrid>
              <a:tr h="378303">
                <a:tc gridSpan="3">
                  <a:txBody>
                    <a:bodyPr/>
                    <a:lstStyle/>
                    <a:p>
                      <a:pPr>
                        <a:lnSpc>
                          <a:spcPct val="107000"/>
                        </a:lnSpc>
                        <a:spcAft>
                          <a:spcPts val="0"/>
                        </a:spcAft>
                      </a:pPr>
                      <a:r>
                        <a:rPr lang="x-none" sz="2000" b="1" dirty="0">
                          <a:effectLst/>
                        </a:rPr>
                        <a:t>Colaborarea cu instituţiile de învățământ superior în aspect didactic</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378303">
                <a:tc>
                  <a:txBody>
                    <a:bodyPr/>
                    <a:lstStyle/>
                    <a:p>
                      <a:pPr>
                        <a:lnSpc>
                          <a:spcPct val="107000"/>
                        </a:lnSpc>
                        <a:spcAft>
                          <a:spcPts val="800"/>
                        </a:spcAft>
                      </a:pPr>
                      <a:r>
                        <a:rPr lang="ro-RO" sz="2000">
                          <a:effectLst/>
                        </a:rPr>
                        <a:t>Instituţia de învăţămînt </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ro-RO" sz="2000">
                          <a:effectLst/>
                        </a:rPr>
                        <a:t>Nr. de cursuri</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800"/>
                        </a:spcAft>
                      </a:pPr>
                      <a:r>
                        <a:rPr lang="ro-RO" sz="2000">
                          <a:effectLst/>
                        </a:rPr>
                        <a:t>Numele şi prenumele </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0001"/>
                  </a:ext>
                </a:extLst>
              </a:tr>
              <a:tr h="378303">
                <a:tc rowSpan="3">
                  <a:txBody>
                    <a:bodyPr/>
                    <a:lstStyle/>
                    <a:p>
                      <a:pPr>
                        <a:lnSpc>
                          <a:spcPct val="107000"/>
                        </a:lnSpc>
                        <a:spcAft>
                          <a:spcPts val="0"/>
                        </a:spcAft>
                      </a:pPr>
                      <a:r>
                        <a:rPr lang="ro-RO" sz="2000" dirty="0">
                          <a:effectLst/>
                        </a:rPr>
                        <a:t>Universitatea de Stat din Moldova</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dirty="0">
                          <a:effectLst/>
                        </a:rPr>
                        <a:t>2</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Malcoci, L.</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378303">
                <a:tc vMerge="1">
                  <a:txBody>
                    <a:bodyPr/>
                    <a:lstStyle/>
                    <a:p>
                      <a:endParaRPr lang="ru-RU"/>
                    </a:p>
                  </a:txBody>
                  <a:tcPr/>
                </a:tc>
                <a:tc>
                  <a:txBody>
                    <a:bodyPr/>
                    <a:lstStyle/>
                    <a:p>
                      <a:pPr algn="ctr">
                        <a:lnSpc>
                          <a:spcPct val="107000"/>
                        </a:lnSpc>
                        <a:spcAft>
                          <a:spcPts val="0"/>
                        </a:spcAft>
                      </a:pPr>
                      <a:r>
                        <a:rPr lang="ro-RO" sz="2000">
                          <a:effectLst/>
                        </a:rPr>
                        <a:t>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Spataru, T</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378303">
                <a:tc vMerge="1">
                  <a:txBody>
                    <a:bodyPr/>
                    <a:lstStyle/>
                    <a:p>
                      <a:endParaRPr lang="ru-RU"/>
                    </a:p>
                  </a:txBody>
                  <a:tcPr/>
                </a:tc>
                <a:tc>
                  <a:txBody>
                    <a:bodyPr/>
                    <a:lstStyle/>
                    <a:p>
                      <a:pPr algn="ctr">
                        <a:lnSpc>
                          <a:spcPct val="107000"/>
                        </a:lnSpc>
                        <a:spcAft>
                          <a:spcPts val="0"/>
                        </a:spcAft>
                      </a:pPr>
                      <a:r>
                        <a:rPr lang="ro-RO" sz="2000">
                          <a:effectLst/>
                        </a:rPr>
                        <a:t>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Dumbrăveanu, A.</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r h="378303">
                <a:tc rowSpan="2">
                  <a:txBody>
                    <a:bodyPr/>
                    <a:lstStyle/>
                    <a:p>
                      <a:pPr>
                        <a:lnSpc>
                          <a:spcPct val="107000"/>
                        </a:lnSpc>
                        <a:spcAft>
                          <a:spcPts val="0"/>
                        </a:spcAft>
                      </a:pPr>
                      <a:r>
                        <a:rPr lang="ro-RO" sz="2000">
                          <a:effectLst/>
                        </a:rPr>
                        <a:t>Universitatea Liberă Internațională din Moldova</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a:effectLst/>
                        </a:rPr>
                        <a:t>5</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Spataru, T.</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5"/>
                  </a:ext>
                </a:extLst>
              </a:tr>
              <a:tr h="395818">
                <a:tc vMerge="1">
                  <a:txBody>
                    <a:bodyPr/>
                    <a:lstStyle/>
                    <a:p>
                      <a:endParaRPr lang="ru-RU"/>
                    </a:p>
                  </a:txBody>
                  <a:tcPr/>
                </a:tc>
                <a:tc>
                  <a:txBody>
                    <a:bodyPr/>
                    <a:lstStyle/>
                    <a:p>
                      <a:pPr algn="ctr">
                        <a:lnSpc>
                          <a:spcPct val="107000"/>
                        </a:lnSpc>
                        <a:spcAft>
                          <a:spcPts val="0"/>
                        </a:spcAft>
                      </a:pPr>
                      <a:r>
                        <a:rPr lang="ro-RO" sz="2000">
                          <a:effectLst/>
                        </a:rPr>
                        <a:t>6</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Negură, P.</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6"/>
                  </a:ext>
                </a:extLst>
              </a:tr>
              <a:tr h="378303">
                <a:tc>
                  <a:txBody>
                    <a:bodyPr/>
                    <a:lstStyle/>
                    <a:p>
                      <a:pPr>
                        <a:lnSpc>
                          <a:spcPct val="107000"/>
                        </a:lnSpc>
                        <a:spcAft>
                          <a:spcPts val="0"/>
                        </a:spcAft>
                      </a:pPr>
                      <a:r>
                        <a:rPr lang="ro-RO" sz="2000">
                          <a:effectLst/>
                        </a:rPr>
                        <a:t>INEFS</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a:effectLst/>
                        </a:rPr>
                        <a:t>1</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Spătaru, T.</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7"/>
                  </a:ext>
                </a:extLst>
              </a:tr>
              <a:tr h="378303">
                <a:tc>
                  <a:txBody>
                    <a:bodyPr/>
                    <a:lstStyle/>
                    <a:p>
                      <a:pPr>
                        <a:lnSpc>
                          <a:spcPct val="107000"/>
                        </a:lnSpc>
                        <a:spcAft>
                          <a:spcPts val="0"/>
                        </a:spcAft>
                      </a:pPr>
                      <a:r>
                        <a:rPr lang="ro-RO" sz="2000">
                          <a:effectLst/>
                        </a:rPr>
                        <a:t>AMTAP</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a:effectLst/>
                        </a:rPr>
                        <a:t>2</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Reabcinschii, V.</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8"/>
                  </a:ext>
                </a:extLst>
              </a:tr>
              <a:tr h="774121">
                <a:tc>
                  <a:txBody>
                    <a:bodyPr/>
                    <a:lstStyle/>
                    <a:p>
                      <a:pPr>
                        <a:lnSpc>
                          <a:spcPct val="107000"/>
                        </a:lnSpc>
                        <a:spcAft>
                          <a:spcPts val="0"/>
                        </a:spcAft>
                      </a:pPr>
                      <a:r>
                        <a:rPr lang="en-US" sz="2000">
                          <a:effectLst/>
                        </a:rPr>
                        <a:t>Universitatea de Stat „B.P.Hasdeu” din Cahul</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a:effectLst/>
                        </a:rPr>
                        <a:t>4</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a:effectLst/>
                        </a:rPr>
                        <a:t>Filipov, I.</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9"/>
                  </a:ext>
                </a:extLst>
              </a:tr>
              <a:tr h="774121">
                <a:tc>
                  <a:txBody>
                    <a:bodyPr/>
                    <a:lstStyle/>
                    <a:p>
                      <a:pPr>
                        <a:lnSpc>
                          <a:spcPct val="107000"/>
                        </a:lnSpc>
                        <a:spcAft>
                          <a:spcPts val="0"/>
                        </a:spcAft>
                      </a:pPr>
                      <a:r>
                        <a:rPr lang="ro-RO" sz="2000">
                          <a:effectLst/>
                        </a:rPr>
                        <a:t>Unversitatea de Stat </a:t>
                      </a:r>
                      <a:r>
                        <a:rPr lang="es-ES" sz="2000">
                          <a:effectLst/>
                        </a:rPr>
                        <a:t>“</a:t>
                      </a:r>
                      <a:r>
                        <a:rPr lang="ro-RO" sz="2000">
                          <a:effectLst/>
                        </a:rPr>
                        <a:t>Alecu Russo</a:t>
                      </a:r>
                      <a:r>
                        <a:rPr lang="es-ES" sz="2000">
                          <a:effectLst/>
                        </a:rPr>
                        <a:t>” din Bălți.</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o-RO" sz="2000">
                          <a:effectLst/>
                        </a:rPr>
                        <a:t>4</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o-RO" sz="2000" dirty="0">
                          <a:effectLst/>
                        </a:rPr>
                        <a:t>Ciobanu, El.</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2974516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o-RO" sz="3200" dirty="0">
                <a:solidFill>
                  <a:srgbClr val="0070C0"/>
                </a:solidFill>
              </a:rPr>
              <a:t>Integrarea în spațiul european de cercetare, internaționalizarea științei</a:t>
            </a:r>
            <a:endParaRPr lang="ru-RU" sz="3200" dirty="0">
              <a:solidFill>
                <a:srgbClr val="0070C0"/>
              </a:solidFill>
            </a:endParaRPr>
          </a:p>
        </p:txBody>
      </p:sp>
      <p:sp>
        <p:nvSpPr>
          <p:cNvPr id="3" name="Содержимое 2"/>
          <p:cNvSpPr>
            <a:spLocks noGrp="1"/>
          </p:cNvSpPr>
          <p:nvPr>
            <p:ph idx="1"/>
          </p:nvPr>
        </p:nvSpPr>
        <p:spPr>
          <a:xfrm>
            <a:off x="838200" y="1825625"/>
            <a:ext cx="10515600" cy="3863975"/>
          </a:xfrm>
        </p:spPr>
        <p:txBody>
          <a:bodyPr>
            <a:normAutofit fontScale="70000" lnSpcReduction="20000"/>
          </a:bodyPr>
          <a:lstStyle/>
          <a:p>
            <a:pPr marL="0" indent="0">
              <a:buNone/>
            </a:pPr>
            <a:endParaRPr lang="ro-RO" dirty="0"/>
          </a:p>
          <a:p>
            <a:pPr marL="0" indent="0">
              <a:buNone/>
            </a:pPr>
            <a:r>
              <a:rPr lang="ro-RO" sz="4300" b="1" dirty="0"/>
              <a:t>Colaborări la nivel internațional:</a:t>
            </a:r>
          </a:p>
          <a:p>
            <a:pPr marL="0" indent="0" algn="just">
              <a:buNone/>
            </a:pPr>
            <a:r>
              <a:rPr lang="ro-RO" sz="4300" b="1" dirty="0"/>
              <a:t>Proiect internațional de cercetare și intervenție: „</a:t>
            </a:r>
            <a:r>
              <a:rPr lang="en-US" sz="4300" b="1" dirty="0"/>
              <a:t>Building an informed, enabling environment leads to improved access to good-quality and appropriate assistive technology (AT), so that people with disability can live healthy, active and independent lives, free from discrimination</a:t>
            </a:r>
            <a:r>
              <a:rPr lang="ro-RO" sz="4300" b="1" dirty="0"/>
              <a:t>” (septembrie 2019 – martie 2020) (coordonator și cercetător principal: Petru Negură, ICJPS/ULIM/ A.O. PLURAL); Finanțator: Ambasada Marii Britanii în Moldova</a:t>
            </a:r>
            <a:r>
              <a:rPr lang="ro-RO" sz="4300" dirty="0"/>
              <a:t>.</a:t>
            </a:r>
          </a:p>
          <a:p>
            <a:pPr>
              <a:buNone/>
            </a:pPr>
            <a:endParaRPr lang="ro-R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71392"/>
            <a:ext cx="10515600" cy="438438"/>
          </a:xfrm>
        </p:spPr>
        <p:txBody>
          <a:bodyPr>
            <a:noAutofit/>
          </a:bodyPr>
          <a:lstStyle/>
          <a:p>
            <a:pPr algn="ctr"/>
            <a:r>
              <a:rPr lang="ro-RO" sz="4000" b="1" dirty="0">
                <a:solidFill>
                  <a:srgbClr val="0070C0"/>
                </a:solidFill>
              </a:rPr>
              <a:t>Rezultate cuantificabile </a:t>
            </a:r>
            <a:endParaRPr lang="en-US" sz="4000" b="1" dirty="0">
              <a:solidFill>
                <a:srgbClr val="0070C0"/>
              </a:solidFill>
            </a:endParaRPr>
          </a:p>
        </p:txBody>
      </p:sp>
    </p:spTree>
    <p:extLst>
      <p:ext uri="{BB962C8B-B14F-4D97-AF65-F5344CB8AC3E}">
        <p14:creationId xmlns:p14="http://schemas.microsoft.com/office/powerpoint/2010/main" val="2286821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1356</TotalTime>
  <Words>4023</Words>
  <Application>Microsoft Office PowerPoint</Application>
  <PresentationFormat>Particularizare</PresentationFormat>
  <Paragraphs>234</Paragraphs>
  <Slides>26</Slides>
  <Notes>1</Notes>
  <HiddenSlides>0</HiddenSlides>
  <MMClips>0</MMClips>
  <ScaleCrop>false</ScaleCrop>
  <HeadingPairs>
    <vt:vector size="4" baseType="variant">
      <vt:variant>
        <vt:lpstr>Temă</vt:lpstr>
      </vt:variant>
      <vt:variant>
        <vt:i4>1</vt:i4>
      </vt:variant>
      <vt:variant>
        <vt:lpstr>Titluri diapozitive</vt:lpstr>
      </vt:variant>
      <vt:variant>
        <vt:i4>26</vt:i4>
      </vt:variant>
    </vt:vector>
  </HeadingPairs>
  <TitlesOfParts>
    <vt:vector size="27" baseType="lpstr">
      <vt:lpstr>Office Theme</vt:lpstr>
      <vt:lpstr>Obiectivele proiectului 15.817.06.13F  Constituirea clasei mijlocii în condiţiile transformării societăţii  şi asocierii Republicii Moldova la Uniunea Europeană</vt:lpstr>
      <vt:lpstr>Prezentare PowerPoint</vt:lpstr>
      <vt:lpstr>Rezultatele principale obținute în anul 2019</vt:lpstr>
      <vt:lpstr>Impact, inovații, implementări, beneficiari</vt:lpstr>
      <vt:lpstr>Nivelul de finanțare a proiectului în 2019</vt:lpstr>
      <vt:lpstr>Potenţialul ştiinţific, pregătirea cadrelor </vt:lpstr>
      <vt:lpstr>Colaborare la nivel național</vt:lpstr>
      <vt:lpstr>Integrarea în spațiul european de cercetare, internaționalizarea științei</vt:lpstr>
      <vt:lpstr>Rezultate cuantificabile </vt:lpstr>
      <vt:lpstr> </vt:lpstr>
      <vt:lpstr>Prezentare PowerPoint</vt:lpstr>
      <vt:lpstr>Prezentare PowerPoint</vt:lpstr>
      <vt:lpstr>Prezentare PowerPoint</vt:lpstr>
      <vt:lpstr>Dinamica publicațiilor în cadrul proiectului comparativ cu anul 2018. </vt:lpstr>
      <vt:lpstr>Evenimente științifice organizate: naționale, internaționale, parteneriat</vt:lpstr>
      <vt:lpstr>Evenimente științifice organizate: naționale, internaționale, parteneriat</vt:lpstr>
      <vt:lpstr>Evenimente științifice organizate: naționale, internaționale, parteneriat</vt:lpstr>
      <vt:lpstr>Prezentare PowerPoint</vt:lpstr>
      <vt:lpstr>Concluzii Recomandări  </vt:lpstr>
      <vt:lpstr>Concluzii (cercetări coeziune și solidaritate)</vt:lpstr>
      <vt:lpstr>Recomandări (coeziune și solidaritate)</vt:lpstr>
      <vt:lpstr>Concluzii (cercetări incluziune)</vt:lpstr>
      <vt:lpstr>Concluzii (cercetări incluziune)</vt:lpstr>
      <vt:lpstr>Concluzii (cercetări incluziune)</vt:lpstr>
      <vt:lpstr>Recomandări (cercetări incluziune)</vt:lpstr>
      <vt:lpstr>Recomandări (cercetări incluziune)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Raportul proiectului instituţional (fundamental, aplicativ) din cadrul organizațiilor din sfera științei și inovării pentru anul 2019  Schema raportului</dc:title>
  <dc:creator>Liliana</dc:creator>
  <cp:lastModifiedBy>IIESP</cp:lastModifiedBy>
  <cp:revision>52</cp:revision>
  <cp:lastPrinted>2020-02-21T09:18:08Z</cp:lastPrinted>
  <dcterms:created xsi:type="dcterms:W3CDTF">2017-01-15T17:36:37Z</dcterms:created>
  <dcterms:modified xsi:type="dcterms:W3CDTF">2020-02-25T08:23:33Z</dcterms:modified>
</cp:coreProperties>
</file>