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sldIdLst>
    <p:sldId id="257" r:id="rId2"/>
    <p:sldId id="279" r:id="rId3"/>
    <p:sldId id="281" r:id="rId4"/>
    <p:sldId id="278" r:id="rId5"/>
    <p:sldId id="259" r:id="rId6"/>
    <p:sldId id="260" r:id="rId7"/>
    <p:sldId id="258" r:id="rId8"/>
    <p:sldId id="263" r:id="rId9"/>
    <p:sldId id="289" r:id="rId10"/>
    <p:sldId id="290" r:id="rId11"/>
    <p:sldId id="262" r:id="rId12"/>
    <p:sldId id="264" r:id="rId13"/>
    <p:sldId id="265" r:id="rId14"/>
    <p:sldId id="295" r:id="rId15"/>
    <p:sldId id="292" r:id="rId16"/>
    <p:sldId id="293" r:id="rId17"/>
    <p:sldId id="294" r:id="rId18"/>
    <p:sldId id="268" r:id="rId19"/>
    <p:sldId id="270" r:id="rId20"/>
    <p:sldId id="271" r:id="rId21"/>
    <p:sldId id="272" r:id="rId22"/>
    <p:sldId id="273" r:id="rId23"/>
    <p:sldId id="274" r:id="rId24"/>
    <p:sldId id="275" r:id="rId25"/>
    <p:sldId id="276" r:id="rId26"/>
    <p:sldId id="283" r:id="rId27"/>
    <p:sldId id="284" r:id="rId28"/>
    <p:sldId id="285" r:id="rId29"/>
    <p:sldId id="286" r:id="rId30"/>
    <p:sldId id="277"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677" y="-8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E625BFE-567A-4113-AE2E-CC41B9E7DB02}" type="datetimeFigureOut">
              <a:rPr lang="en-US" smtClean="0"/>
              <a:t>2/25/2020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60621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E625BFE-567A-4113-AE2E-CC41B9E7DB02}" type="datetimeFigureOut">
              <a:rPr lang="en-US" smtClean="0"/>
              <a:t>2/25/2020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3112905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E625BFE-567A-4113-AE2E-CC41B9E7DB02}" type="datetimeFigureOut">
              <a:rPr lang="en-US" smtClean="0"/>
              <a:t>2/25/2020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27381974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E625BFE-567A-4113-AE2E-CC41B9E7DB02}" type="datetimeFigureOut">
              <a:rPr lang="en-US" smtClean="0"/>
              <a:t>2/25/2020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3B0705-D3C4-44F8-B0F1-E1E023F6CDFE}" type="slidenum">
              <a:rPr lang="en-US" smtClean="0"/>
              <a:t>‹#›</a:t>
            </a:fld>
            <a:endParaRPr lang="en-US"/>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5044395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E625BFE-567A-4113-AE2E-CC41B9E7DB02}" type="datetimeFigureOut">
              <a:rPr lang="en-US" smtClean="0"/>
              <a:t>2/25/2020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2944355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FE625BFE-567A-4113-AE2E-CC41B9E7DB02}" type="datetimeFigureOut">
              <a:rPr lang="en-US" smtClean="0"/>
              <a:t>2/25/2020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6171621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3" name="Date Placeholder 2"/>
          <p:cNvSpPr>
            <a:spLocks noGrp="1"/>
          </p:cNvSpPr>
          <p:nvPr>
            <p:ph type="dt" sz="half" idx="10"/>
          </p:nvPr>
        </p:nvSpPr>
        <p:spPr/>
        <p:txBody>
          <a:bodyPr/>
          <a:lstStyle/>
          <a:p>
            <a:fld id="{FE625BFE-567A-4113-AE2E-CC41B9E7DB02}" type="datetimeFigureOut">
              <a:rPr lang="en-US" smtClean="0"/>
              <a:t>2/25/2020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39264944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E625BFE-567A-4113-AE2E-CC41B9E7DB02}" type="datetimeFigureOut">
              <a:rPr lang="en-US" smtClean="0"/>
              <a:t>2/25/2020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12774590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E625BFE-567A-4113-AE2E-CC41B9E7DB02}" type="datetimeFigureOut">
              <a:rPr lang="en-US" smtClean="0"/>
              <a:t>2/25/2020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17358842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E625BFE-567A-4113-AE2E-CC41B9E7DB02}" type="datetimeFigureOut">
              <a:rPr lang="en-US" smtClean="0"/>
              <a:t>2/25/2020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1960497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E625BFE-567A-4113-AE2E-CC41B9E7DB02}" type="datetimeFigureOut">
              <a:rPr lang="en-US" smtClean="0"/>
              <a:t>2/25/2020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1088692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E625BFE-567A-4113-AE2E-CC41B9E7DB02}" type="datetimeFigureOut">
              <a:rPr lang="en-US" smtClean="0"/>
              <a:t>2/25/2020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35123875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E625BFE-567A-4113-AE2E-CC41B9E7DB02}" type="datetimeFigureOut">
              <a:rPr lang="en-US" smtClean="0"/>
              <a:t>2/25/2020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1814211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E625BFE-567A-4113-AE2E-CC41B9E7DB02}" type="datetimeFigureOut">
              <a:rPr lang="en-US" smtClean="0"/>
              <a:t>2/25/2020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2698333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E625BFE-567A-4113-AE2E-CC41B9E7DB02}" type="datetimeFigureOut">
              <a:rPr lang="en-US" smtClean="0"/>
              <a:t>2/25/2020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2259547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FE625BFE-567A-4113-AE2E-CC41B9E7DB02}" type="datetimeFigureOut">
              <a:rPr lang="en-US" smtClean="0"/>
              <a:t>2/25/2020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27677666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E625BFE-567A-4113-AE2E-CC41B9E7DB02}" type="datetimeFigureOut">
              <a:rPr lang="en-US" smtClean="0"/>
              <a:t>2/25/2020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12709687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E625BFE-567A-4113-AE2E-CC41B9E7DB02}" type="datetimeFigureOut">
              <a:rPr lang="en-US" smtClean="0"/>
              <a:t>2/25/2020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63B0705-D3C4-44F8-B0F1-E1E023F6CDFE}" type="slidenum">
              <a:rPr lang="en-US" smtClean="0"/>
              <a:t>‹#›</a:t>
            </a:fld>
            <a:endParaRPr lang="en-US"/>
          </a:p>
        </p:txBody>
      </p:sp>
    </p:spTree>
    <p:extLst>
      <p:ext uri="{BB962C8B-B14F-4D97-AF65-F5344CB8AC3E}">
        <p14:creationId xmlns:p14="http://schemas.microsoft.com/office/powerpoint/2010/main" val="3797457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0">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FE625BFE-567A-4113-AE2E-CC41B9E7DB02}" type="datetimeFigureOut">
              <a:rPr lang="en-US" smtClean="0"/>
              <a:t>2/25/2020</a:t>
            </a:fld>
            <a:endParaRPr lang="en-US"/>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en-US"/>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C63B0705-D3C4-44F8-B0F1-E1E023F6CDFE}" type="slidenum">
              <a:rPr lang="en-US" smtClean="0"/>
              <a:t>‹#›</a:t>
            </a:fld>
            <a:endParaRPr lang="en-US"/>
          </a:p>
        </p:txBody>
      </p:sp>
    </p:spTree>
    <p:extLst>
      <p:ext uri="{BB962C8B-B14F-4D97-AF65-F5344CB8AC3E}">
        <p14:creationId xmlns:p14="http://schemas.microsoft.com/office/powerpoint/2010/main" val="495100140"/>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 id="2147483714" r:id="rId17"/>
    <p:sldLayoutId id="2147483715" r:id="rId18"/>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408218" y="1221708"/>
            <a:ext cx="6096000" cy="1446550"/>
          </a:xfrm>
          <a:prstGeom prst="rect">
            <a:avLst/>
          </a:prstGeom>
        </p:spPr>
        <p:txBody>
          <a:bodyPr>
            <a:spAutoFit/>
          </a:bodyPr>
          <a:lstStyle/>
          <a:p>
            <a:r>
              <a:rPr lang="en-US" sz="2800" b="1" i="1" dirty="0" smtClean="0">
                <a:solidFill>
                  <a:schemeClr val="accent5">
                    <a:lumMod val="50000"/>
                  </a:schemeClr>
                </a:solidFill>
              </a:rPr>
              <a:t>RAPORT ŞTIINŢIFIC </a:t>
            </a:r>
          </a:p>
          <a:p>
            <a:r>
              <a:rPr lang="en-US" sz="2000" i="1" dirty="0" err="1" smtClean="0">
                <a:solidFill>
                  <a:schemeClr val="accent1">
                    <a:lumMod val="75000"/>
                  </a:schemeClr>
                </a:solidFill>
              </a:rPr>
              <a:t>privind</a:t>
            </a:r>
            <a:r>
              <a:rPr lang="en-US" sz="2000" i="1" dirty="0" smtClean="0">
                <a:solidFill>
                  <a:schemeClr val="accent1">
                    <a:lumMod val="75000"/>
                  </a:schemeClr>
                </a:solidFill>
              </a:rPr>
              <a:t> </a:t>
            </a:r>
            <a:r>
              <a:rPr lang="en-US" sz="2000" i="1" dirty="0" err="1" smtClean="0">
                <a:solidFill>
                  <a:schemeClr val="accent1">
                    <a:lumMod val="75000"/>
                  </a:schemeClr>
                </a:solidFill>
              </a:rPr>
              <a:t>executarea</a:t>
            </a:r>
            <a:r>
              <a:rPr lang="en-US" sz="2000" i="1" dirty="0" smtClean="0">
                <a:solidFill>
                  <a:schemeClr val="accent1">
                    <a:lumMod val="75000"/>
                  </a:schemeClr>
                </a:solidFill>
              </a:rPr>
              <a:t> </a:t>
            </a:r>
            <a:r>
              <a:rPr lang="en-US" sz="2000" i="1" dirty="0" err="1" smtClean="0">
                <a:solidFill>
                  <a:schemeClr val="accent1">
                    <a:lumMod val="75000"/>
                  </a:schemeClr>
                </a:solidFill>
              </a:rPr>
              <a:t>proiectului</a:t>
            </a:r>
            <a:r>
              <a:rPr lang="en-US" sz="2000" i="1" dirty="0" smtClean="0">
                <a:solidFill>
                  <a:schemeClr val="accent1">
                    <a:lumMod val="75000"/>
                  </a:schemeClr>
                </a:solidFill>
              </a:rPr>
              <a:t> de </a:t>
            </a:r>
            <a:r>
              <a:rPr lang="en-US" sz="2000" i="1" dirty="0" err="1" smtClean="0">
                <a:solidFill>
                  <a:schemeClr val="accent1">
                    <a:lumMod val="75000"/>
                  </a:schemeClr>
                </a:solidFill>
              </a:rPr>
              <a:t>cercetări</a:t>
            </a:r>
            <a:r>
              <a:rPr lang="en-US" sz="2000" i="1" dirty="0" smtClean="0">
                <a:solidFill>
                  <a:schemeClr val="accent1">
                    <a:lumMod val="75000"/>
                  </a:schemeClr>
                </a:solidFill>
              </a:rPr>
              <a:t> </a:t>
            </a:r>
            <a:r>
              <a:rPr lang="en-US" sz="2000" i="1" dirty="0" err="1" smtClean="0">
                <a:solidFill>
                  <a:schemeClr val="accent1">
                    <a:lumMod val="75000"/>
                  </a:schemeClr>
                </a:solidFill>
              </a:rPr>
              <a:t>științifice</a:t>
            </a:r>
            <a:endParaRPr lang="en-US" sz="2000" i="1" dirty="0" smtClean="0">
              <a:solidFill>
                <a:schemeClr val="accent1">
                  <a:lumMod val="75000"/>
                </a:schemeClr>
              </a:solidFill>
            </a:endParaRPr>
          </a:p>
          <a:p>
            <a:r>
              <a:rPr lang="en-US" sz="2000" i="1" dirty="0" err="1" smtClean="0">
                <a:solidFill>
                  <a:schemeClr val="accent1">
                    <a:lumMod val="75000"/>
                  </a:schemeClr>
                </a:solidFill>
              </a:rPr>
              <a:t>aplicative</a:t>
            </a:r>
            <a:r>
              <a:rPr lang="en-US" sz="2000" i="1" dirty="0" smtClean="0">
                <a:solidFill>
                  <a:schemeClr val="accent1">
                    <a:lumMod val="75000"/>
                  </a:schemeClr>
                </a:solidFill>
              </a:rPr>
              <a:t>/</a:t>
            </a:r>
            <a:r>
              <a:rPr lang="en-US" sz="2000" i="1" dirty="0" err="1" smtClean="0">
                <a:solidFill>
                  <a:schemeClr val="accent1">
                    <a:lumMod val="75000"/>
                  </a:schemeClr>
                </a:solidFill>
              </a:rPr>
              <a:t>fundamentale</a:t>
            </a:r>
            <a:r>
              <a:rPr lang="en-US" sz="2000" i="1" dirty="0" smtClean="0">
                <a:solidFill>
                  <a:schemeClr val="accent1">
                    <a:lumMod val="75000"/>
                  </a:schemeClr>
                </a:solidFill>
              </a:rPr>
              <a:t> (</a:t>
            </a:r>
            <a:r>
              <a:rPr lang="en-US" sz="2000" i="1" dirty="0" err="1" smtClean="0">
                <a:solidFill>
                  <a:schemeClr val="accent1">
                    <a:lumMod val="75000"/>
                  </a:schemeClr>
                </a:solidFill>
              </a:rPr>
              <a:t>instituțional</a:t>
            </a:r>
            <a:r>
              <a:rPr lang="en-US" sz="2000" i="1" dirty="0" smtClean="0">
                <a:solidFill>
                  <a:schemeClr val="accent1">
                    <a:lumMod val="75000"/>
                  </a:schemeClr>
                </a:solidFill>
              </a:rPr>
              <a:t>)</a:t>
            </a:r>
          </a:p>
          <a:p>
            <a:r>
              <a:rPr lang="en-US" sz="2000" i="1" dirty="0" err="1" smtClean="0">
                <a:solidFill>
                  <a:schemeClr val="accent1">
                    <a:lumMod val="75000"/>
                  </a:schemeClr>
                </a:solidFill>
              </a:rPr>
              <a:t>pentru</a:t>
            </a:r>
            <a:r>
              <a:rPr lang="en-US" sz="2000" i="1" dirty="0" smtClean="0">
                <a:solidFill>
                  <a:schemeClr val="accent1">
                    <a:lumMod val="75000"/>
                  </a:schemeClr>
                </a:solidFill>
              </a:rPr>
              <a:t> </a:t>
            </a:r>
            <a:r>
              <a:rPr lang="en-US" sz="2000" i="1" dirty="0" err="1" smtClean="0">
                <a:solidFill>
                  <a:schemeClr val="accent1">
                    <a:lumMod val="75000"/>
                  </a:schemeClr>
                </a:solidFill>
              </a:rPr>
              <a:t>anul</a:t>
            </a:r>
            <a:r>
              <a:rPr lang="en-US" sz="2000" i="1" dirty="0" smtClean="0">
                <a:solidFill>
                  <a:schemeClr val="accent1">
                    <a:lumMod val="75000"/>
                  </a:schemeClr>
                </a:solidFill>
              </a:rPr>
              <a:t> 2019</a:t>
            </a:r>
            <a:endParaRPr lang="en-US" sz="2000" i="1" dirty="0">
              <a:solidFill>
                <a:schemeClr val="accent1">
                  <a:lumMod val="75000"/>
                </a:schemeClr>
              </a:solidFill>
            </a:endParaRPr>
          </a:p>
        </p:txBody>
      </p:sp>
      <p:sp>
        <p:nvSpPr>
          <p:cNvPr id="6" name="Rectangle 5"/>
          <p:cNvSpPr/>
          <p:nvPr/>
        </p:nvSpPr>
        <p:spPr>
          <a:xfrm>
            <a:off x="1195820" y="3161254"/>
            <a:ext cx="10635962" cy="2862322"/>
          </a:xfrm>
          <a:prstGeom prst="rect">
            <a:avLst/>
          </a:prstGeom>
        </p:spPr>
        <p:txBody>
          <a:bodyPr wrap="square">
            <a:spAutoFit/>
          </a:bodyPr>
          <a:lstStyle/>
          <a:p>
            <a:r>
              <a:rPr lang="en-US" sz="3200" b="1" i="1" dirty="0" err="1" smtClean="0">
                <a:solidFill>
                  <a:schemeClr val="accent5">
                    <a:lumMod val="50000"/>
                  </a:schemeClr>
                </a:solidFill>
                <a:latin typeface="Times New Roman" panose="02020603050405020304" pitchFamily="18" charset="0"/>
                <a:cs typeface="Times New Roman" panose="02020603050405020304" pitchFamily="18" charset="0"/>
              </a:rPr>
              <a:t>Dezvoltarea</a:t>
            </a:r>
            <a:r>
              <a:rPr lang="en-US" sz="3200" b="1" i="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3200" b="1" i="1" dirty="0" err="1" smtClean="0">
                <a:solidFill>
                  <a:schemeClr val="accent5">
                    <a:lumMod val="50000"/>
                  </a:schemeClr>
                </a:solidFill>
                <a:latin typeface="Times New Roman" panose="02020603050405020304" pitchFamily="18" charset="0"/>
                <a:cs typeface="Times New Roman" panose="02020603050405020304" pitchFamily="18" charset="0"/>
              </a:rPr>
              <a:t>cadrului</a:t>
            </a:r>
            <a:r>
              <a:rPr lang="en-US" sz="3200" b="1" i="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3200" b="1" i="1" dirty="0" err="1" smtClean="0">
                <a:solidFill>
                  <a:schemeClr val="accent5">
                    <a:lumMod val="50000"/>
                  </a:schemeClr>
                </a:solidFill>
                <a:latin typeface="Times New Roman" panose="02020603050405020304" pitchFamily="18" charset="0"/>
                <a:cs typeface="Times New Roman" panose="02020603050405020304" pitchFamily="18" charset="0"/>
              </a:rPr>
              <a:t>juridic</a:t>
            </a:r>
            <a:r>
              <a:rPr lang="en-US" sz="3200" b="1" i="1" dirty="0" smtClean="0">
                <a:solidFill>
                  <a:schemeClr val="accent5">
                    <a:lumMod val="50000"/>
                  </a:schemeClr>
                </a:solidFill>
                <a:latin typeface="Times New Roman" panose="02020603050405020304" pitchFamily="18" charset="0"/>
                <a:cs typeface="Times New Roman" panose="02020603050405020304" pitchFamily="18" charset="0"/>
              </a:rPr>
              <a:t> al </a:t>
            </a:r>
            <a:r>
              <a:rPr lang="en-US" sz="3200" b="1" i="1" dirty="0" err="1" smtClean="0">
                <a:solidFill>
                  <a:schemeClr val="accent5">
                    <a:lumMod val="50000"/>
                  </a:schemeClr>
                </a:solidFill>
                <a:latin typeface="Times New Roman" panose="02020603050405020304" pitchFamily="18" charset="0"/>
                <a:cs typeface="Times New Roman" panose="02020603050405020304" pitchFamily="18" charset="0"/>
              </a:rPr>
              <a:t>Republicii</a:t>
            </a:r>
            <a:r>
              <a:rPr lang="en-US" sz="3200" b="1" i="1" dirty="0" smtClean="0">
                <a:solidFill>
                  <a:schemeClr val="accent5">
                    <a:lumMod val="50000"/>
                  </a:schemeClr>
                </a:solidFill>
                <a:latin typeface="Times New Roman" panose="02020603050405020304" pitchFamily="18" charset="0"/>
                <a:cs typeface="Times New Roman" panose="02020603050405020304" pitchFamily="18" charset="0"/>
              </a:rPr>
              <a:t> Moldova </a:t>
            </a:r>
            <a:r>
              <a:rPr lang="en-US" sz="3200" b="1" i="1" dirty="0" err="1" smtClean="0">
                <a:solidFill>
                  <a:schemeClr val="accent5">
                    <a:lumMod val="50000"/>
                  </a:schemeClr>
                </a:solidFill>
                <a:latin typeface="Times New Roman" panose="02020603050405020304" pitchFamily="18" charset="0"/>
                <a:cs typeface="Times New Roman" panose="02020603050405020304" pitchFamily="18" charset="0"/>
              </a:rPr>
              <a:t>în</a:t>
            </a:r>
            <a:r>
              <a:rPr lang="en-US" sz="3200" b="1" i="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3200" b="1" i="1" dirty="0" err="1" smtClean="0">
                <a:solidFill>
                  <a:schemeClr val="accent5">
                    <a:lumMod val="50000"/>
                  </a:schemeClr>
                </a:solidFill>
                <a:latin typeface="Times New Roman" panose="02020603050405020304" pitchFamily="18" charset="0"/>
                <a:cs typeface="Times New Roman" panose="02020603050405020304" pitchFamily="18" charset="0"/>
              </a:rPr>
              <a:t>contextul</a:t>
            </a:r>
            <a:r>
              <a:rPr lang="en-US" sz="3200" b="1" i="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3200" b="1" i="1" dirty="0" err="1" smtClean="0">
                <a:solidFill>
                  <a:schemeClr val="accent5">
                    <a:lumMod val="50000"/>
                  </a:schemeClr>
                </a:solidFill>
                <a:latin typeface="Times New Roman" panose="02020603050405020304" pitchFamily="18" charset="0"/>
                <a:cs typeface="Times New Roman" panose="02020603050405020304" pitchFamily="18" charset="0"/>
              </a:rPr>
              <a:t>necesităților</a:t>
            </a:r>
            <a:r>
              <a:rPr lang="en-US" sz="3200" b="1" i="1" dirty="0" smtClean="0">
                <a:solidFill>
                  <a:schemeClr val="accent5">
                    <a:lumMod val="50000"/>
                  </a:schemeClr>
                </a:solidFill>
                <a:latin typeface="Times New Roman" panose="02020603050405020304" pitchFamily="18" charset="0"/>
                <a:cs typeface="Times New Roman" panose="02020603050405020304" pitchFamily="18" charset="0"/>
              </a:rPr>
              <a:t> de </a:t>
            </a:r>
            <a:r>
              <a:rPr lang="en-US" sz="3200" b="1" i="1" dirty="0" err="1" smtClean="0">
                <a:solidFill>
                  <a:schemeClr val="accent5">
                    <a:lumMod val="50000"/>
                  </a:schemeClr>
                </a:solidFill>
                <a:latin typeface="Times New Roman" panose="02020603050405020304" pitchFamily="18" charset="0"/>
                <a:cs typeface="Times New Roman" panose="02020603050405020304" pitchFamily="18" charset="0"/>
              </a:rPr>
              <a:t>securitate</a:t>
            </a:r>
            <a:r>
              <a:rPr lang="en-US" sz="3200" b="1" i="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3200" b="1" i="1" dirty="0" err="1" smtClean="0">
                <a:solidFill>
                  <a:schemeClr val="accent5">
                    <a:lumMod val="50000"/>
                  </a:schemeClr>
                </a:solidFill>
                <a:latin typeface="Times New Roman" panose="02020603050405020304" pitchFamily="18" charset="0"/>
                <a:cs typeface="Times New Roman" panose="02020603050405020304" pitchFamily="18" charset="0"/>
              </a:rPr>
              <a:t>și</a:t>
            </a:r>
            <a:r>
              <a:rPr lang="en-US" sz="3200" b="1" i="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3200" b="1" i="1" dirty="0" err="1" smtClean="0">
                <a:solidFill>
                  <a:schemeClr val="accent5">
                    <a:lumMod val="50000"/>
                  </a:schemeClr>
                </a:solidFill>
                <a:latin typeface="Times New Roman" panose="02020603050405020304" pitchFamily="18" charset="0"/>
                <a:cs typeface="Times New Roman" panose="02020603050405020304" pitchFamily="18" charset="0"/>
              </a:rPr>
              <a:t>asigurare</a:t>
            </a:r>
            <a:r>
              <a:rPr lang="en-US" sz="3200" b="1" i="1" dirty="0" smtClean="0">
                <a:solidFill>
                  <a:schemeClr val="accent5">
                    <a:lumMod val="50000"/>
                  </a:schemeClr>
                </a:solidFill>
                <a:latin typeface="Times New Roman" panose="02020603050405020304" pitchFamily="18" charset="0"/>
                <a:cs typeface="Times New Roman" panose="02020603050405020304" pitchFamily="18" charset="0"/>
              </a:rPr>
              <a:t> a </a:t>
            </a:r>
            <a:r>
              <a:rPr lang="en-US" sz="3200" b="1" i="1" dirty="0" err="1" smtClean="0">
                <a:solidFill>
                  <a:schemeClr val="accent5">
                    <a:lumMod val="50000"/>
                  </a:schemeClr>
                </a:solidFill>
                <a:latin typeface="Times New Roman" panose="02020603050405020304" pitchFamily="18" charset="0"/>
                <a:cs typeface="Times New Roman" panose="02020603050405020304" pitchFamily="18" charset="0"/>
              </a:rPr>
              <a:t>parcursului</a:t>
            </a:r>
            <a:r>
              <a:rPr lang="en-US" sz="3200" b="1" i="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3200" b="1" i="1" dirty="0" err="1" smtClean="0">
                <a:solidFill>
                  <a:schemeClr val="accent5">
                    <a:lumMod val="50000"/>
                  </a:schemeClr>
                </a:solidFill>
                <a:latin typeface="Times New Roman" panose="02020603050405020304" pitchFamily="18" charset="0"/>
                <a:cs typeface="Times New Roman" panose="02020603050405020304" pitchFamily="18" charset="0"/>
              </a:rPr>
              <a:t>european</a:t>
            </a:r>
            <a:r>
              <a:rPr lang="ro-RO" sz="3200" b="1" i="1" dirty="0" smtClean="0">
                <a:solidFill>
                  <a:schemeClr val="accent5">
                    <a:lumMod val="50000"/>
                  </a:schemeClr>
                </a:solidFill>
                <a:latin typeface="Times New Roman" panose="02020603050405020304" pitchFamily="18" charset="0"/>
                <a:cs typeface="Times New Roman" panose="02020603050405020304" pitchFamily="18" charset="0"/>
              </a:rPr>
              <a:t>.</a:t>
            </a:r>
          </a:p>
          <a:p>
            <a:endParaRPr lang="ro-RO" sz="3200" b="1" i="1" dirty="0">
              <a:solidFill>
                <a:schemeClr val="accent5">
                  <a:lumMod val="50000"/>
                </a:schemeClr>
              </a:solidFill>
              <a:latin typeface="Times New Roman" panose="02020603050405020304" pitchFamily="18" charset="0"/>
              <a:cs typeface="Times New Roman" panose="02020603050405020304" pitchFamily="18" charset="0"/>
            </a:endParaRPr>
          </a:p>
          <a:p>
            <a:endParaRPr lang="ro-RO" sz="3200" b="1" i="1" dirty="0">
              <a:solidFill>
                <a:schemeClr val="accent5">
                  <a:lumMod val="50000"/>
                </a:schemeClr>
              </a:solidFill>
              <a:latin typeface="Times New Roman" panose="02020603050405020304" pitchFamily="18" charset="0"/>
              <a:cs typeface="Times New Roman" panose="02020603050405020304" pitchFamily="18" charset="0"/>
            </a:endParaRPr>
          </a:p>
          <a:p>
            <a:r>
              <a:rPr lang="en-US" sz="2000" b="1" i="1" dirty="0" err="1" smtClean="0">
                <a:solidFill>
                  <a:schemeClr val="accent5">
                    <a:lumMod val="50000"/>
                  </a:schemeClr>
                </a:solidFill>
                <a:latin typeface="Times New Roman" panose="02020603050405020304" pitchFamily="18" charset="0"/>
                <a:cs typeface="Times New Roman" panose="02020603050405020304" pitchFamily="18" charset="0"/>
              </a:rPr>
              <a:t>Directorul</a:t>
            </a:r>
            <a:r>
              <a:rPr lang="en-US" sz="2000" b="1" i="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000" b="1" i="1" dirty="0" err="1" smtClean="0">
                <a:solidFill>
                  <a:schemeClr val="accent5">
                    <a:lumMod val="50000"/>
                  </a:schemeClr>
                </a:solidFill>
                <a:latin typeface="Times New Roman" panose="02020603050405020304" pitchFamily="18" charset="0"/>
                <a:cs typeface="Times New Roman" panose="02020603050405020304" pitchFamily="18" charset="0"/>
              </a:rPr>
              <a:t>proiectului</a:t>
            </a:r>
            <a:r>
              <a:rPr lang="en-US" sz="2000" b="1" i="1" dirty="0" smtClean="0">
                <a:solidFill>
                  <a:schemeClr val="accent5">
                    <a:lumMod val="50000"/>
                  </a:schemeClr>
                </a:solidFill>
                <a:latin typeface="Times New Roman" panose="02020603050405020304" pitchFamily="18" charset="0"/>
                <a:cs typeface="Times New Roman" panose="02020603050405020304" pitchFamily="18" charset="0"/>
              </a:rPr>
              <a:t>                              </a:t>
            </a:r>
            <a:r>
              <a:rPr lang="ro-RO" sz="2000" b="1" i="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000" b="1" i="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000" b="1" i="1" dirty="0" err="1" smtClean="0">
                <a:solidFill>
                  <a:schemeClr val="accent5">
                    <a:lumMod val="50000"/>
                  </a:schemeClr>
                </a:solidFill>
                <a:latin typeface="Times New Roman" panose="02020603050405020304" pitchFamily="18" charset="0"/>
                <a:cs typeface="Times New Roman" panose="02020603050405020304" pitchFamily="18" charset="0"/>
              </a:rPr>
              <a:t>Valeriu</a:t>
            </a:r>
            <a:r>
              <a:rPr lang="en-US" sz="2000" b="1" i="1" dirty="0" smtClean="0">
                <a:solidFill>
                  <a:schemeClr val="accent5">
                    <a:lumMod val="50000"/>
                  </a:schemeClr>
                </a:solidFill>
                <a:latin typeface="Times New Roman" panose="02020603050405020304" pitchFamily="18" charset="0"/>
                <a:cs typeface="Times New Roman" panose="02020603050405020304" pitchFamily="18" charset="0"/>
              </a:rPr>
              <a:t> CUȘNIR </a:t>
            </a:r>
            <a:endParaRPr lang="en-US" sz="2000" b="1" i="1" dirty="0">
              <a:solidFill>
                <a:schemeClr val="accent5">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328125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799" y="447419"/>
            <a:ext cx="11707091" cy="6186309"/>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err="1">
                <a:ln>
                  <a:noFill/>
                </a:ln>
                <a:solidFill>
                  <a:srgbClr val="274FA4">
                    <a:lumMod val="50000"/>
                  </a:srgbClr>
                </a:solidFill>
                <a:effectLst/>
                <a:uLnTx/>
                <a:uFillTx/>
                <a:latin typeface="Times New Roman" panose="02020603050405020304" pitchFamily="18" charset="0"/>
                <a:ea typeface="+mn-ea"/>
                <a:cs typeface="Times New Roman" panose="02020603050405020304" pitchFamily="18" charset="0"/>
              </a:rPr>
              <a:t>Culegeri</a:t>
            </a:r>
            <a:r>
              <a:rPr kumimoji="0" lang="en-US" sz="2000" b="1" i="0" u="none" strike="noStrike" kern="1200" cap="none" spc="0" normalizeH="0" baseline="0" noProof="0" dirty="0">
                <a:ln>
                  <a:noFill/>
                </a:ln>
                <a:solidFill>
                  <a:srgbClr val="274FA4">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2000" b="1" i="0" u="none" strike="noStrike" kern="1200" cap="none" spc="0" normalizeH="0" baseline="0" noProof="0" dirty="0" err="1">
                <a:ln>
                  <a:noFill/>
                </a:ln>
                <a:solidFill>
                  <a:srgbClr val="274FA4">
                    <a:lumMod val="50000"/>
                  </a:srgbClr>
                </a:solidFill>
                <a:effectLst/>
                <a:uLnTx/>
                <a:uFillTx/>
                <a:latin typeface="Times New Roman" panose="02020603050405020304" pitchFamily="18" charset="0"/>
                <a:ea typeface="+mn-ea"/>
                <a:cs typeface="Times New Roman" panose="02020603050405020304" pitchFamily="18" charset="0"/>
              </a:rPr>
              <a:t>naţionale</a:t>
            </a:r>
            <a:r>
              <a:rPr kumimoji="0" lang="en-US" sz="2000" b="1" i="0" u="none" strike="noStrike" kern="1200" cap="none" spc="0" normalizeH="0" baseline="0" noProof="0" dirty="0">
                <a:ln>
                  <a:noFill/>
                </a:ln>
                <a:solidFill>
                  <a:srgbClr val="274FA4">
                    <a:lumMod val="50000"/>
                  </a:srgbClr>
                </a:solidFill>
                <a:effectLst/>
                <a:uLnTx/>
                <a:uFillTx/>
                <a:latin typeface="Times New Roman" panose="02020603050405020304" pitchFamily="18" charset="0"/>
                <a:ea typeface="+mn-ea"/>
                <a:cs typeface="Times New Roman" panose="02020603050405020304" pitchFamily="18" charset="0"/>
              </a:rPr>
              <a:t>: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Dezvoltarea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cadrului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juridic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al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Republicii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Moldova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în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contextul</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necesităților</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de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securitate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și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asigurare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parcursului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european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red.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şt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Valeriu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Cuşnir</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Chişinău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Institutul</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de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Cercetări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Juridice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Politice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şi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Sociologice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(F.E.-P.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Tipografia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Centrală</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2019. 592 p. ISBN 978-9975-3298-2-8.</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Dezvoltarea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cadrului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juridic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al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Republicii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Moldova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în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contextul</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necesităților</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de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securitate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și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asigurare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parcursului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european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Partea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 II-a / red.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şt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Valeriu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Cuşnir</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Chişinău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Institutul</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de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Cercetări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Juridice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Politice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şi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Sociologice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(F.E.-P.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Tipografia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Centrală</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2019. 252 p. ISBN 978-9975-3298-8-0.</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Dezvoltarea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cadrului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juridic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al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Republicii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Moldova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în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contextul</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necesităților</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de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securitate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și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asigurare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parcursului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european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Partea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 III-a.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Republica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Moldova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în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contextul</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provocărilor</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interne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și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externe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la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adresa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securității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naționale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red.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şt</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Natalia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Albu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Chişinău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Institutul</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de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Cercetări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Juridice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Politice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şi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Sociologice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(F.E.-P.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Tipografia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Centrală</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2019. 208 p. ISBN 978-9975-3377-6-2.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4.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Riscuri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și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amenințări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la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adresa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securității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naționale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tehnici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de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analiză</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și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evaluare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Ghid</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metodologic</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coord</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N. ALBU.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Chișinău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Institutul</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de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Cercetări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Juridice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Politice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şi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Sociologice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(F.E.-P.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Tipografia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Centrală</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2019. 136 p. ISBN 978-9975-3298-0-4.</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5.	PRISAC, A.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Comentariul</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Codului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de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procedură</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civilă</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al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Republicii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Moldova.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Chișinău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Ed.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Cartea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Juridică</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2019. 1316 p. ISBN 978-9975-139-79-3.</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6.	TAȘCĂ, M.; ARAMĂ, E.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Bibliografie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Chișinău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Lexon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-Prim, 2019. 92. p. ISBN 978-99-75-139-81-6.</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7.	TAȘCĂ, M; ARAMĂ, E.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Satul</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basarabean</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la 1917: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revendicări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social-</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politice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și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naționale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Studiu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și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culegere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de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documente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Culegeri</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de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acte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Ed.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Serebia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Chișinău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2019. 312 p. ISBN 978-9975-66-639-8.</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8.	</a:t>
            </a: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КОСТАКИ, Г. </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et.al. </a:t>
            </a: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Международные акты о правах человека: Сборник нормативных актов. / Ин-т демократии; авт.- сост.: </a:t>
            </a:r>
            <a:r>
              <a:rPr kumimoji="0" lang="ru-RU"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Костаки</a:t>
            </a: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Георге, </a:t>
            </a:r>
            <a:r>
              <a:rPr kumimoji="0" lang="ru-RU"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Захария</a:t>
            </a: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Сергей, </a:t>
            </a:r>
            <a:r>
              <a:rPr kumimoji="0" lang="ru-RU"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Боршевский</a:t>
            </a:r>
            <a:r>
              <a:rPr kumimoji="0" lang="ru-RU"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Андрей. Комрат: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Institutul</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pentru</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Democraţie</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18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Editura</a:t>
            </a:r>
            <a:r>
              <a:rPr kumimoji="0" lang="en-US" sz="1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«EVITAMAG» S.R.L.), 2018. 328 p. ISBN 978-9975-3000-3-2. </a:t>
            </a:r>
          </a:p>
        </p:txBody>
      </p:sp>
    </p:spTree>
    <p:extLst>
      <p:ext uri="{BB962C8B-B14F-4D97-AF65-F5344CB8AC3E}">
        <p14:creationId xmlns:p14="http://schemas.microsoft.com/office/powerpoint/2010/main" val="36150194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5018" y="418237"/>
            <a:ext cx="10806546" cy="3231654"/>
          </a:xfrm>
          <a:prstGeom prst="rect">
            <a:avLst/>
          </a:prstGeom>
        </p:spPr>
        <p:txBody>
          <a:bodyPr wrap="square">
            <a:spAutoFit/>
          </a:bodyPr>
          <a:lstStyle/>
          <a:p>
            <a:r>
              <a:rPr lang="en-US" sz="2400" dirty="0" err="1" smtClean="0">
                <a:solidFill>
                  <a:schemeClr val="accent5">
                    <a:lumMod val="50000"/>
                  </a:schemeClr>
                </a:solidFill>
                <a:latin typeface="Times New Roman" panose="02020603050405020304" pitchFamily="18" charset="0"/>
                <a:cs typeface="Times New Roman" panose="02020603050405020304" pitchFamily="18" charset="0"/>
              </a:rPr>
              <a:t>Culegeri</a:t>
            </a:r>
            <a:r>
              <a:rPr lang="en-US" sz="2400"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400" dirty="0" err="1" smtClean="0">
                <a:solidFill>
                  <a:schemeClr val="accent5">
                    <a:lumMod val="50000"/>
                  </a:schemeClr>
                </a:solidFill>
                <a:latin typeface="Times New Roman" panose="02020603050405020304" pitchFamily="18" charset="0"/>
                <a:cs typeface="Times New Roman" panose="02020603050405020304" pitchFamily="18" charset="0"/>
              </a:rPr>
              <a:t>naţionale</a:t>
            </a:r>
            <a:r>
              <a:rPr lang="en-US" sz="2400" dirty="0" smtClean="0">
                <a:solidFill>
                  <a:schemeClr val="accent5">
                    <a:lumMod val="50000"/>
                  </a:schemeClr>
                </a:solidFill>
                <a:latin typeface="Times New Roman" panose="02020603050405020304" pitchFamily="18" charset="0"/>
                <a:cs typeface="Times New Roman" panose="02020603050405020304" pitchFamily="18" charset="0"/>
              </a:rPr>
              <a:t>: </a:t>
            </a:r>
          </a:p>
          <a:p>
            <a:pPr marL="457200" indent="-457200">
              <a:buAutoNum type="arabicPeriod"/>
            </a:pPr>
            <a:r>
              <a:rPr lang="en-US" sz="2000" dirty="0" err="1" smtClean="0">
                <a:latin typeface="Times New Roman" panose="02020603050405020304" pitchFamily="18" charset="0"/>
                <a:cs typeface="Times New Roman" panose="02020603050405020304" pitchFamily="18" charset="0"/>
              </a:rPr>
              <a:t>Dezvoltarea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cadrului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juridic</a:t>
            </a:r>
            <a:r>
              <a:rPr lang="en-US" sz="2000" dirty="0" smtClean="0">
                <a:latin typeface="Times New Roman" panose="02020603050405020304" pitchFamily="18" charset="0"/>
                <a:cs typeface="Times New Roman" panose="02020603050405020304" pitchFamily="18" charset="0"/>
              </a:rPr>
              <a:t> al </a:t>
            </a:r>
            <a:r>
              <a:rPr lang="en-US" sz="2000" dirty="0" err="1" smtClean="0">
                <a:latin typeface="Times New Roman" panose="02020603050405020304" pitchFamily="18" charset="0"/>
                <a:cs typeface="Times New Roman" panose="02020603050405020304" pitchFamily="18" charset="0"/>
              </a:rPr>
              <a:t>Republicii</a:t>
            </a:r>
            <a:r>
              <a:rPr lang="en-US" sz="2000" dirty="0" smtClean="0">
                <a:latin typeface="Times New Roman" panose="02020603050405020304" pitchFamily="18" charset="0"/>
                <a:cs typeface="Times New Roman" panose="02020603050405020304" pitchFamily="18" charset="0"/>
              </a:rPr>
              <a:t> Moldova </a:t>
            </a:r>
            <a:r>
              <a:rPr lang="en-US" sz="2000" dirty="0" err="1" smtClean="0">
                <a:latin typeface="Times New Roman" panose="02020603050405020304" pitchFamily="18" charset="0"/>
                <a:cs typeface="Times New Roman" panose="02020603050405020304" pitchFamily="18" charset="0"/>
              </a:rPr>
              <a:t>în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contextul</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necesităților</a:t>
            </a:r>
            <a:r>
              <a:rPr lang="en-US" sz="2000" dirty="0" smtClean="0">
                <a:latin typeface="Times New Roman" panose="02020603050405020304" pitchFamily="18" charset="0"/>
                <a:cs typeface="Times New Roman" panose="02020603050405020304" pitchFamily="18" charset="0"/>
              </a:rPr>
              <a:t> de </a:t>
            </a:r>
            <a:r>
              <a:rPr lang="en-US" sz="2000" dirty="0" err="1" smtClean="0">
                <a:latin typeface="Times New Roman" panose="02020603050405020304" pitchFamily="18" charset="0"/>
                <a:cs typeface="Times New Roman" panose="02020603050405020304" pitchFamily="18" charset="0"/>
              </a:rPr>
              <a:t>securitate</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și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asigurare</a:t>
            </a:r>
            <a:r>
              <a:rPr lang="en-US" sz="2000" dirty="0" smtClean="0">
                <a:latin typeface="Times New Roman" panose="02020603050405020304" pitchFamily="18" charset="0"/>
                <a:cs typeface="Times New Roman" panose="02020603050405020304" pitchFamily="18" charset="0"/>
              </a:rPr>
              <a:t> a </a:t>
            </a:r>
            <a:r>
              <a:rPr lang="en-US" sz="2000" dirty="0" err="1" smtClean="0">
                <a:latin typeface="Times New Roman" panose="02020603050405020304" pitchFamily="18" charset="0"/>
                <a:cs typeface="Times New Roman" panose="02020603050405020304" pitchFamily="18" charset="0"/>
              </a:rPr>
              <a:t>parcursului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european</a:t>
            </a:r>
            <a:r>
              <a:rPr lang="en-US" sz="2000" dirty="0" smtClean="0">
                <a:latin typeface="Times New Roman" panose="02020603050405020304" pitchFamily="18" charset="0"/>
                <a:cs typeface="Times New Roman" panose="02020603050405020304" pitchFamily="18" charset="0"/>
              </a:rPr>
              <a:t>. / red. </a:t>
            </a:r>
            <a:r>
              <a:rPr lang="en-US" sz="2000" dirty="0" err="1" smtClean="0">
                <a:latin typeface="Times New Roman" panose="02020603050405020304" pitchFamily="18" charset="0"/>
                <a:cs typeface="Times New Roman" panose="02020603050405020304" pitchFamily="18" charset="0"/>
              </a:rPr>
              <a:t>şt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Valeriu</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Cuşnir</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Chişinău</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Institutul</a:t>
            </a:r>
            <a:r>
              <a:rPr lang="en-US" sz="2000" dirty="0" smtClean="0">
                <a:latin typeface="Times New Roman" panose="02020603050405020304" pitchFamily="18" charset="0"/>
                <a:cs typeface="Times New Roman" panose="02020603050405020304" pitchFamily="18" charset="0"/>
              </a:rPr>
              <a:t> de </a:t>
            </a:r>
            <a:r>
              <a:rPr lang="en-US" sz="2000" dirty="0" err="1" smtClean="0">
                <a:latin typeface="Times New Roman" panose="02020603050405020304" pitchFamily="18" charset="0"/>
                <a:cs typeface="Times New Roman" panose="02020603050405020304" pitchFamily="18" charset="0"/>
              </a:rPr>
              <a:t>Cercetări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Juridice</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Politice</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şi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Sociologice</a:t>
            </a:r>
            <a:r>
              <a:rPr lang="en-US" sz="2000" dirty="0" smtClean="0">
                <a:latin typeface="Times New Roman" panose="02020603050405020304" pitchFamily="18" charset="0"/>
                <a:cs typeface="Times New Roman" panose="02020603050405020304" pitchFamily="18" charset="0"/>
              </a:rPr>
              <a:t> (F.E.-P. "</a:t>
            </a:r>
            <a:r>
              <a:rPr lang="en-US" sz="2000" dirty="0" err="1" smtClean="0">
                <a:latin typeface="Times New Roman" panose="02020603050405020304" pitchFamily="18" charset="0"/>
                <a:cs typeface="Times New Roman" panose="02020603050405020304" pitchFamily="18" charset="0"/>
              </a:rPr>
              <a:t>Tipografia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Centrală</a:t>
            </a:r>
            <a:r>
              <a:rPr lang="en-US" sz="2000" dirty="0" smtClean="0">
                <a:latin typeface="Times New Roman" panose="02020603050405020304" pitchFamily="18" charset="0"/>
                <a:cs typeface="Times New Roman" panose="02020603050405020304" pitchFamily="18" charset="0"/>
              </a:rPr>
              <a:t>"). 2019. 592 p. ISBN 978-9975-3298-2-8.</a:t>
            </a:r>
            <a:endParaRPr lang="ro-RO" sz="2000" dirty="0" smtClean="0">
              <a:latin typeface="Times New Roman" panose="02020603050405020304" pitchFamily="18" charset="0"/>
              <a:cs typeface="Times New Roman" panose="02020603050405020304" pitchFamily="18" charset="0"/>
            </a:endParaRPr>
          </a:p>
          <a:p>
            <a:pPr marL="457200" indent="-457200">
              <a:buAutoNum type="arabicPeriod"/>
            </a:pPr>
            <a:endParaRPr lang="ro-RO" sz="2000" dirty="0">
              <a:latin typeface="Times New Roman" panose="02020603050405020304" pitchFamily="18" charset="0"/>
              <a:cs typeface="Times New Roman" panose="02020603050405020304" pitchFamily="18" charset="0"/>
            </a:endParaRPr>
          </a:p>
          <a:p>
            <a:pPr marL="457200" indent="-457200">
              <a:buAutoNum type="arabicPeriod"/>
            </a:pPr>
            <a:endParaRPr lang="ro-RO" sz="2000" dirty="0" smtClean="0">
              <a:latin typeface="Times New Roman" panose="02020603050405020304" pitchFamily="18" charset="0"/>
              <a:cs typeface="Times New Roman" panose="02020603050405020304" pitchFamily="18" charset="0"/>
            </a:endParaRPr>
          </a:p>
          <a:p>
            <a:pPr marL="457200" indent="-457200">
              <a:buAutoNum type="arabicPeriod"/>
            </a:pPr>
            <a:endParaRPr lang="ro-RO" sz="2000" dirty="0">
              <a:latin typeface="Times New Roman" panose="02020603050405020304" pitchFamily="18" charset="0"/>
              <a:cs typeface="Times New Roman" panose="02020603050405020304" pitchFamily="18" charset="0"/>
            </a:endParaRPr>
          </a:p>
          <a:p>
            <a:pPr marL="457200" indent="-457200">
              <a:buAutoNum type="arabicPeriod"/>
            </a:pPr>
            <a:endParaRPr lang="ro-RO" sz="2000" dirty="0" smtClean="0">
              <a:latin typeface="Times New Roman" panose="02020603050405020304" pitchFamily="18" charset="0"/>
              <a:cs typeface="Times New Roman" panose="02020603050405020304" pitchFamily="18" charset="0"/>
            </a:endParaRPr>
          </a:p>
          <a:p>
            <a:pPr marL="457200" indent="-457200">
              <a:buAutoNum type="arabicPeriod"/>
            </a:pPr>
            <a:endParaRPr lang="ro-RO" sz="2000" dirty="0">
              <a:latin typeface="Times New Roman" panose="02020603050405020304" pitchFamily="18" charset="0"/>
              <a:cs typeface="Times New Roman" panose="02020603050405020304" pitchFamily="18" charset="0"/>
            </a:endParaRPr>
          </a:p>
          <a:p>
            <a:pPr marL="457200" indent="-457200">
              <a:buAutoNum type="arabicPeriod"/>
            </a:pPr>
            <a:endParaRPr lang="en-US" sz="20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829421" y="2488957"/>
            <a:ext cx="3576324" cy="3925698"/>
          </a:xfrm>
          <a:prstGeom prst="rect">
            <a:avLst/>
          </a:prstGeom>
        </p:spPr>
      </p:pic>
      <p:pic>
        <p:nvPicPr>
          <p:cNvPr id="4" name="Picture 3"/>
          <p:cNvPicPr>
            <a:picLocks noChangeAspect="1"/>
          </p:cNvPicPr>
          <p:nvPr/>
        </p:nvPicPr>
        <p:blipFill>
          <a:blip r:embed="rId3"/>
          <a:stretch>
            <a:fillRect/>
          </a:stretch>
        </p:blipFill>
        <p:spPr>
          <a:xfrm>
            <a:off x="4405745" y="2488957"/>
            <a:ext cx="3976254" cy="3925698"/>
          </a:xfrm>
          <a:prstGeom prst="rect">
            <a:avLst/>
          </a:prstGeom>
        </p:spPr>
      </p:pic>
    </p:spTree>
    <p:extLst>
      <p:ext uri="{BB962C8B-B14F-4D97-AF65-F5344CB8AC3E}">
        <p14:creationId xmlns:p14="http://schemas.microsoft.com/office/powerpoint/2010/main" val="36210001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5636" y="487463"/>
            <a:ext cx="11125200" cy="6247864"/>
          </a:xfrm>
          <a:prstGeom prst="rect">
            <a:avLst/>
          </a:prstGeom>
        </p:spPr>
        <p:txBody>
          <a:bodyPr wrap="square">
            <a:spAutoFit/>
          </a:bodyPr>
          <a:lstStyle/>
          <a:p>
            <a:r>
              <a:rPr lang="en-US" dirty="0" smtClean="0"/>
              <a:t>2.</a:t>
            </a:r>
            <a:r>
              <a:rPr lang="ro-RO" dirty="0" smtClean="0"/>
              <a:t> </a:t>
            </a:r>
            <a:r>
              <a:rPr lang="en-US" sz="2000" dirty="0" err="1" smtClean="0">
                <a:latin typeface="Times New Roman" panose="02020603050405020304" pitchFamily="18" charset="0"/>
                <a:cs typeface="Times New Roman" panose="02020603050405020304" pitchFamily="18" charset="0"/>
              </a:rPr>
              <a:t>Dezvoltarea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cadrului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juridic</a:t>
            </a:r>
            <a:r>
              <a:rPr lang="en-US" sz="2000" dirty="0" smtClean="0">
                <a:latin typeface="Times New Roman" panose="02020603050405020304" pitchFamily="18" charset="0"/>
                <a:cs typeface="Times New Roman" panose="02020603050405020304" pitchFamily="18" charset="0"/>
              </a:rPr>
              <a:t> al </a:t>
            </a:r>
            <a:r>
              <a:rPr lang="en-US" sz="2000" dirty="0" err="1" smtClean="0">
                <a:latin typeface="Times New Roman" panose="02020603050405020304" pitchFamily="18" charset="0"/>
                <a:cs typeface="Times New Roman" panose="02020603050405020304" pitchFamily="18" charset="0"/>
              </a:rPr>
              <a:t>Republicii</a:t>
            </a:r>
            <a:r>
              <a:rPr lang="en-US" sz="2000" dirty="0" smtClean="0">
                <a:latin typeface="Times New Roman" panose="02020603050405020304" pitchFamily="18" charset="0"/>
                <a:cs typeface="Times New Roman" panose="02020603050405020304" pitchFamily="18" charset="0"/>
              </a:rPr>
              <a:t> Moldova </a:t>
            </a:r>
            <a:r>
              <a:rPr lang="en-US" sz="2000" dirty="0" err="1" smtClean="0">
                <a:latin typeface="Times New Roman" panose="02020603050405020304" pitchFamily="18" charset="0"/>
                <a:cs typeface="Times New Roman" panose="02020603050405020304" pitchFamily="18" charset="0"/>
              </a:rPr>
              <a:t>în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contextul</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necesităților</a:t>
            </a:r>
            <a:r>
              <a:rPr lang="en-US" sz="2000" dirty="0" smtClean="0">
                <a:latin typeface="Times New Roman" panose="02020603050405020304" pitchFamily="18" charset="0"/>
                <a:cs typeface="Times New Roman" panose="02020603050405020304" pitchFamily="18" charset="0"/>
              </a:rPr>
              <a:t> de </a:t>
            </a:r>
            <a:r>
              <a:rPr lang="en-US" sz="2000" dirty="0" err="1" smtClean="0">
                <a:latin typeface="Times New Roman" panose="02020603050405020304" pitchFamily="18" charset="0"/>
                <a:cs typeface="Times New Roman" panose="02020603050405020304" pitchFamily="18" charset="0"/>
              </a:rPr>
              <a:t>securitate</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și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asigurare</a:t>
            </a:r>
            <a:r>
              <a:rPr lang="en-US" sz="2000" dirty="0" smtClean="0">
                <a:latin typeface="Times New Roman" panose="02020603050405020304" pitchFamily="18" charset="0"/>
                <a:cs typeface="Times New Roman" panose="02020603050405020304" pitchFamily="18" charset="0"/>
              </a:rPr>
              <a:t> a </a:t>
            </a:r>
            <a:r>
              <a:rPr lang="en-US" sz="2000" dirty="0" err="1" smtClean="0">
                <a:latin typeface="Times New Roman" panose="02020603050405020304" pitchFamily="18" charset="0"/>
                <a:cs typeface="Times New Roman" panose="02020603050405020304" pitchFamily="18" charset="0"/>
              </a:rPr>
              <a:t>parcursului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european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Partea</a:t>
            </a:r>
            <a:r>
              <a:rPr lang="en-US" sz="2000" dirty="0" smtClean="0">
                <a:latin typeface="Times New Roman" panose="02020603050405020304" pitchFamily="18" charset="0"/>
                <a:cs typeface="Times New Roman" panose="02020603050405020304" pitchFamily="18" charset="0"/>
              </a:rPr>
              <a:t> a II-a / red. </a:t>
            </a:r>
            <a:r>
              <a:rPr lang="en-US" sz="2000" dirty="0" err="1" smtClean="0">
                <a:latin typeface="Times New Roman" panose="02020603050405020304" pitchFamily="18" charset="0"/>
                <a:cs typeface="Times New Roman" panose="02020603050405020304" pitchFamily="18" charset="0"/>
              </a:rPr>
              <a:t>şt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Valeriu</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Cuşnir</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Chişinău</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Institutul</a:t>
            </a:r>
            <a:r>
              <a:rPr lang="en-US" sz="2000" dirty="0" smtClean="0">
                <a:latin typeface="Times New Roman" panose="02020603050405020304" pitchFamily="18" charset="0"/>
                <a:cs typeface="Times New Roman" panose="02020603050405020304" pitchFamily="18" charset="0"/>
              </a:rPr>
              <a:t> de </a:t>
            </a:r>
            <a:r>
              <a:rPr lang="en-US" sz="2000" dirty="0" err="1" smtClean="0">
                <a:latin typeface="Times New Roman" panose="02020603050405020304" pitchFamily="18" charset="0"/>
                <a:cs typeface="Times New Roman" panose="02020603050405020304" pitchFamily="18" charset="0"/>
              </a:rPr>
              <a:t>Cercetări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Juridice</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Politice</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şi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Sociologice</a:t>
            </a:r>
            <a:r>
              <a:rPr lang="en-US" sz="2000" dirty="0" smtClean="0">
                <a:latin typeface="Times New Roman" panose="02020603050405020304" pitchFamily="18" charset="0"/>
                <a:cs typeface="Times New Roman" panose="02020603050405020304" pitchFamily="18" charset="0"/>
              </a:rPr>
              <a:t> (F.E.-P. "</a:t>
            </a:r>
            <a:r>
              <a:rPr lang="en-US" sz="2000" dirty="0" err="1" smtClean="0">
                <a:latin typeface="Times New Roman" panose="02020603050405020304" pitchFamily="18" charset="0"/>
                <a:cs typeface="Times New Roman" panose="02020603050405020304" pitchFamily="18" charset="0"/>
              </a:rPr>
              <a:t>Tipografia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Centrală</a:t>
            </a:r>
            <a:r>
              <a:rPr lang="en-US" sz="2000" dirty="0" smtClean="0">
                <a:latin typeface="Times New Roman" panose="02020603050405020304" pitchFamily="18" charset="0"/>
                <a:cs typeface="Times New Roman" panose="02020603050405020304" pitchFamily="18" charset="0"/>
              </a:rPr>
              <a:t>"). 2019. 252 p. ISBN 978-9975-3298-8-0.</a:t>
            </a:r>
            <a:endParaRPr lang="ro-RO" sz="2000" dirty="0" smtClean="0">
              <a:latin typeface="Times New Roman" panose="02020603050405020304" pitchFamily="18" charset="0"/>
              <a:cs typeface="Times New Roman" panose="02020603050405020304" pitchFamily="18" charset="0"/>
            </a:endParaRPr>
          </a:p>
          <a:p>
            <a:endParaRPr lang="ro-RO" sz="2000" dirty="0">
              <a:latin typeface="Times New Roman" panose="02020603050405020304" pitchFamily="18" charset="0"/>
              <a:cs typeface="Times New Roman" panose="02020603050405020304" pitchFamily="18" charset="0"/>
            </a:endParaRPr>
          </a:p>
          <a:p>
            <a:endParaRPr lang="ro-RO" sz="2000" dirty="0" smtClean="0">
              <a:latin typeface="Times New Roman" panose="02020603050405020304" pitchFamily="18" charset="0"/>
              <a:cs typeface="Times New Roman" panose="02020603050405020304" pitchFamily="18" charset="0"/>
            </a:endParaRPr>
          </a:p>
          <a:p>
            <a:endParaRPr lang="ro-RO" sz="2000" dirty="0">
              <a:latin typeface="Times New Roman" panose="02020603050405020304" pitchFamily="18" charset="0"/>
              <a:cs typeface="Times New Roman" panose="02020603050405020304" pitchFamily="18" charset="0"/>
            </a:endParaRPr>
          </a:p>
          <a:p>
            <a:endParaRPr lang="ro-RO" sz="2000" dirty="0" smtClean="0">
              <a:latin typeface="Times New Roman" panose="02020603050405020304" pitchFamily="18" charset="0"/>
              <a:cs typeface="Times New Roman" panose="02020603050405020304" pitchFamily="18" charset="0"/>
            </a:endParaRPr>
          </a:p>
          <a:p>
            <a:endParaRPr lang="ro-RO" sz="2000" dirty="0">
              <a:latin typeface="Times New Roman" panose="02020603050405020304" pitchFamily="18" charset="0"/>
              <a:cs typeface="Times New Roman" panose="02020603050405020304" pitchFamily="18" charset="0"/>
            </a:endParaRPr>
          </a:p>
          <a:p>
            <a:endParaRPr lang="ro-RO" sz="2000" dirty="0" smtClean="0">
              <a:latin typeface="Times New Roman" panose="02020603050405020304" pitchFamily="18" charset="0"/>
              <a:cs typeface="Times New Roman" panose="02020603050405020304" pitchFamily="18" charset="0"/>
            </a:endParaRPr>
          </a:p>
          <a:p>
            <a:endParaRPr lang="ro-RO" sz="2000" dirty="0">
              <a:latin typeface="Times New Roman" panose="02020603050405020304" pitchFamily="18" charset="0"/>
              <a:cs typeface="Times New Roman" panose="02020603050405020304" pitchFamily="18" charset="0"/>
            </a:endParaRPr>
          </a:p>
          <a:p>
            <a:endParaRPr lang="ro-RO" sz="2000" dirty="0" smtClean="0">
              <a:latin typeface="Times New Roman" panose="02020603050405020304" pitchFamily="18" charset="0"/>
              <a:cs typeface="Times New Roman" panose="02020603050405020304" pitchFamily="18" charset="0"/>
            </a:endParaRPr>
          </a:p>
          <a:p>
            <a:endParaRPr lang="ro-RO" sz="2000" dirty="0">
              <a:latin typeface="Times New Roman" panose="02020603050405020304" pitchFamily="18" charset="0"/>
              <a:cs typeface="Times New Roman" panose="02020603050405020304" pitchFamily="18" charset="0"/>
            </a:endParaRPr>
          </a:p>
          <a:p>
            <a:endParaRPr lang="ro-RO" sz="2000" dirty="0" smtClean="0">
              <a:latin typeface="Times New Roman" panose="02020603050405020304" pitchFamily="18" charset="0"/>
              <a:cs typeface="Times New Roman" panose="02020603050405020304" pitchFamily="18" charset="0"/>
            </a:endParaRPr>
          </a:p>
          <a:p>
            <a:endParaRPr lang="ro-RO" sz="2000" dirty="0">
              <a:latin typeface="Times New Roman" panose="02020603050405020304" pitchFamily="18" charset="0"/>
              <a:cs typeface="Times New Roman" panose="02020603050405020304" pitchFamily="18" charset="0"/>
            </a:endParaRPr>
          </a:p>
          <a:p>
            <a:endParaRPr lang="ro-RO" sz="2000" dirty="0" smtClean="0">
              <a:latin typeface="Times New Roman" panose="02020603050405020304" pitchFamily="18" charset="0"/>
              <a:cs typeface="Times New Roman" panose="02020603050405020304" pitchFamily="18" charset="0"/>
            </a:endParaRPr>
          </a:p>
          <a:p>
            <a:endParaRPr lang="ro-RO" sz="2000" dirty="0">
              <a:latin typeface="Times New Roman" panose="02020603050405020304" pitchFamily="18" charset="0"/>
              <a:cs typeface="Times New Roman" panose="02020603050405020304" pitchFamily="18" charset="0"/>
            </a:endParaRPr>
          </a:p>
          <a:p>
            <a:endParaRPr lang="ro-RO" sz="2000" dirty="0" smtClean="0">
              <a:latin typeface="Times New Roman" panose="02020603050405020304" pitchFamily="18" charset="0"/>
              <a:cs typeface="Times New Roman" panose="02020603050405020304" pitchFamily="18" charset="0"/>
            </a:endParaRPr>
          </a:p>
          <a:p>
            <a:endParaRPr lang="ro-RO" sz="2000" dirty="0">
              <a:latin typeface="Times New Roman" panose="02020603050405020304" pitchFamily="18" charset="0"/>
              <a:cs typeface="Times New Roman" panose="02020603050405020304" pitchFamily="18" charset="0"/>
            </a:endParaRPr>
          </a:p>
          <a:p>
            <a:endParaRPr lang="ro-RO" sz="2000" dirty="0" smtClean="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1056176" y="2056780"/>
            <a:ext cx="3945315" cy="4191620"/>
          </a:xfrm>
          <a:prstGeom prst="rect">
            <a:avLst/>
          </a:prstGeom>
        </p:spPr>
      </p:pic>
    </p:spTree>
    <p:extLst>
      <p:ext uri="{BB962C8B-B14F-4D97-AF65-F5344CB8AC3E}">
        <p14:creationId xmlns:p14="http://schemas.microsoft.com/office/powerpoint/2010/main" val="18676155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8873" y="321302"/>
            <a:ext cx="10834254" cy="6555641"/>
          </a:xfrm>
          <a:prstGeom prst="rect">
            <a:avLst/>
          </a:prstGeom>
        </p:spPr>
        <p:txBody>
          <a:bodyPr wrap="square">
            <a:spAutoFit/>
          </a:bodyPr>
          <a:lstStyle/>
          <a:p>
            <a:r>
              <a:rPr lang="en-US" sz="2000" dirty="0" smtClean="0">
                <a:latin typeface="Times New Roman" panose="02020603050405020304" pitchFamily="18" charset="0"/>
                <a:cs typeface="Times New Roman" panose="02020603050405020304" pitchFamily="18" charset="0"/>
              </a:rPr>
              <a:t>3.</a:t>
            </a:r>
            <a:r>
              <a:rPr lang="ro-RO"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Dezvoltarea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cadrului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juridic</a:t>
            </a:r>
            <a:r>
              <a:rPr lang="en-US" sz="2000" dirty="0" smtClean="0">
                <a:latin typeface="Times New Roman" panose="02020603050405020304" pitchFamily="18" charset="0"/>
                <a:cs typeface="Times New Roman" panose="02020603050405020304" pitchFamily="18" charset="0"/>
              </a:rPr>
              <a:t> al </a:t>
            </a:r>
            <a:r>
              <a:rPr lang="en-US" sz="2000" dirty="0" err="1" smtClean="0">
                <a:latin typeface="Times New Roman" panose="02020603050405020304" pitchFamily="18" charset="0"/>
                <a:cs typeface="Times New Roman" panose="02020603050405020304" pitchFamily="18" charset="0"/>
              </a:rPr>
              <a:t>Republicii</a:t>
            </a:r>
            <a:r>
              <a:rPr lang="en-US" sz="2000" dirty="0" smtClean="0">
                <a:latin typeface="Times New Roman" panose="02020603050405020304" pitchFamily="18" charset="0"/>
                <a:cs typeface="Times New Roman" panose="02020603050405020304" pitchFamily="18" charset="0"/>
              </a:rPr>
              <a:t> Moldova </a:t>
            </a:r>
            <a:r>
              <a:rPr lang="en-US" sz="2000" dirty="0" err="1" smtClean="0">
                <a:latin typeface="Times New Roman" panose="02020603050405020304" pitchFamily="18" charset="0"/>
                <a:cs typeface="Times New Roman" panose="02020603050405020304" pitchFamily="18" charset="0"/>
              </a:rPr>
              <a:t>în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contextul</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necesităților</a:t>
            </a:r>
            <a:r>
              <a:rPr lang="en-US" sz="2000" dirty="0" smtClean="0">
                <a:latin typeface="Times New Roman" panose="02020603050405020304" pitchFamily="18" charset="0"/>
                <a:cs typeface="Times New Roman" panose="02020603050405020304" pitchFamily="18" charset="0"/>
              </a:rPr>
              <a:t> de </a:t>
            </a:r>
            <a:r>
              <a:rPr lang="en-US" sz="2000" dirty="0" err="1" smtClean="0">
                <a:latin typeface="Times New Roman" panose="02020603050405020304" pitchFamily="18" charset="0"/>
                <a:cs typeface="Times New Roman" panose="02020603050405020304" pitchFamily="18" charset="0"/>
              </a:rPr>
              <a:t>securitate</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și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asigurare</a:t>
            </a:r>
            <a:r>
              <a:rPr lang="en-US" sz="2000" dirty="0" smtClean="0">
                <a:latin typeface="Times New Roman" panose="02020603050405020304" pitchFamily="18" charset="0"/>
                <a:cs typeface="Times New Roman" panose="02020603050405020304" pitchFamily="18" charset="0"/>
              </a:rPr>
              <a:t> a </a:t>
            </a:r>
            <a:r>
              <a:rPr lang="en-US" sz="2000" dirty="0" err="1" smtClean="0">
                <a:latin typeface="Times New Roman" panose="02020603050405020304" pitchFamily="18" charset="0"/>
                <a:cs typeface="Times New Roman" panose="02020603050405020304" pitchFamily="18" charset="0"/>
              </a:rPr>
              <a:t>parcursului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european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Partea</a:t>
            </a:r>
            <a:r>
              <a:rPr lang="en-US" sz="2000" dirty="0" smtClean="0">
                <a:latin typeface="Times New Roman" panose="02020603050405020304" pitchFamily="18" charset="0"/>
                <a:cs typeface="Times New Roman" panose="02020603050405020304" pitchFamily="18" charset="0"/>
              </a:rPr>
              <a:t> a III-a. </a:t>
            </a:r>
            <a:r>
              <a:rPr lang="en-US" sz="2000" dirty="0" err="1" smtClean="0">
                <a:latin typeface="Times New Roman" panose="02020603050405020304" pitchFamily="18" charset="0"/>
                <a:cs typeface="Times New Roman" panose="02020603050405020304" pitchFamily="18" charset="0"/>
              </a:rPr>
              <a:t>Republica</a:t>
            </a:r>
            <a:r>
              <a:rPr lang="en-US" sz="2000" dirty="0" smtClean="0">
                <a:latin typeface="Times New Roman" panose="02020603050405020304" pitchFamily="18" charset="0"/>
                <a:cs typeface="Times New Roman" panose="02020603050405020304" pitchFamily="18" charset="0"/>
              </a:rPr>
              <a:t> Moldova </a:t>
            </a:r>
            <a:r>
              <a:rPr lang="en-US" sz="2000" dirty="0" err="1" smtClean="0">
                <a:latin typeface="Times New Roman" panose="02020603050405020304" pitchFamily="18" charset="0"/>
                <a:cs typeface="Times New Roman" panose="02020603050405020304" pitchFamily="18" charset="0"/>
              </a:rPr>
              <a:t>în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contextul</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provocărilor</a:t>
            </a:r>
            <a:r>
              <a:rPr lang="en-US" sz="2000" dirty="0" smtClean="0">
                <a:latin typeface="Times New Roman" panose="02020603050405020304" pitchFamily="18" charset="0"/>
                <a:cs typeface="Times New Roman" panose="02020603050405020304" pitchFamily="18" charset="0"/>
              </a:rPr>
              <a:t> interne </a:t>
            </a:r>
            <a:r>
              <a:rPr lang="en-US" sz="2000" dirty="0" err="1" smtClean="0">
                <a:latin typeface="Times New Roman" panose="02020603050405020304" pitchFamily="18" charset="0"/>
                <a:cs typeface="Times New Roman" panose="02020603050405020304" pitchFamily="18" charset="0"/>
              </a:rPr>
              <a:t>și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externe</a:t>
            </a:r>
            <a:r>
              <a:rPr lang="en-US" sz="2000" dirty="0" smtClean="0">
                <a:latin typeface="Times New Roman" panose="02020603050405020304" pitchFamily="18" charset="0"/>
                <a:cs typeface="Times New Roman" panose="02020603050405020304" pitchFamily="18" charset="0"/>
              </a:rPr>
              <a:t> la </a:t>
            </a:r>
            <a:r>
              <a:rPr lang="en-US" sz="2000" dirty="0" err="1" smtClean="0">
                <a:latin typeface="Times New Roman" panose="02020603050405020304" pitchFamily="18" charset="0"/>
                <a:cs typeface="Times New Roman" panose="02020603050405020304" pitchFamily="18" charset="0"/>
              </a:rPr>
              <a:t>adresa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securității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naționale</a:t>
            </a:r>
            <a:r>
              <a:rPr lang="en-US" sz="2000" dirty="0" smtClean="0">
                <a:latin typeface="Times New Roman" panose="02020603050405020304" pitchFamily="18" charset="0"/>
                <a:cs typeface="Times New Roman" panose="02020603050405020304" pitchFamily="18" charset="0"/>
              </a:rPr>
              <a:t>. / red. </a:t>
            </a:r>
            <a:r>
              <a:rPr lang="en-US" sz="2000" dirty="0" err="1" smtClean="0">
                <a:latin typeface="Times New Roman" panose="02020603050405020304" pitchFamily="18" charset="0"/>
                <a:cs typeface="Times New Roman" panose="02020603050405020304" pitchFamily="18" charset="0"/>
              </a:rPr>
              <a:t>şt</a:t>
            </a:r>
            <a:r>
              <a:rPr lang="en-US" sz="2000" dirty="0" smtClean="0">
                <a:latin typeface="Times New Roman" panose="02020603050405020304" pitchFamily="18" charset="0"/>
                <a:cs typeface="Times New Roman" panose="02020603050405020304" pitchFamily="18" charset="0"/>
              </a:rPr>
              <a:t>. Natalia </a:t>
            </a:r>
            <a:r>
              <a:rPr lang="en-US" sz="2000" dirty="0" err="1" smtClean="0">
                <a:latin typeface="Times New Roman" panose="02020603050405020304" pitchFamily="18" charset="0"/>
                <a:cs typeface="Times New Roman" panose="02020603050405020304" pitchFamily="18" charset="0"/>
              </a:rPr>
              <a:t>Albu</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Chişinău</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Institutul</a:t>
            </a:r>
            <a:r>
              <a:rPr lang="en-US" sz="2000" dirty="0" smtClean="0">
                <a:latin typeface="Times New Roman" panose="02020603050405020304" pitchFamily="18" charset="0"/>
                <a:cs typeface="Times New Roman" panose="02020603050405020304" pitchFamily="18" charset="0"/>
              </a:rPr>
              <a:t> de </a:t>
            </a:r>
            <a:r>
              <a:rPr lang="en-US" sz="2000" dirty="0" err="1" smtClean="0">
                <a:latin typeface="Times New Roman" panose="02020603050405020304" pitchFamily="18" charset="0"/>
                <a:cs typeface="Times New Roman" panose="02020603050405020304" pitchFamily="18" charset="0"/>
              </a:rPr>
              <a:t>Cercetări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Juridice</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Politice</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şi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Sociologice</a:t>
            </a:r>
            <a:r>
              <a:rPr lang="en-US" sz="2000" dirty="0" smtClean="0">
                <a:latin typeface="Times New Roman" panose="02020603050405020304" pitchFamily="18" charset="0"/>
                <a:cs typeface="Times New Roman" panose="02020603050405020304" pitchFamily="18" charset="0"/>
              </a:rPr>
              <a:t> (F.E.-P. "</a:t>
            </a:r>
            <a:r>
              <a:rPr lang="en-US" sz="2000" dirty="0" err="1" smtClean="0">
                <a:latin typeface="Times New Roman" panose="02020603050405020304" pitchFamily="18" charset="0"/>
                <a:cs typeface="Times New Roman" panose="02020603050405020304" pitchFamily="18" charset="0"/>
              </a:rPr>
              <a:t>Tipografia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Centrală</a:t>
            </a:r>
            <a:r>
              <a:rPr lang="en-US" sz="2000" dirty="0" smtClean="0">
                <a:latin typeface="Times New Roman" panose="02020603050405020304" pitchFamily="18" charset="0"/>
                <a:cs typeface="Times New Roman" panose="02020603050405020304" pitchFamily="18" charset="0"/>
              </a:rPr>
              <a:t>"). 2019. 208 p. ISBN 978-9975-3377-6-2. </a:t>
            </a:r>
            <a:endParaRPr lang="ro-RO" sz="2000" dirty="0" smtClean="0">
              <a:latin typeface="Times New Roman" panose="02020603050405020304" pitchFamily="18" charset="0"/>
              <a:cs typeface="Times New Roman" panose="02020603050405020304" pitchFamily="18" charset="0"/>
            </a:endParaRPr>
          </a:p>
          <a:p>
            <a:endParaRPr lang="ro-RO" sz="2000" dirty="0">
              <a:latin typeface="Times New Roman" panose="02020603050405020304" pitchFamily="18" charset="0"/>
              <a:cs typeface="Times New Roman" panose="02020603050405020304" pitchFamily="18" charset="0"/>
            </a:endParaRPr>
          </a:p>
          <a:p>
            <a:endParaRPr lang="ro-RO" sz="2000" dirty="0" smtClean="0">
              <a:latin typeface="Times New Roman" panose="02020603050405020304" pitchFamily="18" charset="0"/>
              <a:cs typeface="Times New Roman" panose="02020603050405020304" pitchFamily="18" charset="0"/>
            </a:endParaRPr>
          </a:p>
          <a:p>
            <a:endParaRPr lang="ro-RO" sz="2000" dirty="0">
              <a:latin typeface="Times New Roman" panose="02020603050405020304" pitchFamily="18" charset="0"/>
              <a:cs typeface="Times New Roman" panose="02020603050405020304" pitchFamily="18" charset="0"/>
            </a:endParaRPr>
          </a:p>
          <a:p>
            <a:endParaRPr lang="ro-RO" sz="2000" dirty="0" smtClean="0">
              <a:latin typeface="Times New Roman" panose="02020603050405020304" pitchFamily="18" charset="0"/>
              <a:cs typeface="Times New Roman" panose="02020603050405020304" pitchFamily="18" charset="0"/>
            </a:endParaRPr>
          </a:p>
          <a:p>
            <a:endParaRPr lang="ro-RO" sz="2000" dirty="0">
              <a:latin typeface="Times New Roman" panose="02020603050405020304" pitchFamily="18" charset="0"/>
              <a:cs typeface="Times New Roman" panose="02020603050405020304" pitchFamily="18" charset="0"/>
            </a:endParaRPr>
          </a:p>
          <a:p>
            <a:endParaRPr lang="ro-RO" sz="2000" dirty="0" smtClean="0">
              <a:latin typeface="Times New Roman" panose="02020603050405020304" pitchFamily="18" charset="0"/>
              <a:cs typeface="Times New Roman" panose="02020603050405020304" pitchFamily="18" charset="0"/>
            </a:endParaRPr>
          </a:p>
          <a:p>
            <a:endParaRPr lang="ro-RO" sz="2000" dirty="0">
              <a:latin typeface="Times New Roman" panose="02020603050405020304" pitchFamily="18" charset="0"/>
              <a:cs typeface="Times New Roman" panose="02020603050405020304" pitchFamily="18" charset="0"/>
            </a:endParaRPr>
          </a:p>
          <a:p>
            <a:endParaRPr lang="ro-RO" sz="2000" dirty="0" smtClean="0">
              <a:latin typeface="Times New Roman" panose="02020603050405020304" pitchFamily="18" charset="0"/>
              <a:cs typeface="Times New Roman" panose="02020603050405020304" pitchFamily="18" charset="0"/>
            </a:endParaRPr>
          </a:p>
          <a:p>
            <a:endParaRPr lang="ro-RO" sz="2000" dirty="0">
              <a:latin typeface="Times New Roman" panose="02020603050405020304" pitchFamily="18" charset="0"/>
              <a:cs typeface="Times New Roman" panose="02020603050405020304" pitchFamily="18" charset="0"/>
            </a:endParaRPr>
          </a:p>
          <a:p>
            <a:endParaRPr lang="ro-RO" sz="2000" dirty="0" smtClean="0">
              <a:latin typeface="Times New Roman" panose="02020603050405020304" pitchFamily="18" charset="0"/>
              <a:cs typeface="Times New Roman" panose="02020603050405020304" pitchFamily="18" charset="0"/>
            </a:endParaRPr>
          </a:p>
          <a:p>
            <a:endParaRPr lang="ro-RO" sz="2000" dirty="0">
              <a:latin typeface="Times New Roman" panose="02020603050405020304" pitchFamily="18" charset="0"/>
              <a:cs typeface="Times New Roman" panose="02020603050405020304" pitchFamily="18" charset="0"/>
            </a:endParaRPr>
          </a:p>
          <a:p>
            <a:endParaRPr lang="ro-RO" sz="2000" dirty="0" smtClean="0">
              <a:latin typeface="Times New Roman" panose="02020603050405020304" pitchFamily="18" charset="0"/>
              <a:cs typeface="Times New Roman" panose="02020603050405020304" pitchFamily="18" charset="0"/>
            </a:endParaRPr>
          </a:p>
          <a:p>
            <a:endParaRPr lang="ro-RO" sz="2000" dirty="0">
              <a:latin typeface="Times New Roman" panose="02020603050405020304" pitchFamily="18" charset="0"/>
              <a:cs typeface="Times New Roman" panose="02020603050405020304" pitchFamily="18" charset="0"/>
            </a:endParaRPr>
          </a:p>
          <a:p>
            <a:endParaRPr lang="ro-RO" sz="2000" dirty="0" smtClean="0">
              <a:latin typeface="Times New Roman" panose="02020603050405020304" pitchFamily="18" charset="0"/>
              <a:cs typeface="Times New Roman" panose="02020603050405020304" pitchFamily="18" charset="0"/>
            </a:endParaRPr>
          </a:p>
          <a:p>
            <a:endParaRPr lang="ro-RO" sz="2000" dirty="0">
              <a:latin typeface="Times New Roman" panose="02020603050405020304" pitchFamily="18" charset="0"/>
              <a:cs typeface="Times New Roman" panose="02020603050405020304" pitchFamily="18" charset="0"/>
            </a:endParaRPr>
          </a:p>
          <a:p>
            <a:endParaRPr lang="ro-RO" sz="2000" dirty="0" smtClean="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1020983" y="2424545"/>
            <a:ext cx="3374138" cy="4087091"/>
          </a:xfrm>
          <a:prstGeom prst="rect">
            <a:avLst/>
          </a:prstGeom>
        </p:spPr>
      </p:pic>
      <p:pic>
        <p:nvPicPr>
          <p:cNvPr id="4" name="Picture 3"/>
          <p:cNvPicPr>
            <a:picLocks noChangeAspect="1"/>
          </p:cNvPicPr>
          <p:nvPr/>
        </p:nvPicPr>
        <p:blipFill>
          <a:blip r:embed="rId3"/>
          <a:stretch>
            <a:fillRect/>
          </a:stretch>
        </p:blipFill>
        <p:spPr>
          <a:xfrm>
            <a:off x="4395121" y="2424546"/>
            <a:ext cx="3654370" cy="4087090"/>
          </a:xfrm>
          <a:prstGeom prst="rect">
            <a:avLst/>
          </a:prstGeom>
        </p:spPr>
      </p:pic>
    </p:spTree>
    <p:extLst>
      <p:ext uri="{BB962C8B-B14F-4D97-AF65-F5344CB8AC3E}">
        <p14:creationId xmlns:p14="http://schemas.microsoft.com/office/powerpoint/2010/main" val="31627661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0327" y="722990"/>
            <a:ext cx="11305310" cy="6001643"/>
          </a:xfrm>
          <a:prstGeom prst="rect">
            <a:avLst/>
          </a:prstGeom>
        </p:spPr>
        <p:txBody>
          <a:bodyPr wrap="square">
            <a:spAutoFit/>
          </a:bodyPr>
          <a:lstStyle/>
          <a:p>
            <a:pPr marL="342900" indent="-342900">
              <a:buAutoNum type="arabicPeriod" startAt="4"/>
            </a:pPr>
            <a:r>
              <a:rPr lang="en-US" sz="2000" dirty="0" err="1" smtClean="0">
                <a:latin typeface="Times New Roman" panose="02020603050405020304" pitchFamily="18" charset="0"/>
                <a:cs typeface="Times New Roman" panose="02020603050405020304" pitchFamily="18" charset="0"/>
              </a:rPr>
              <a:t>Riscuri</a:t>
            </a: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și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amenințări</a:t>
            </a:r>
            <a:r>
              <a:rPr lang="en-US" sz="2000" dirty="0">
                <a:latin typeface="Times New Roman" panose="02020603050405020304" pitchFamily="18" charset="0"/>
                <a:cs typeface="Times New Roman" panose="02020603050405020304" pitchFamily="18" charset="0"/>
              </a:rPr>
              <a:t> la </a:t>
            </a:r>
            <a:r>
              <a:rPr lang="en-US" sz="2000" dirty="0" err="1">
                <a:latin typeface="Times New Roman" panose="02020603050405020304" pitchFamily="18" charset="0"/>
                <a:cs typeface="Times New Roman" panose="02020603050405020304" pitchFamily="18" charset="0"/>
              </a:rPr>
              <a:t>adresa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securității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naționale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tehnici</a:t>
            </a:r>
            <a:r>
              <a:rPr lang="en-US" sz="2000" dirty="0">
                <a:latin typeface="Times New Roman" panose="02020603050405020304" pitchFamily="18" charset="0"/>
                <a:cs typeface="Times New Roman" panose="02020603050405020304" pitchFamily="18" charset="0"/>
              </a:rPr>
              <a:t> de </a:t>
            </a:r>
            <a:r>
              <a:rPr lang="en-US" sz="2000" dirty="0" err="1">
                <a:latin typeface="Times New Roman" panose="02020603050405020304" pitchFamily="18" charset="0"/>
                <a:cs typeface="Times New Roman" panose="02020603050405020304" pitchFamily="18" charset="0"/>
              </a:rPr>
              <a:t>analiză</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și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evaluare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Ghid</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metodologic</a:t>
            </a:r>
            <a:r>
              <a:rPr lang="en-US" sz="2000" dirty="0">
                <a:latin typeface="Times New Roman" panose="02020603050405020304" pitchFamily="18" charset="0"/>
                <a:cs typeface="Times New Roman" panose="02020603050405020304" pitchFamily="18" charset="0"/>
              </a:rPr>
              <a:t>. / </a:t>
            </a:r>
            <a:r>
              <a:rPr lang="en-US" sz="2000" dirty="0" err="1">
                <a:latin typeface="Times New Roman" panose="02020603050405020304" pitchFamily="18" charset="0"/>
                <a:cs typeface="Times New Roman" panose="02020603050405020304" pitchFamily="18" charset="0"/>
              </a:rPr>
              <a:t>coord</a:t>
            </a:r>
            <a:r>
              <a:rPr lang="en-US" sz="2000" dirty="0">
                <a:latin typeface="Times New Roman" panose="02020603050405020304" pitchFamily="18" charset="0"/>
                <a:cs typeface="Times New Roman" panose="02020603050405020304" pitchFamily="18" charset="0"/>
              </a:rPr>
              <a:t>. N. ALBU. </a:t>
            </a:r>
            <a:r>
              <a:rPr lang="en-US" sz="2000" dirty="0" err="1">
                <a:latin typeface="Times New Roman" panose="02020603050405020304" pitchFamily="18" charset="0"/>
                <a:cs typeface="Times New Roman" panose="02020603050405020304" pitchFamily="18" charset="0"/>
              </a:rPr>
              <a:t>Chișinău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Institutul</a:t>
            </a:r>
            <a:r>
              <a:rPr lang="en-US" sz="2000" dirty="0">
                <a:latin typeface="Times New Roman" panose="02020603050405020304" pitchFamily="18" charset="0"/>
                <a:cs typeface="Times New Roman" panose="02020603050405020304" pitchFamily="18" charset="0"/>
              </a:rPr>
              <a:t> de </a:t>
            </a:r>
            <a:r>
              <a:rPr lang="en-US" sz="2000" dirty="0" err="1">
                <a:latin typeface="Times New Roman" panose="02020603050405020304" pitchFamily="18" charset="0"/>
                <a:cs typeface="Times New Roman" panose="02020603050405020304" pitchFamily="18" charset="0"/>
              </a:rPr>
              <a:t>Cercetări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Juridice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Politice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şi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Sociologice</a:t>
            </a:r>
            <a:r>
              <a:rPr lang="en-US" sz="2000" dirty="0">
                <a:latin typeface="Times New Roman" panose="02020603050405020304" pitchFamily="18" charset="0"/>
                <a:cs typeface="Times New Roman" panose="02020603050405020304" pitchFamily="18" charset="0"/>
              </a:rPr>
              <a:t> (F.E.-P. "</a:t>
            </a:r>
            <a:r>
              <a:rPr lang="en-US" sz="2000" dirty="0" err="1">
                <a:latin typeface="Times New Roman" panose="02020603050405020304" pitchFamily="18" charset="0"/>
                <a:cs typeface="Times New Roman" panose="02020603050405020304" pitchFamily="18" charset="0"/>
              </a:rPr>
              <a:t>Tipografia</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Centrală</a:t>
            </a:r>
            <a:r>
              <a:rPr lang="en-US" sz="2000" dirty="0">
                <a:latin typeface="Times New Roman" panose="02020603050405020304" pitchFamily="18" charset="0"/>
                <a:cs typeface="Times New Roman" panose="02020603050405020304" pitchFamily="18" charset="0"/>
              </a:rPr>
              <a:t>"). 2019. 136 p. ISBN 978-9975-3298-0-4</a:t>
            </a:r>
            <a:r>
              <a:rPr lang="en-US" sz="2000" dirty="0" smtClean="0">
                <a:latin typeface="Times New Roman" panose="02020603050405020304" pitchFamily="18" charset="0"/>
                <a:cs typeface="Times New Roman" panose="02020603050405020304" pitchFamily="18" charset="0"/>
              </a:rPr>
              <a:t>.</a:t>
            </a:r>
            <a:endParaRPr lang="ro-RO" sz="2000" dirty="0" smtClean="0">
              <a:latin typeface="Times New Roman" panose="02020603050405020304" pitchFamily="18" charset="0"/>
              <a:cs typeface="Times New Roman" panose="02020603050405020304" pitchFamily="18" charset="0"/>
            </a:endParaRPr>
          </a:p>
          <a:p>
            <a:pPr marL="342900" indent="-342900">
              <a:buAutoNum type="arabicPeriod" startAt="4"/>
            </a:pPr>
            <a:endParaRPr lang="ro-RO" dirty="0"/>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en-US" dirty="0"/>
          </a:p>
        </p:txBody>
      </p:sp>
      <p:pic>
        <p:nvPicPr>
          <p:cNvPr id="3" name="Picture 2"/>
          <p:cNvPicPr>
            <a:picLocks noChangeAspect="1"/>
          </p:cNvPicPr>
          <p:nvPr/>
        </p:nvPicPr>
        <p:blipFill>
          <a:blip r:embed="rId2"/>
          <a:stretch>
            <a:fillRect/>
          </a:stretch>
        </p:blipFill>
        <p:spPr>
          <a:xfrm>
            <a:off x="805969" y="2249562"/>
            <a:ext cx="3766031" cy="3804873"/>
          </a:xfrm>
          <a:prstGeom prst="rect">
            <a:avLst/>
          </a:prstGeom>
        </p:spPr>
      </p:pic>
      <p:pic>
        <p:nvPicPr>
          <p:cNvPr id="4" name="Picture 3"/>
          <p:cNvPicPr>
            <a:picLocks noChangeAspect="1"/>
          </p:cNvPicPr>
          <p:nvPr/>
        </p:nvPicPr>
        <p:blipFill>
          <a:blip r:embed="rId3"/>
          <a:stretch>
            <a:fillRect/>
          </a:stretch>
        </p:blipFill>
        <p:spPr>
          <a:xfrm>
            <a:off x="4572000" y="2249562"/>
            <a:ext cx="3630532" cy="3804874"/>
          </a:xfrm>
          <a:prstGeom prst="rect">
            <a:avLst/>
          </a:prstGeom>
        </p:spPr>
      </p:pic>
    </p:spTree>
    <p:extLst>
      <p:ext uri="{BB962C8B-B14F-4D97-AF65-F5344CB8AC3E}">
        <p14:creationId xmlns:p14="http://schemas.microsoft.com/office/powerpoint/2010/main" val="30489391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055" y="172791"/>
            <a:ext cx="11346872" cy="1336233"/>
          </a:xfrm>
        </p:spPr>
        <p:txBody>
          <a:bodyPr/>
          <a:lstStyle/>
          <a:p>
            <a:r>
              <a:rPr lang="ro-RO" sz="2200" b="1" dirty="0">
                <a:solidFill>
                  <a:schemeClr val="accent6">
                    <a:lumMod val="50000"/>
                  </a:schemeClr>
                </a:solidFill>
                <a:latin typeface="Times New Roman" panose="02020603050405020304" pitchFamily="18" charset="0"/>
                <a:cs typeface="Times New Roman" panose="02020603050405020304" pitchFamily="18" charset="0"/>
              </a:rPr>
              <a:t>Întocmirea și prezentarea avizelor cu caracter științific-consultativ la proiecte de acte normative, hotărâri explicative a Plenului CSJ etc.</a:t>
            </a:r>
            <a:endParaRPr lang="en-US" dirty="0">
              <a:solidFill>
                <a:schemeClr val="accent6">
                  <a:lumMod val="50000"/>
                </a:schemeClr>
              </a:solidFill>
            </a:endParaRPr>
          </a:p>
        </p:txBody>
      </p:sp>
      <p:sp>
        <p:nvSpPr>
          <p:cNvPr id="3" name="Text Placeholder 2"/>
          <p:cNvSpPr>
            <a:spLocks noGrp="1"/>
          </p:cNvSpPr>
          <p:nvPr>
            <p:ph type="body" idx="1"/>
          </p:nvPr>
        </p:nvSpPr>
        <p:spPr>
          <a:xfrm>
            <a:off x="374074" y="1362849"/>
            <a:ext cx="5770418" cy="445726"/>
          </a:xfrm>
        </p:spPr>
        <p:txBody>
          <a:bodyPr/>
          <a:lstStyle/>
          <a:p>
            <a:r>
              <a:rPr lang="ro-RO" sz="2000" b="1" dirty="0">
                <a:solidFill>
                  <a:srgbClr val="FF0000"/>
                </a:solidFill>
                <a:latin typeface="Times New Roman" panose="02020603050405020304" pitchFamily="18" charset="0"/>
                <a:cs typeface="Times New Roman" panose="02020603050405020304" pitchFamily="18" charset="0"/>
              </a:rPr>
              <a:t>Denumirea activității</a:t>
            </a:r>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4" name="Content Placeholder 3"/>
          <p:cNvSpPr>
            <a:spLocks noGrp="1"/>
          </p:cNvSpPr>
          <p:nvPr>
            <p:ph sz="quarter" idx="13"/>
          </p:nvPr>
        </p:nvSpPr>
        <p:spPr>
          <a:xfrm>
            <a:off x="374073" y="1825580"/>
            <a:ext cx="5645103" cy="4893875"/>
          </a:xfrm>
        </p:spPr>
        <p:txBody>
          <a:bodyPr>
            <a:normAutofit fontScale="92500" lnSpcReduction="20000"/>
          </a:bodyPr>
          <a:lstStyle/>
          <a:p>
            <a:r>
              <a:rPr lang="en-US" sz="1400" dirty="0" err="1">
                <a:latin typeface="Times New Roman" panose="02020603050405020304" pitchFamily="18" charset="0"/>
                <a:cs typeface="Times New Roman" panose="02020603050405020304" pitchFamily="18" charset="0"/>
              </a:rPr>
              <a:t>Întocmirea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Avizului</a:t>
            </a:r>
            <a:r>
              <a:rPr lang="en-US" sz="1400" dirty="0">
                <a:latin typeface="Times New Roman" panose="02020603050405020304" pitchFamily="18" charset="0"/>
                <a:cs typeface="Times New Roman" panose="02020603050405020304" pitchFamily="18" charset="0"/>
              </a:rPr>
              <a:t> la  </a:t>
            </a:r>
            <a:r>
              <a:rPr lang="en-US" sz="1400" dirty="0" err="1">
                <a:latin typeface="Times New Roman" panose="02020603050405020304" pitchFamily="18" charset="0"/>
                <a:cs typeface="Times New Roman" panose="02020603050405020304" pitchFamily="18" charset="0"/>
              </a:rPr>
              <a:t>proiectul</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Hotărârii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Plenului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Curţii</a:t>
            </a:r>
            <a:r>
              <a:rPr lang="en-US" sz="1400" dirty="0">
                <a:latin typeface="Times New Roman" panose="02020603050405020304" pitchFamily="18" charset="0"/>
                <a:cs typeface="Times New Roman" panose="02020603050405020304" pitchFamily="18" charset="0"/>
              </a:rPr>
              <a:t> Supreme de </a:t>
            </a:r>
            <a:r>
              <a:rPr lang="en-US" sz="1400" dirty="0" err="1">
                <a:latin typeface="Times New Roman" panose="02020603050405020304" pitchFamily="18" charset="0"/>
                <a:cs typeface="Times New Roman" panose="02020603050405020304" pitchFamily="18" charset="0"/>
              </a:rPr>
              <a:t>Justiţie</a:t>
            </a:r>
            <a:r>
              <a:rPr lang="en-US" sz="1400" dirty="0">
                <a:latin typeface="Times New Roman" panose="02020603050405020304" pitchFamily="18" charset="0"/>
                <a:cs typeface="Times New Roman" panose="02020603050405020304" pitchFamily="18" charset="0"/>
              </a:rPr>
              <a:t> cu </a:t>
            </a:r>
            <a:r>
              <a:rPr lang="en-US" sz="1400" dirty="0" err="1">
                <a:latin typeface="Times New Roman" panose="02020603050405020304" pitchFamily="18" charset="0"/>
                <a:cs typeface="Times New Roman" panose="02020603050405020304" pitchFamily="18" charset="0"/>
              </a:rPr>
              <a:t>privire</a:t>
            </a:r>
            <a:r>
              <a:rPr lang="en-US" sz="1400" dirty="0">
                <a:latin typeface="Times New Roman" panose="02020603050405020304" pitchFamily="18" charset="0"/>
                <a:cs typeface="Times New Roman" panose="02020603050405020304" pitchFamily="18" charset="0"/>
              </a:rPr>
              <a:t> la </a:t>
            </a:r>
            <a:r>
              <a:rPr lang="en-US" sz="1400" dirty="0" err="1">
                <a:latin typeface="Times New Roman" panose="02020603050405020304" pitchFamily="18" charset="0"/>
                <a:cs typeface="Times New Roman" panose="02020603050405020304" pitchFamily="18" charset="0"/>
              </a:rPr>
              <a:t>actele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judecătorului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în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faza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intentării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procesului</a:t>
            </a:r>
            <a:r>
              <a:rPr lang="en-US" sz="1400" dirty="0">
                <a:latin typeface="Times New Roman" panose="02020603050405020304" pitchFamily="18" charset="0"/>
                <a:cs typeface="Times New Roman" panose="02020603050405020304" pitchFamily="18" charset="0"/>
              </a:rPr>
              <a:t> civil </a:t>
            </a:r>
            <a:r>
              <a:rPr lang="en-US" sz="1400" dirty="0" err="1">
                <a:latin typeface="Times New Roman" panose="02020603050405020304" pitchFamily="18" charset="0"/>
                <a:cs typeface="Times New Roman" panose="02020603050405020304" pitchFamily="18" charset="0"/>
              </a:rPr>
              <a:t>și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pregătirii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pricinii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pentru</a:t>
            </a:r>
            <a:r>
              <a:rPr lang="en-US" sz="1400" dirty="0">
                <a:latin typeface="Times New Roman" panose="02020603050405020304" pitchFamily="18" charset="0"/>
                <a:cs typeface="Times New Roman" panose="02020603050405020304" pitchFamily="18" charset="0"/>
              </a:rPr>
              <a:t> </a:t>
            </a:r>
            <a:r>
              <a:rPr lang="en-US" sz="1400" dirty="0" err="1" smtClean="0">
                <a:latin typeface="Times New Roman" panose="02020603050405020304" pitchFamily="18" charset="0"/>
                <a:cs typeface="Times New Roman" panose="02020603050405020304" pitchFamily="18" charset="0"/>
              </a:rPr>
              <a:t>dezbateri</a:t>
            </a:r>
            <a:r>
              <a:rPr lang="en-US" sz="1400" dirty="0" smtClean="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judiciare</a:t>
            </a:r>
            <a:r>
              <a:rPr lang="en-US" sz="1400"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Autoritatea</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solicitantă</a:t>
            </a:r>
            <a:r>
              <a:rPr lang="en-US" sz="1400" b="1" dirty="0">
                <a:latin typeface="Times New Roman" panose="02020603050405020304" pitchFamily="18" charset="0"/>
                <a:cs typeface="Times New Roman" panose="02020603050405020304" pitchFamily="18" charset="0"/>
              </a:rPr>
              <a:t> </a:t>
            </a:r>
            <a:r>
              <a:rPr lang="ro-RO" sz="1400" b="1" dirty="0">
                <a:latin typeface="Times New Roman" panose="02020603050405020304" pitchFamily="18" charset="0"/>
                <a:cs typeface="Times New Roman" panose="02020603050405020304" pitchFamily="18" charset="0"/>
              </a:rPr>
              <a:t>– CSJ, </a:t>
            </a:r>
            <a:r>
              <a:rPr lang="ro-RO" sz="1400" b="1" dirty="0" smtClean="0">
                <a:latin typeface="Times New Roman" panose="02020603050405020304" pitchFamily="18" charset="0"/>
                <a:cs typeface="Times New Roman" panose="02020603050405020304" pitchFamily="18" charset="0"/>
              </a:rPr>
              <a:t>13.03.2019.</a:t>
            </a:r>
          </a:p>
          <a:p>
            <a:r>
              <a:rPr lang="ro-RO" sz="1400" dirty="0">
                <a:latin typeface="Times New Roman" panose="02020603050405020304" pitchFamily="18" charset="0"/>
                <a:cs typeface="Times New Roman" panose="02020603050405020304" pitchFamily="18" charset="0"/>
              </a:rPr>
              <a:t>”Noua Strategie în sectorul justiției” pentru anii 2019-2022</a:t>
            </a:r>
            <a:r>
              <a:rPr lang="ro-RO" sz="1400" dirty="0" smtClean="0">
                <a:latin typeface="Times New Roman" panose="02020603050405020304" pitchFamily="18" charset="0"/>
                <a:cs typeface="Times New Roman" panose="02020603050405020304" pitchFamily="18" charset="0"/>
              </a:rPr>
              <a:t>”.                                                                                         </a:t>
            </a:r>
            <a:r>
              <a:rPr lang="ro-RO" sz="1400" b="1" dirty="0" smtClean="0">
                <a:latin typeface="Times New Roman" panose="02020603050405020304" pitchFamily="18" charset="0"/>
                <a:cs typeface="Times New Roman" panose="02020603050405020304" pitchFamily="18" charset="0"/>
              </a:rPr>
              <a:t>Autoritatea </a:t>
            </a:r>
            <a:r>
              <a:rPr lang="ro-RO" sz="1400" b="1" dirty="0">
                <a:latin typeface="Times New Roman" panose="02020603050405020304" pitchFamily="18" charset="0"/>
                <a:cs typeface="Times New Roman" panose="02020603050405020304" pitchFamily="18" charset="0"/>
              </a:rPr>
              <a:t>solicitantă </a:t>
            </a:r>
            <a:r>
              <a:rPr lang="ro-RO" sz="1400" b="1" dirty="0" smtClean="0">
                <a:latin typeface="Times New Roman" panose="02020603050405020304" pitchFamily="18" charset="0"/>
                <a:cs typeface="Times New Roman" panose="02020603050405020304" pitchFamily="18" charset="0"/>
              </a:rPr>
              <a:t>-  </a:t>
            </a:r>
            <a:r>
              <a:rPr lang="ro-RO" sz="1400" b="1" dirty="0">
                <a:latin typeface="Times New Roman" panose="02020603050405020304" pitchFamily="18" charset="0"/>
                <a:cs typeface="Times New Roman" panose="02020603050405020304" pitchFamily="18" charset="0"/>
              </a:rPr>
              <a:t>Ministerul Justiției, </a:t>
            </a:r>
            <a:r>
              <a:rPr lang="ro-RO" sz="1400" b="1" dirty="0" smtClean="0">
                <a:latin typeface="Times New Roman" panose="02020603050405020304" pitchFamily="18" charset="0"/>
                <a:cs typeface="Times New Roman" panose="02020603050405020304" pitchFamily="18" charset="0"/>
              </a:rPr>
              <a:t>02.06.2019.</a:t>
            </a:r>
          </a:p>
          <a:p>
            <a:r>
              <a:rPr lang="ro-RO" sz="1400" dirty="0">
                <a:latin typeface="Times New Roman" panose="02020603050405020304" pitchFamily="18" charset="0"/>
                <a:cs typeface="Times New Roman" panose="02020603050405020304" pitchFamily="18" charset="0"/>
              </a:rPr>
              <a:t>Aviz-</a:t>
            </a:r>
            <a:r>
              <a:rPr lang="ro-RO" sz="1400" dirty="0" err="1">
                <a:latin typeface="Times New Roman" panose="02020603050405020304" pitchFamily="18" charset="0"/>
                <a:cs typeface="Times New Roman" panose="02020603050405020304" pitchFamily="18" charset="0"/>
              </a:rPr>
              <a:t>poziţia</a:t>
            </a:r>
            <a:r>
              <a:rPr lang="ro-RO" sz="1400" dirty="0">
                <a:latin typeface="Times New Roman" panose="02020603050405020304" pitchFamily="18" charset="0"/>
                <a:cs typeface="Times New Roman" panose="02020603050405020304" pitchFamily="18" charset="0"/>
              </a:rPr>
              <a:t> ICJPS asupra sesizării nr.156/g 2019 referitor la excepția de neconstituționalitate a prevederilor art.290 alin. (1) C. pr. </a:t>
            </a:r>
            <a:r>
              <a:rPr lang="ro-RO" sz="1400" dirty="0" err="1">
                <a:latin typeface="Times New Roman" panose="02020603050405020304" pitchFamily="18" charset="0"/>
                <a:cs typeface="Times New Roman" panose="02020603050405020304" pitchFamily="18" charset="0"/>
              </a:rPr>
              <a:t>pen</a:t>
            </a:r>
            <a:r>
              <a:rPr lang="ro-RO" sz="1400" dirty="0">
                <a:latin typeface="Times New Roman" panose="02020603050405020304" pitchFamily="18" charset="0"/>
                <a:cs typeface="Times New Roman" panose="02020603050405020304" pitchFamily="18" charset="0"/>
              </a:rPr>
              <a:t>. RM. </a:t>
            </a:r>
            <a:r>
              <a:rPr lang="ro-RO" sz="1400" dirty="0" smtClean="0">
                <a:latin typeface="Times New Roman" panose="02020603050405020304" pitchFamily="18" charset="0"/>
                <a:cs typeface="Times New Roman" panose="02020603050405020304" pitchFamily="18" charset="0"/>
              </a:rPr>
              <a:t>                                     </a:t>
            </a:r>
            <a:r>
              <a:rPr lang="ro-RO" sz="1400" b="1" dirty="0" smtClean="0">
                <a:latin typeface="Times New Roman" panose="02020603050405020304" pitchFamily="18" charset="0"/>
                <a:cs typeface="Times New Roman" panose="02020603050405020304" pitchFamily="18" charset="0"/>
              </a:rPr>
              <a:t>Autoritatea </a:t>
            </a:r>
            <a:r>
              <a:rPr lang="ro-RO" sz="1400" b="1" dirty="0">
                <a:latin typeface="Times New Roman" panose="02020603050405020304" pitchFamily="18" charset="0"/>
                <a:cs typeface="Times New Roman" panose="02020603050405020304" pitchFamily="18" charset="0"/>
              </a:rPr>
              <a:t>solicitantă </a:t>
            </a:r>
            <a:r>
              <a:rPr lang="ro-RO" sz="1400" b="1" dirty="0" smtClean="0">
                <a:latin typeface="Times New Roman" panose="02020603050405020304" pitchFamily="18" charset="0"/>
                <a:cs typeface="Times New Roman" panose="02020603050405020304" pitchFamily="18" charset="0"/>
              </a:rPr>
              <a:t>-  </a:t>
            </a:r>
            <a:r>
              <a:rPr lang="ro-RO" sz="1400" b="1" dirty="0">
                <a:latin typeface="Times New Roman" panose="02020603050405020304" pitchFamily="18" charset="0"/>
                <a:cs typeface="Times New Roman" panose="02020603050405020304" pitchFamily="18" charset="0"/>
              </a:rPr>
              <a:t>Curtea Constituțională</a:t>
            </a:r>
            <a:r>
              <a:rPr lang="ro-RO" sz="1400" dirty="0">
                <a:latin typeface="Times New Roman" panose="02020603050405020304" pitchFamily="18" charset="0"/>
                <a:cs typeface="Times New Roman" panose="02020603050405020304" pitchFamily="18" charset="0"/>
              </a:rPr>
              <a:t>,</a:t>
            </a:r>
            <a:r>
              <a:rPr lang="ro-RO" sz="1400" b="1" dirty="0">
                <a:latin typeface="Times New Roman" panose="02020603050405020304" pitchFamily="18" charset="0"/>
                <a:cs typeface="Times New Roman" panose="02020603050405020304" pitchFamily="18" charset="0"/>
              </a:rPr>
              <a:t> 17.09.19          </a:t>
            </a:r>
            <a:endParaRPr lang="ro-RO" sz="1400" b="1" dirty="0" smtClean="0">
              <a:latin typeface="Times New Roman" panose="02020603050405020304" pitchFamily="18" charset="0"/>
              <a:cs typeface="Times New Roman" panose="02020603050405020304" pitchFamily="18" charset="0"/>
            </a:endParaRPr>
          </a:p>
          <a:p>
            <a:r>
              <a:rPr lang="ro-RO" sz="1500" dirty="0">
                <a:latin typeface="Times New Roman" panose="02020603050405020304" pitchFamily="18" charset="0"/>
                <a:cs typeface="Times New Roman" panose="02020603050405020304" pitchFamily="18" charset="0"/>
              </a:rPr>
              <a:t>Aviz-</a:t>
            </a:r>
            <a:r>
              <a:rPr lang="ro-RO" sz="1500" dirty="0" err="1">
                <a:latin typeface="Times New Roman" panose="02020603050405020304" pitchFamily="18" charset="0"/>
                <a:cs typeface="Times New Roman" panose="02020603050405020304" pitchFamily="18" charset="0"/>
              </a:rPr>
              <a:t>poziţia</a:t>
            </a:r>
            <a:r>
              <a:rPr lang="ro-RO" sz="1500" dirty="0">
                <a:latin typeface="Times New Roman" panose="02020603050405020304" pitchFamily="18" charset="0"/>
                <a:cs typeface="Times New Roman" panose="02020603050405020304" pitchFamily="18" charset="0"/>
              </a:rPr>
              <a:t> ICJPS asupra sesizării nr.153b/2019 referitor la interpretarea articolului 137 din Constituție, depusă de către Procurorul General interimar, </a:t>
            </a:r>
            <a:r>
              <a:rPr lang="ro-RO" sz="1500" dirty="0" smtClean="0">
                <a:latin typeface="Times New Roman" panose="02020603050405020304" pitchFamily="18" charset="0"/>
                <a:cs typeface="Times New Roman" panose="02020603050405020304" pitchFamily="18" charset="0"/>
              </a:rPr>
              <a:t>                                                                    </a:t>
            </a:r>
            <a:r>
              <a:rPr lang="ro-RO" sz="1400" b="1" dirty="0" smtClean="0">
                <a:latin typeface="Times New Roman" panose="02020603050405020304" pitchFamily="18" charset="0"/>
                <a:cs typeface="Times New Roman" panose="02020603050405020304" pitchFamily="18" charset="0"/>
              </a:rPr>
              <a:t>Autoritatea </a:t>
            </a:r>
            <a:r>
              <a:rPr lang="ro-RO" sz="1400" b="1" dirty="0">
                <a:latin typeface="Times New Roman" panose="02020603050405020304" pitchFamily="18" charset="0"/>
                <a:cs typeface="Times New Roman" panose="02020603050405020304" pitchFamily="18" charset="0"/>
              </a:rPr>
              <a:t>solicitantă -  Curtea Constituțională, 26.09.19</a:t>
            </a:r>
            <a:endParaRPr lang="ro-RO" sz="1400" b="1" dirty="0" smtClean="0">
              <a:latin typeface="Times New Roman" panose="02020603050405020304" pitchFamily="18" charset="0"/>
              <a:cs typeface="Times New Roman" panose="02020603050405020304" pitchFamily="18" charset="0"/>
            </a:endParaRPr>
          </a:p>
          <a:p>
            <a:endParaRPr lang="en-US" sz="1400" dirty="0">
              <a:latin typeface="Times New Roman" panose="02020603050405020304" pitchFamily="18" charset="0"/>
              <a:cs typeface="Times New Roman" panose="02020603050405020304" pitchFamily="18" charset="0"/>
            </a:endParaRPr>
          </a:p>
        </p:txBody>
      </p:sp>
      <p:sp>
        <p:nvSpPr>
          <p:cNvPr id="5" name="Text Placeholder 4"/>
          <p:cNvSpPr>
            <a:spLocks noGrp="1"/>
          </p:cNvSpPr>
          <p:nvPr>
            <p:ph type="body" sz="quarter" idx="3"/>
          </p:nvPr>
        </p:nvSpPr>
        <p:spPr>
          <a:xfrm>
            <a:off x="6019801" y="1345844"/>
            <a:ext cx="5798126" cy="445726"/>
          </a:xfrm>
        </p:spPr>
        <p:txBody>
          <a:bodyPr/>
          <a:lstStyle/>
          <a:p>
            <a:r>
              <a:rPr lang="ro-RO" sz="2000" b="1" dirty="0">
                <a:solidFill>
                  <a:srgbClr val="FF0000"/>
                </a:solidFill>
                <a:latin typeface="Times New Roman" panose="02020603050405020304" pitchFamily="18" charset="0"/>
                <a:cs typeface="Times New Roman" panose="02020603050405020304" pitchFamily="18" charset="0"/>
              </a:rPr>
              <a:t>Responsabil direct/executanți</a:t>
            </a:r>
            <a:endParaRPr lang="en-US" sz="2000" dirty="0">
              <a:solidFill>
                <a:srgbClr val="FF0000"/>
              </a:solidFill>
              <a:latin typeface="Times New Roman" panose="02020603050405020304" pitchFamily="18" charset="0"/>
              <a:cs typeface="Times New Roman" panose="02020603050405020304" pitchFamily="18" charset="0"/>
            </a:endParaRPr>
          </a:p>
        </p:txBody>
      </p:sp>
      <p:sp>
        <p:nvSpPr>
          <p:cNvPr id="6" name="Content Placeholder 5"/>
          <p:cNvSpPr>
            <a:spLocks noGrp="1"/>
          </p:cNvSpPr>
          <p:nvPr>
            <p:ph sz="quarter" idx="14"/>
          </p:nvPr>
        </p:nvSpPr>
        <p:spPr>
          <a:xfrm>
            <a:off x="6019176" y="1791570"/>
            <a:ext cx="5798751" cy="4927885"/>
          </a:xfrm>
        </p:spPr>
        <p:txBody>
          <a:bodyPr>
            <a:normAutofit/>
          </a:bodyPr>
          <a:lstStyle/>
          <a:p>
            <a:r>
              <a:rPr lang="en-US" sz="1800" dirty="0" err="1" smtClean="0">
                <a:latin typeface="Times New Roman" panose="02020603050405020304" pitchFamily="18" charset="0"/>
                <a:cs typeface="Times New Roman" panose="02020603050405020304" pitchFamily="18" charset="0"/>
              </a:rPr>
              <a:t>T.Osoianu</a:t>
            </a:r>
            <a:endParaRPr lang="ro-RO" sz="1800" dirty="0" smtClean="0">
              <a:latin typeface="Times New Roman" panose="02020603050405020304" pitchFamily="18" charset="0"/>
              <a:cs typeface="Times New Roman" panose="02020603050405020304" pitchFamily="18" charset="0"/>
            </a:endParaRPr>
          </a:p>
          <a:p>
            <a:endParaRPr lang="ro-RO" sz="1800" dirty="0">
              <a:latin typeface="Times New Roman" panose="02020603050405020304" pitchFamily="18" charset="0"/>
              <a:cs typeface="Times New Roman" panose="02020603050405020304" pitchFamily="18" charset="0"/>
            </a:endParaRPr>
          </a:p>
          <a:p>
            <a:r>
              <a:rPr lang="en-US" sz="1800" dirty="0" err="1" smtClean="0">
                <a:latin typeface="Times New Roman" panose="02020603050405020304" pitchFamily="18" charset="0"/>
                <a:cs typeface="Times New Roman" panose="02020603050405020304" pitchFamily="18" charset="0"/>
              </a:rPr>
              <a:t>Gh.Costachi</a:t>
            </a:r>
            <a:r>
              <a:rPr lang="en-US" sz="1800" dirty="0" smtClean="0">
                <a:latin typeface="Times New Roman" panose="02020603050405020304" pitchFamily="18" charset="0"/>
                <a:cs typeface="Times New Roman" panose="02020603050405020304" pitchFamily="18" charset="0"/>
              </a:rPr>
              <a:t>;</a:t>
            </a:r>
            <a:r>
              <a:rPr lang="ro-RO"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T.Osoianu</a:t>
            </a:r>
            <a:r>
              <a:rPr lang="en-US" sz="1800" dirty="0" smtClean="0">
                <a:latin typeface="Times New Roman" panose="02020603050405020304" pitchFamily="18" charset="0"/>
                <a:cs typeface="Times New Roman" panose="02020603050405020304" pitchFamily="18" charset="0"/>
              </a:rPr>
              <a:t>,</a:t>
            </a:r>
            <a:r>
              <a:rPr lang="ro-RO"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A.Prisac</a:t>
            </a:r>
            <a:r>
              <a:rPr lang="en-US" sz="1800" dirty="0" smtClean="0">
                <a:latin typeface="Times New Roman" panose="02020603050405020304" pitchFamily="18" charset="0"/>
                <a:cs typeface="Times New Roman" panose="02020603050405020304" pitchFamily="18" charset="0"/>
              </a:rPr>
              <a:t>;</a:t>
            </a:r>
            <a:r>
              <a:rPr lang="ro-RO"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Iu.Frunză</a:t>
            </a:r>
            <a:r>
              <a:rPr lang="en-US" sz="1800" dirty="0" smtClean="0">
                <a:latin typeface="Times New Roman" panose="02020603050405020304" pitchFamily="18" charset="0"/>
                <a:cs typeface="Times New Roman" panose="02020603050405020304" pitchFamily="18" charset="0"/>
              </a:rPr>
              <a:t>;</a:t>
            </a:r>
            <a:r>
              <a:rPr lang="ro-RO"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A.Postică</a:t>
            </a:r>
            <a:r>
              <a:rPr lang="ro-RO" sz="1800" dirty="0" smtClean="0">
                <a:latin typeface="Times New Roman" panose="02020603050405020304" pitchFamily="18"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a:p>
            <a:endParaRPr lang="ro-RO" sz="1800" dirty="0" smtClean="0">
              <a:latin typeface="Times New Roman" panose="02020603050405020304" pitchFamily="18" charset="0"/>
              <a:cs typeface="Times New Roman" panose="02020603050405020304" pitchFamily="18" charset="0"/>
            </a:endParaRPr>
          </a:p>
          <a:p>
            <a:r>
              <a:rPr lang="en-US" sz="1800" dirty="0">
                <a:latin typeface="Times New Roman" panose="02020603050405020304" pitchFamily="18" charset="0"/>
                <a:cs typeface="Times New Roman" panose="02020603050405020304" pitchFamily="18" charset="0"/>
              </a:rPr>
              <a:t>Osoianu T</a:t>
            </a:r>
            <a:r>
              <a:rPr lang="en-US" sz="1800" dirty="0" smtClean="0">
                <a:latin typeface="Times New Roman" panose="02020603050405020304" pitchFamily="18" charset="0"/>
                <a:cs typeface="Times New Roman" panose="02020603050405020304" pitchFamily="18" charset="0"/>
              </a:rPr>
              <a:t>.</a:t>
            </a:r>
            <a:r>
              <a:rPr lang="ro-RO"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Frunză</a:t>
            </a:r>
            <a:r>
              <a:rPr lang="en-US" sz="1800" dirty="0" smtClean="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Iu</a:t>
            </a:r>
            <a:r>
              <a:rPr lang="en-US" sz="1800" dirty="0" smtClean="0">
                <a:latin typeface="Times New Roman" panose="02020603050405020304" pitchFamily="18" charset="0"/>
                <a:cs typeface="Times New Roman" panose="02020603050405020304" pitchFamily="18" charset="0"/>
              </a:rPr>
              <a:t>.</a:t>
            </a:r>
            <a:r>
              <a:rPr lang="ro-RO" sz="1800" dirty="0" smtClean="0">
                <a:latin typeface="Times New Roman" panose="02020603050405020304" pitchFamily="18" charset="0"/>
                <a:cs typeface="Times New Roman" panose="02020603050405020304" pitchFamily="18" charset="0"/>
              </a:rPr>
              <a:t>, </a:t>
            </a:r>
            <a:r>
              <a:rPr lang="en-US" sz="1800" dirty="0" err="1" smtClean="0">
                <a:latin typeface="Times New Roman" panose="02020603050405020304" pitchFamily="18" charset="0"/>
                <a:cs typeface="Times New Roman" panose="02020603050405020304" pitchFamily="18" charset="0"/>
              </a:rPr>
              <a:t>Costachi</a:t>
            </a:r>
            <a:r>
              <a:rPr lang="en-US" sz="1800" dirty="0" smtClean="0">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Gh</a:t>
            </a:r>
            <a:r>
              <a:rPr lang="en-US" sz="1800" dirty="0">
                <a:latin typeface="Times New Roman" panose="02020603050405020304" pitchFamily="18" charset="0"/>
                <a:cs typeface="Times New Roman" panose="02020603050405020304" pitchFamily="18" charset="0"/>
              </a:rPr>
              <a:t>.</a:t>
            </a:r>
          </a:p>
          <a:p>
            <a:endParaRPr lang="ro-RO" sz="1800" dirty="0" smtClean="0">
              <a:latin typeface="Times New Roman" panose="02020603050405020304" pitchFamily="18" charset="0"/>
              <a:cs typeface="Times New Roman" panose="02020603050405020304" pitchFamily="18" charset="0"/>
            </a:endParaRPr>
          </a:p>
          <a:p>
            <a:r>
              <a:rPr lang="it-IT" sz="1800" dirty="0" err="1">
                <a:latin typeface="Times New Roman" panose="02020603050405020304" pitchFamily="18" charset="0"/>
                <a:cs typeface="Times New Roman" panose="02020603050405020304" pitchFamily="18" charset="0"/>
              </a:rPr>
              <a:t>Frunză</a:t>
            </a:r>
            <a:r>
              <a:rPr lang="it-IT" sz="1800" dirty="0">
                <a:latin typeface="Times New Roman" panose="02020603050405020304" pitchFamily="18" charset="0"/>
                <a:cs typeface="Times New Roman" panose="02020603050405020304" pitchFamily="18" charset="0"/>
              </a:rPr>
              <a:t> </a:t>
            </a:r>
            <a:r>
              <a:rPr lang="it-IT" sz="1800" dirty="0" err="1">
                <a:latin typeface="Times New Roman" panose="02020603050405020304" pitchFamily="18" charset="0"/>
                <a:cs typeface="Times New Roman" panose="02020603050405020304" pitchFamily="18" charset="0"/>
              </a:rPr>
              <a:t>Iu</a:t>
            </a:r>
            <a:r>
              <a:rPr lang="it-IT" sz="1800" dirty="0" smtClean="0">
                <a:latin typeface="Times New Roman" panose="02020603050405020304" pitchFamily="18" charset="0"/>
                <a:cs typeface="Times New Roman" panose="02020603050405020304" pitchFamily="18" charset="0"/>
              </a:rPr>
              <a:t>.</a:t>
            </a:r>
            <a:r>
              <a:rPr lang="ro-RO" sz="1800" dirty="0" smtClean="0">
                <a:latin typeface="Times New Roman" panose="02020603050405020304" pitchFamily="18" charset="0"/>
                <a:cs typeface="Times New Roman" panose="02020603050405020304" pitchFamily="18" charset="0"/>
              </a:rPr>
              <a:t>, </a:t>
            </a:r>
            <a:r>
              <a:rPr lang="it-IT" sz="1800" dirty="0" err="1" smtClean="0">
                <a:latin typeface="Times New Roman" panose="02020603050405020304" pitchFamily="18" charset="0"/>
                <a:cs typeface="Times New Roman" panose="02020603050405020304" pitchFamily="18" charset="0"/>
              </a:rPr>
              <a:t>Costachi</a:t>
            </a:r>
            <a:r>
              <a:rPr lang="it-IT" sz="1800" dirty="0" smtClean="0">
                <a:latin typeface="Times New Roman" panose="02020603050405020304" pitchFamily="18" charset="0"/>
                <a:cs typeface="Times New Roman" panose="02020603050405020304" pitchFamily="18" charset="0"/>
              </a:rPr>
              <a:t> </a:t>
            </a:r>
            <a:r>
              <a:rPr lang="it-IT" sz="1800" dirty="0" err="1">
                <a:latin typeface="Times New Roman" panose="02020603050405020304" pitchFamily="18" charset="0"/>
                <a:cs typeface="Times New Roman" panose="02020603050405020304" pitchFamily="18" charset="0"/>
              </a:rPr>
              <a:t>Gh</a:t>
            </a:r>
            <a:r>
              <a:rPr lang="it-IT" sz="1800" dirty="0" smtClean="0">
                <a:latin typeface="Times New Roman" panose="02020603050405020304" pitchFamily="18" charset="0"/>
                <a:cs typeface="Times New Roman" panose="02020603050405020304" pitchFamily="18" charset="0"/>
              </a:rPr>
              <a:t>.</a:t>
            </a:r>
            <a:r>
              <a:rPr lang="ro-RO" sz="1800" dirty="0" smtClean="0">
                <a:latin typeface="Times New Roman" panose="02020603050405020304" pitchFamily="18" charset="0"/>
                <a:cs typeface="Times New Roman" panose="02020603050405020304" pitchFamily="18" charset="0"/>
              </a:rPr>
              <a:t>, </a:t>
            </a:r>
            <a:r>
              <a:rPr lang="it-IT" sz="1800" dirty="0" err="1" smtClean="0">
                <a:latin typeface="Times New Roman" panose="02020603050405020304" pitchFamily="18" charset="0"/>
                <a:cs typeface="Times New Roman" panose="02020603050405020304" pitchFamily="18" charset="0"/>
              </a:rPr>
              <a:t>Prisac</a:t>
            </a:r>
            <a:r>
              <a:rPr lang="it-IT" sz="1800" dirty="0" smtClean="0">
                <a:latin typeface="Times New Roman" panose="02020603050405020304" pitchFamily="18" charset="0"/>
                <a:cs typeface="Times New Roman" panose="02020603050405020304" pitchFamily="18" charset="0"/>
              </a:rPr>
              <a:t> </a:t>
            </a:r>
            <a:r>
              <a:rPr lang="it-IT" sz="1800" dirty="0">
                <a:latin typeface="Times New Roman" panose="02020603050405020304" pitchFamily="18" charset="0"/>
                <a:cs typeface="Times New Roman" panose="02020603050405020304" pitchFamily="18" charset="0"/>
              </a:rPr>
              <a:t>Al.</a:t>
            </a:r>
          </a:p>
          <a:p>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484509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32509" y="346364"/>
            <a:ext cx="8437418" cy="6276109"/>
          </a:xfrm>
        </p:spPr>
        <p:txBody>
          <a:bodyPr>
            <a:normAutofit/>
          </a:bodyPr>
          <a:lstStyle/>
          <a:p>
            <a:r>
              <a:rPr lang="en-US" sz="1400" dirty="0" err="1">
                <a:latin typeface="Times New Roman" panose="02020603050405020304" pitchFamily="18" charset="0"/>
                <a:cs typeface="Times New Roman" panose="02020603050405020304" pitchFamily="18" charset="0"/>
              </a:rPr>
              <a:t>Întocmirea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Avizului</a:t>
            </a:r>
            <a:r>
              <a:rPr lang="en-US" sz="1400" dirty="0">
                <a:latin typeface="Times New Roman" panose="02020603050405020304" pitchFamily="18" charset="0"/>
                <a:cs typeface="Times New Roman" panose="02020603050405020304" pitchFamily="18" charset="0"/>
              </a:rPr>
              <a:t> la  </a:t>
            </a:r>
            <a:r>
              <a:rPr lang="en-US" sz="1400" dirty="0" err="1">
                <a:latin typeface="Times New Roman" panose="02020603050405020304" pitchFamily="18" charset="0"/>
                <a:cs typeface="Times New Roman" panose="02020603050405020304" pitchFamily="18" charset="0"/>
              </a:rPr>
              <a:t>proiectul</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Hotărârii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Plenului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Curţii</a:t>
            </a:r>
            <a:r>
              <a:rPr lang="en-US" sz="1400" dirty="0">
                <a:latin typeface="Times New Roman" panose="02020603050405020304" pitchFamily="18" charset="0"/>
                <a:cs typeface="Times New Roman" panose="02020603050405020304" pitchFamily="18" charset="0"/>
              </a:rPr>
              <a:t> Supreme de </a:t>
            </a:r>
            <a:r>
              <a:rPr lang="en-US" sz="1400" dirty="0" err="1">
                <a:latin typeface="Times New Roman" panose="02020603050405020304" pitchFamily="18" charset="0"/>
                <a:cs typeface="Times New Roman" panose="02020603050405020304" pitchFamily="18" charset="0"/>
              </a:rPr>
              <a:t>Justiţie</a:t>
            </a:r>
            <a:r>
              <a:rPr lang="en-US" sz="1400" dirty="0">
                <a:latin typeface="Times New Roman" panose="02020603050405020304" pitchFamily="18" charset="0"/>
                <a:cs typeface="Times New Roman" panose="02020603050405020304" pitchFamily="18" charset="0"/>
              </a:rPr>
              <a:t> cu </a:t>
            </a:r>
            <a:r>
              <a:rPr lang="en-US" sz="1400" dirty="0" err="1">
                <a:latin typeface="Times New Roman" panose="02020603050405020304" pitchFamily="18" charset="0"/>
                <a:cs typeface="Times New Roman" panose="02020603050405020304" pitchFamily="18" charset="0"/>
              </a:rPr>
              <a:t>privire</a:t>
            </a:r>
            <a:r>
              <a:rPr lang="en-US" sz="1400" dirty="0">
                <a:latin typeface="Times New Roman" panose="02020603050405020304" pitchFamily="18" charset="0"/>
                <a:cs typeface="Times New Roman" panose="02020603050405020304" pitchFamily="18" charset="0"/>
              </a:rPr>
              <a:t> la </a:t>
            </a:r>
            <a:r>
              <a:rPr lang="en-US" sz="1400" dirty="0" err="1">
                <a:latin typeface="Times New Roman" panose="02020603050405020304" pitchFamily="18" charset="0"/>
                <a:cs typeface="Times New Roman" panose="02020603050405020304" pitchFamily="18" charset="0"/>
              </a:rPr>
              <a:t>actele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judecătorului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în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faza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intentării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procesului</a:t>
            </a:r>
            <a:r>
              <a:rPr lang="en-US" sz="1400" dirty="0">
                <a:latin typeface="Times New Roman" panose="02020603050405020304" pitchFamily="18" charset="0"/>
                <a:cs typeface="Times New Roman" panose="02020603050405020304" pitchFamily="18" charset="0"/>
              </a:rPr>
              <a:t> civil </a:t>
            </a:r>
            <a:r>
              <a:rPr lang="en-US" sz="1400" dirty="0" err="1">
                <a:latin typeface="Times New Roman" panose="02020603050405020304" pitchFamily="18" charset="0"/>
                <a:cs typeface="Times New Roman" panose="02020603050405020304" pitchFamily="18" charset="0"/>
              </a:rPr>
              <a:t>și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pregătirii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pricinii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pentru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dezbateri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judiciare</a:t>
            </a:r>
            <a:r>
              <a:rPr lang="en-US" sz="1400" dirty="0" smtClean="0">
                <a:latin typeface="Times New Roman" panose="02020603050405020304" pitchFamily="18" charset="0"/>
                <a:cs typeface="Times New Roman" panose="02020603050405020304" pitchFamily="18" charset="0"/>
              </a:rPr>
              <a:t>.</a:t>
            </a:r>
            <a:r>
              <a:rPr lang="ro-RO" sz="1400" dirty="0">
                <a:latin typeface="Times New Roman" panose="02020603050405020304" pitchFamily="18" charset="0"/>
                <a:cs typeface="Times New Roman" panose="02020603050405020304" pitchFamily="18" charset="0"/>
              </a:rPr>
              <a:t> </a:t>
            </a:r>
            <a:r>
              <a:rPr lang="ro-RO" sz="1400" dirty="0" smtClean="0">
                <a:latin typeface="Times New Roman" panose="02020603050405020304" pitchFamily="18" charset="0"/>
                <a:cs typeface="Times New Roman" panose="02020603050405020304" pitchFamily="18" charset="0"/>
              </a:rPr>
              <a:t>                                                         </a:t>
            </a:r>
            <a:r>
              <a:rPr lang="ro-RO" sz="1400" b="1" dirty="0" smtClean="0">
                <a:latin typeface="Times New Roman" panose="02020603050405020304" pitchFamily="18" charset="0"/>
                <a:cs typeface="Times New Roman" panose="02020603050405020304" pitchFamily="18" charset="0"/>
              </a:rPr>
              <a:t>Autoritatea </a:t>
            </a:r>
            <a:r>
              <a:rPr lang="ro-RO" sz="1400" b="1" dirty="0">
                <a:latin typeface="Times New Roman" panose="02020603050405020304" pitchFamily="18" charset="0"/>
                <a:cs typeface="Times New Roman" panose="02020603050405020304" pitchFamily="18" charset="0"/>
              </a:rPr>
              <a:t>solicitantă -  CSJ, </a:t>
            </a:r>
            <a:r>
              <a:rPr lang="ro-RO" sz="1400" b="1" dirty="0" smtClean="0">
                <a:latin typeface="Times New Roman" panose="02020603050405020304" pitchFamily="18" charset="0"/>
                <a:cs typeface="Times New Roman" panose="02020603050405020304" pitchFamily="18" charset="0"/>
              </a:rPr>
              <a:t>25.06.2019</a:t>
            </a:r>
          </a:p>
          <a:p>
            <a:r>
              <a:rPr lang="en-US" sz="1400" dirty="0" err="1">
                <a:latin typeface="Times New Roman" panose="02020603050405020304" pitchFamily="18" charset="0"/>
                <a:cs typeface="Times New Roman" panose="02020603050405020304" pitchFamily="18" charset="0"/>
              </a:rPr>
              <a:t>Avizarea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proiectului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Hotărârii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Plenului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Curţii</a:t>
            </a:r>
            <a:r>
              <a:rPr lang="en-US" sz="1400" dirty="0">
                <a:latin typeface="Times New Roman" panose="02020603050405020304" pitchFamily="18" charset="0"/>
                <a:cs typeface="Times New Roman" panose="02020603050405020304" pitchFamily="18" charset="0"/>
              </a:rPr>
              <a:t> Supreme de </a:t>
            </a:r>
            <a:r>
              <a:rPr lang="en-US" sz="1400" dirty="0" err="1">
                <a:latin typeface="Times New Roman" panose="02020603050405020304" pitchFamily="18" charset="0"/>
                <a:cs typeface="Times New Roman" panose="02020603050405020304" pitchFamily="18" charset="0"/>
              </a:rPr>
              <a:t>Justiţie</a:t>
            </a:r>
            <a:r>
              <a:rPr lang="en-US" sz="1400" dirty="0">
                <a:latin typeface="Times New Roman" panose="02020603050405020304" pitchFamily="18" charset="0"/>
                <a:cs typeface="Times New Roman" panose="02020603050405020304" pitchFamily="18" charset="0"/>
              </a:rPr>
              <a:t> cu </a:t>
            </a:r>
            <a:r>
              <a:rPr lang="en-US" sz="1400" dirty="0" err="1">
                <a:latin typeface="Times New Roman" panose="02020603050405020304" pitchFamily="18" charset="0"/>
                <a:cs typeface="Times New Roman" panose="02020603050405020304" pitchFamily="18" charset="0"/>
              </a:rPr>
              <a:t>privire</a:t>
            </a:r>
            <a:r>
              <a:rPr lang="en-US" sz="1400" dirty="0">
                <a:latin typeface="Times New Roman" panose="02020603050405020304" pitchFamily="18" charset="0"/>
                <a:cs typeface="Times New Roman" panose="02020603050405020304" pitchFamily="18" charset="0"/>
              </a:rPr>
              <a:t> la </a:t>
            </a:r>
            <a:r>
              <a:rPr lang="en-US" sz="1400" dirty="0" err="1">
                <a:latin typeface="Times New Roman" panose="02020603050405020304" pitchFamily="18" charset="0"/>
                <a:cs typeface="Times New Roman" panose="02020603050405020304" pitchFamily="18" charset="0"/>
              </a:rPr>
              <a:t>practica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judiciară</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vizeză</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procedura</a:t>
            </a:r>
            <a:r>
              <a:rPr lang="en-US" sz="1400" dirty="0">
                <a:latin typeface="Times New Roman" panose="02020603050405020304" pitchFamily="18" charset="0"/>
                <a:cs typeface="Times New Roman" panose="02020603050405020304" pitchFamily="18" charset="0"/>
              </a:rPr>
              <a:t> de </a:t>
            </a:r>
            <a:r>
              <a:rPr lang="en-US" sz="1400" dirty="0" err="1">
                <a:latin typeface="Times New Roman" panose="02020603050405020304" pitchFamily="18" charset="0"/>
                <a:cs typeface="Times New Roman" panose="02020603050405020304" pitchFamily="18" charset="0"/>
              </a:rPr>
              <a:t>aplicare</a:t>
            </a:r>
            <a:r>
              <a:rPr lang="en-US" sz="1400" dirty="0">
                <a:latin typeface="Times New Roman" panose="02020603050405020304" pitchFamily="18" charset="0"/>
                <a:cs typeface="Times New Roman" panose="02020603050405020304" pitchFamily="18" charset="0"/>
              </a:rPr>
              <a:t> a </a:t>
            </a:r>
            <a:r>
              <a:rPr lang="en-US" sz="1400" dirty="0" err="1">
                <a:latin typeface="Times New Roman" panose="02020603050405020304" pitchFamily="18" charset="0"/>
                <a:cs typeface="Times New Roman" panose="02020603050405020304" pitchFamily="18" charset="0"/>
              </a:rPr>
              <a:t>măsurilor</a:t>
            </a:r>
            <a:r>
              <a:rPr lang="en-US" sz="1400" dirty="0">
                <a:latin typeface="Times New Roman" panose="02020603050405020304" pitchFamily="18" charset="0"/>
                <a:cs typeface="Times New Roman" panose="02020603050405020304" pitchFamily="18" charset="0"/>
              </a:rPr>
              <a:t> de </a:t>
            </a:r>
            <a:r>
              <a:rPr lang="en-US" sz="1400" dirty="0" err="1">
                <a:latin typeface="Times New Roman" panose="02020603050405020304" pitchFamily="18" charset="0"/>
                <a:cs typeface="Times New Roman" panose="02020603050405020304" pitchFamily="18" charset="0"/>
              </a:rPr>
              <a:t>ocrotire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judiciare</a:t>
            </a:r>
            <a:r>
              <a:rPr lang="en-US" sz="1400" b="1" dirty="0">
                <a:latin typeface="Times New Roman" panose="02020603050405020304" pitchFamily="18" charset="0"/>
                <a:cs typeface="Times New Roman" panose="02020603050405020304" pitchFamily="18" charset="0"/>
              </a:rPr>
              <a:t>. </a:t>
            </a:r>
            <a:r>
              <a:rPr lang="ro-RO" sz="1400" b="1" dirty="0" smtClean="0">
                <a:latin typeface="Times New Roman" panose="02020603050405020304" pitchFamily="18" charset="0"/>
                <a:cs typeface="Times New Roman" panose="02020603050405020304" pitchFamily="18" charset="0"/>
              </a:rPr>
              <a:t>                                                                                                                                            </a:t>
            </a:r>
            <a:r>
              <a:rPr lang="en-US" sz="1400" b="1" dirty="0" err="1" smtClean="0">
                <a:latin typeface="Times New Roman" panose="02020603050405020304" pitchFamily="18" charset="0"/>
                <a:cs typeface="Times New Roman" panose="02020603050405020304" pitchFamily="18" charset="0"/>
              </a:rPr>
              <a:t>Autoritatea</a:t>
            </a:r>
            <a:r>
              <a:rPr lang="en-US" sz="1400" b="1" dirty="0" smtClean="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solicitantă</a:t>
            </a:r>
            <a:r>
              <a:rPr lang="en-US" sz="1400" b="1" dirty="0">
                <a:latin typeface="Times New Roman" panose="02020603050405020304" pitchFamily="18" charset="0"/>
                <a:cs typeface="Times New Roman" panose="02020603050405020304" pitchFamily="18" charset="0"/>
              </a:rPr>
              <a:t> -  CSJ, </a:t>
            </a:r>
            <a:r>
              <a:rPr lang="en-US" sz="1400" b="1" dirty="0" smtClean="0">
                <a:latin typeface="Times New Roman" panose="02020603050405020304" pitchFamily="18" charset="0"/>
                <a:cs typeface="Times New Roman" panose="02020603050405020304" pitchFamily="18" charset="0"/>
              </a:rPr>
              <a:t>23.07.2019</a:t>
            </a:r>
            <a:endParaRPr lang="ro-RO" sz="1400" b="1" dirty="0" smtClean="0">
              <a:latin typeface="Times New Roman" panose="02020603050405020304" pitchFamily="18" charset="0"/>
              <a:cs typeface="Times New Roman" panose="02020603050405020304" pitchFamily="18" charset="0"/>
            </a:endParaRPr>
          </a:p>
          <a:p>
            <a:r>
              <a:rPr lang="en-US" sz="1400" dirty="0" err="1">
                <a:latin typeface="Times New Roman" panose="02020603050405020304" pitchFamily="18" charset="0"/>
                <a:cs typeface="Times New Roman" panose="02020603050405020304" pitchFamily="18" charset="0"/>
              </a:rPr>
              <a:t>Elaborarea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Proiect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Regulamentul</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Prezidiului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Academiei</a:t>
            </a:r>
            <a:r>
              <a:rPr lang="en-US" sz="1400" dirty="0">
                <a:latin typeface="Times New Roman" panose="02020603050405020304" pitchFamily="18" charset="0"/>
                <a:cs typeface="Times New Roman" panose="02020603050405020304" pitchFamily="18" charset="0"/>
              </a:rPr>
              <a:t> de </a:t>
            </a:r>
            <a:r>
              <a:rPr lang="en-US" sz="1400" dirty="0" err="1">
                <a:latin typeface="Times New Roman" panose="02020603050405020304" pitchFamily="18" charset="0"/>
                <a:cs typeface="Times New Roman" panose="02020603050405020304" pitchFamily="18" charset="0"/>
              </a:rPr>
              <a:t>Ştiinţe</a:t>
            </a:r>
            <a:r>
              <a:rPr lang="en-US" sz="1400" dirty="0">
                <a:latin typeface="Times New Roman" panose="02020603050405020304" pitchFamily="18" charset="0"/>
                <a:cs typeface="Times New Roman" panose="02020603050405020304" pitchFamily="18" charset="0"/>
              </a:rPr>
              <a:t> a </a:t>
            </a:r>
            <a:r>
              <a:rPr lang="en-US" sz="1400" dirty="0" err="1" smtClean="0">
                <a:latin typeface="Times New Roman" panose="02020603050405020304" pitchFamily="18" charset="0"/>
                <a:cs typeface="Times New Roman" panose="02020603050405020304" pitchFamily="18" charset="0"/>
              </a:rPr>
              <a:t>Moldovei</a:t>
            </a:r>
            <a:r>
              <a:rPr lang="ro-RO" sz="1400" dirty="0">
                <a:latin typeface="Times New Roman" panose="02020603050405020304" pitchFamily="18" charset="0"/>
                <a:cs typeface="Times New Roman" panose="02020603050405020304" pitchFamily="18" charset="0"/>
              </a:rPr>
              <a:t>, </a:t>
            </a:r>
            <a:r>
              <a:rPr lang="ro-RO" sz="1400" dirty="0" smtClean="0">
                <a:latin typeface="Times New Roman" panose="02020603050405020304" pitchFamily="18" charset="0"/>
                <a:cs typeface="Times New Roman" panose="02020603050405020304" pitchFamily="18" charset="0"/>
              </a:rPr>
              <a:t>                   </a:t>
            </a:r>
            <a:r>
              <a:rPr lang="ro-RO" sz="1400" b="1" dirty="0" smtClean="0">
                <a:latin typeface="Times New Roman" panose="02020603050405020304" pitchFamily="18" charset="0"/>
                <a:cs typeface="Times New Roman" panose="02020603050405020304" pitchFamily="18" charset="0"/>
              </a:rPr>
              <a:t>Autoritatea </a:t>
            </a:r>
            <a:r>
              <a:rPr lang="ro-RO" sz="1400" b="1" dirty="0">
                <a:latin typeface="Times New Roman" panose="02020603050405020304" pitchFamily="18" charset="0"/>
                <a:cs typeface="Times New Roman" panose="02020603050405020304" pitchFamily="18" charset="0"/>
              </a:rPr>
              <a:t>solicitantă - AȘM, </a:t>
            </a:r>
            <a:r>
              <a:rPr lang="ro-RO" sz="1400" b="1" dirty="0" smtClean="0">
                <a:latin typeface="Times New Roman" panose="02020603050405020304" pitchFamily="18" charset="0"/>
                <a:cs typeface="Times New Roman" panose="02020603050405020304" pitchFamily="18" charset="0"/>
              </a:rPr>
              <a:t>21.01.2019</a:t>
            </a:r>
          </a:p>
          <a:p>
            <a:r>
              <a:rPr lang="en-US" sz="1400" dirty="0" err="1">
                <a:latin typeface="Times New Roman" panose="02020603050405020304" pitchFamily="18" charset="0"/>
                <a:cs typeface="Times New Roman" panose="02020603050405020304" pitchFamily="18" charset="0"/>
              </a:rPr>
              <a:t>Elaborarea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Proiectului</a:t>
            </a:r>
            <a:r>
              <a:rPr lang="en-US" sz="1400" dirty="0">
                <a:latin typeface="Times New Roman" panose="02020603050405020304" pitchFamily="18" charset="0"/>
                <a:cs typeface="Times New Roman" panose="02020603050405020304" pitchFamily="18" charset="0"/>
              </a:rPr>
              <a:t> de </a:t>
            </a:r>
            <a:r>
              <a:rPr lang="en-US" sz="1400" dirty="0" err="1">
                <a:latin typeface="Times New Roman" panose="02020603050405020304" pitchFamily="18" charset="0"/>
                <a:cs typeface="Times New Roman" panose="02020603050405020304" pitchFamily="18" charset="0"/>
              </a:rPr>
              <a:t>Lege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pentru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modificarea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şi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completarea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Codului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educației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Codului</a:t>
            </a:r>
            <a:r>
              <a:rPr lang="en-US" sz="1400" dirty="0">
                <a:latin typeface="Times New Roman" panose="02020603050405020304" pitchFamily="18" charset="0"/>
                <a:cs typeface="Times New Roman" panose="02020603050405020304" pitchFamily="18" charset="0"/>
              </a:rPr>
              <a:t> cu </a:t>
            </a:r>
            <a:r>
              <a:rPr lang="en-US" sz="1400" dirty="0" err="1">
                <a:latin typeface="Times New Roman" panose="02020603050405020304" pitchFamily="18" charset="0"/>
                <a:cs typeface="Times New Roman" panose="02020603050405020304" pitchFamily="18" charset="0"/>
              </a:rPr>
              <a:t>privire</a:t>
            </a:r>
            <a:r>
              <a:rPr lang="en-US" sz="1400" dirty="0">
                <a:latin typeface="Times New Roman" panose="02020603050405020304" pitchFamily="18" charset="0"/>
                <a:cs typeface="Times New Roman" panose="02020603050405020304" pitchFamily="18" charset="0"/>
              </a:rPr>
              <a:t> la </a:t>
            </a:r>
            <a:r>
              <a:rPr lang="en-US" sz="1400" dirty="0" err="1">
                <a:latin typeface="Times New Roman" panose="02020603050405020304" pitchFamily="18" charset="0"/>
                <a:cs typeface="Times New Roman" panose="02020603050405020304" pitchFamily="18" charset="0"/>
              </a:rPr>
              <a:t>știință</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și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inovare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și</a:t>
            </a:r>
            <a:r>
              <a:rPr lang="en-US" sz="1400" dirty="0">
                <a:latin typeface="Times New Roman" panose="02020603050405020304" pitchFamily="18" charset="0"/>
                <a:cs typeface="Times New Roman" panose="02020603050405020304" pitchFamily="18" charset="0"/>
              </a:rPr>
              <a:t> pr. HG </a:t>
            </a:r>
            <a:r>
              <a:rPr lang="en-US" sz="1400" dirty="0" err="1">
                <a:latin typeface="Times New Roman" panose="02020603050405020304" pitchFamily="18" charset="0"/>
                <a:cs typeface="Times New Roman" panose="02020603050405020304" pitchFamily="18" charset="0"/>
              </a:rPr>
              <a:t>pentru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modificarea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şi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completarea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Regulamentul</a:t>
            </a:r>
            <a:r>
              <a:rPr lang="en-US" sz="1400" dirty="0">
                <a:latin typeface="Times New Roman" panose="02020603050405020304" pitchFamily="18" charset="0"/>
                <a:cs typeface="Times New Roman" panose="02020603050405020304" pitchFamily="18" charset="0"/>
              </a:rPr>
              <a:t> de </a:t>
            </a:r>
            <a:r>
              <a:rPr lang="en-US" sz="1400" dirty="0" err="1">
                <a:latin typeface="Times New Roman" panose="02020603050405020304" pitchFamily="18" charset="0"/>
                <a:cs typeface="Times New Roman" panose="02020603050405020304" pitchFamily="18" charset="0"/>
              </a:rPr>
              <a:t>funcţionare</a:t>
            </a:r>
            <a:r>
              <a:rPr lang="en-US" sz="1400" dirty="0">
                <a:latin typeface="Times New Roman" panose="02020603050405020304" pitchFamily="18" charset="0"/>
                <a:cs typeface="Times New Roman" panose="02020603050405020304" pitchFamily="18" charset="0"/>
              </a:rPr>
              <a:t> a </a:t>
            </a:r>
            <a:r>
              <a:rPr lang="en-US" sz="1400" dirty="0" err="1">
                <a:latin typeface="Times New Roman" panose="02020603050405020304" pitchFamily="18" charset="0"/>
                <a:cs typeface="Times New Roman" panose="02020603050405020304" pitchFamily="18" charset="0"/>
              </a:rPr>
              <a:t>consiliilor</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ştiinţifice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specializate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şi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conferirea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titlurilor</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ştiinţifice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şi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ştiinţifico-didactice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aprobat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prin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decizia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Consiliului</a:t>
            </a:r>
            <a:r>
              <a:rPr lang="en-US" sz="1400" dirty="0">
                <a:latin typeface="Times New Roman" panose="02020603050405020304" pitchFamily="18" charset="0"/>
                <a:cs typeface="Times New Roman" panose="02020603050405020304" pitchFamily="18" charset="0"/>
              </a:rPr>
              <a:t> de </a:t>
            </a:r>
            <a:r>
              <a:rPr lang="en-US" sz="1400" dirty="0" err="1">
                <a:latin typeface="Times New Roman" panose="02020603050405020304" pitchFamily="18" charset="0"/>
                <a:cs typeface="Times New Roman" panose="02020603050405020304" pitchFamily="18" charset="0"/>
              </a:rPr>
              <a:t>Conducere</a:t>
            </a:r>
            <a:r>
              <a:rPr lang="en-US" sz="1400" dirty="0">
                <a:latin typeface="Times New Roman" panose="02020603050405020304" pitchFamily="18" charset="0"/>
                <a:cs typeface="Times New Roman" panose="02020603050405020304" pitchFamily="18" charset="0"/>
              </a:rPr>
              <a:t> al ANACEC </a:t>
            </a:r>
            <a:r>
              <a:rPr lang="en-US" sz="1400" dirty="0" err="1">
                <a:latin typeface="Times New Roman" panose="02020603050405020304" pitchFamily="18" charset="0"/>
                <a:cs typeface="Times New Roman" panose="02020603050405020304" pitchFamily="18" charset="0"/>
              </a:rPr>
              <a:t>nr</a:t>
            </a:r>
            <a:r>
              <a:rPr lang="en-US" sz="1400" dirty="0">
                <a:latin typeface="Times New Roman" panose="02020603050405020304" pitchFamily="18" charset="0"/>
                <a:cs typeface="Times New Roman" panose="02020603050405020304" pitchFamily="18" charset="0"/>
              </a:rPr>
              <a:t>. 38 din 10 </a:t>
            </a:r>
            <a:r>
              <a:rPr lang="en-US" sz="1400" dirty="0" err="1">
                <a:latin typeface="Times New Roman" panose="02020603050405020304" pitchFamily="18" charset="0"/>
                <a:cs typeface="Times New Roman" panose="02020603050405020304" pitchFamily="18" charset="0"/>
              </a:rPr>
              <a:t>octombrie</a:t>
            </a:r>
            <a:r>
              <a:rPr lang="en-US" sz="1400" dirty="0">
                <a:latin typeface="Times New Roman" panose="02020603050405020304" pitchFamily="18" charset="0"/>
                <a:cs typeface="Times New Roman" panose="02020603050405020304" pitchFamily="18" charset="0"/>
              </a:rPr>
              <a:t> 2018</a:t>
            </a:r>
            <a:r>
              <a:rPr lang="en-US" sz="1400" dirty="0" smtClean="0">
                <a:latin typeface="Times New Roman" panose="02020603050405020304" pitchFamily="18" charset="0"/>
                <a:cs typeface="Times New Roman" panose="02020603050405020304" pitchFamily="18" charset="0"/>
              </a:rPr>
              <a:t>.</a:t>
            </a:r>
            <a:r>
              <a:rPr lang="ro-RO" sz="1400" dirty="0">
                <a:latin typeface="Times New Roman" panose="02020603050405020304" pitchFamily="18" charset="0"/>
                <a:cs typeface="Times New Roman" panose="02020603050405020304" pitchFamily="18" charset="0"/>
              </a:rPr>
              <a:t> </a:t>
            </a:r>
            <a:r>
              <a:rPr lang="ro-RO" sz="1400" dirty="0" smtClean="0">
                <a:latin typeface="Times New Roman" panose="02020603050405020304" pitchFamily="18" charset="0"/>
                <a:cs typeface="Times New Roman" panose="02020603050405020304" pitchFamily="18" charset="0"/>
              </a:rPr>
              <a:t>                                                    </a:t>
            </a:r>
            <a:r>
              <a:rPr lang="ro-RO" sz="1400" b="1" dirty="0" smtClean="0">
                <a:latin typeface="Times New Roman" panose="02020603050405020304" pitchFamily="18" charset="0"/>
                <a:cs typeface="Times New Roman" panose="02020603050405020304" pitchFamily="18" charset="0"/>
              </a:rPr>
              <a:t>Autoritatea </a:t>
            </a:r>
            <a:r>
              <a:rPr lang="ro-RO" sz="1400" b="1" dirty="0">
                <a:latin typeface="Times New Roman" panose="02020603050405020304" pitchFamily="18" charset="0"/>
                <a:cs typeface="Times New Roman" panose="02020603050405020304" pitchFamily="18" charset="0"/>
              </a:rPr>
              <a:t>solicitantă - AȘM, </a:t>
            </a:r>
            <a:r>
              <a:rPr lang="ro-RO" sz="1400" b="1" dirty="0" smtClean="0">
                <a:latin typeface="Times New Roman" panose="02020603050405020304" pitchFamily="18" charset="0"/>
                <a:cs typeface="Times New Roman" panose="02020603050405020304" pitchFamily="18" charset="0"/>
              </a:rPr>
              <a:t>21.06.2019</a:t>
            </a:r>
          </a:p>
          <a:p>
            <a:r>
              <a:rPr lang="en-US" sz="1400" dirty="0" err="1">
                <a:latin typeface="Times New Roman" panose="02020603050405020304" pitchFamily="18" charset="0"/>
                <a:cs typeface="Times New Roman" panose="02020603050405020304" pitchFamily="18" charset="0"/>
              </a:rPr>
              <a:t>Întocmirea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Avizului</a:t>
            </a:r>
            <a:r>
              <a:rPr lang="en-US" sz="1400" dirty="0">
                <a:latin typeface="Times New Roman" panose="02020603050405020304" pitchFamily="18" charset="0"/>
                <a:cs typeface="Times New Roman" panose="02020603050405020304" pitchFamily="18" charset="0"/>
              </a:rPr>
              <a:t> la  </a:t>
            </a:r>
            <a:r>
              <a:rPr lang="en-US" sz="1400" dirty="0" err="1">
                <a:latin typeface="Times New Roman" panose="02020603050405020304" pitchFamily="18" charset="0"/>
                <a:cs typeface="Times New Roman" panose="02020603050405020304" pitchFamily="18" charset="0"/>
              </a:rPr>
              <a:t>Hotărârea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Plenului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Curții</a:t>
            </a:r>
            <a:r>
              <a:rPr lang="en-US" sz="1400" dirty="0">
                <a:latin typeface="Times New Roman" panose="02020603050405020304" pitchFamily="18" charset="0"/>
                <a:cs typeface="Times New Roman" panose="02020603050405020304" pitchFamily="18" charset="0"/>
              </a:rPr>
              <a:t> Supreme de </a:t>
            </a:r>
            <a:r>
              <a:rPr lang="en-US" sz="1400" dirty="0" err="1">
                <a:latin typeface="Times New Roman" panose="02020603050405020304" pitchFamily="18" charset="0"/>
                <a:cs typeface="Times New Roman" panose="02020603050405020304" pitchFamily="18" charset="0"/>
              </a:rPr>
              <a:t>Justiție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privind</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practica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judiciară</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vizează</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infracțiunea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prevăzută</a:t>
            </a:r>
            <a:r>
              <a:rPr lang="en-US" sz="1400" dirty="0">
                <a:latin typeface="Times New Roman" panose="02020603050405020304" pitchFamily="18" charset="0"/>
                <a:cs typeface="Times New Roman" panose="02020603050405020304" pitchFamily="18" charset="0"/>
              </a:rPr>
              <a:t> de art.243 Cod penal (</a:t>
            </a:r>
            <a:r>
              <a:rPr lang="en-US" sz="1400" dirty="0" err="1">
                <a:latin typeface="Times New Roman" panose="02020603050405020304" pitchFamily="18" charset="0"/>
                <a:cs typeface="Times New Roman" panose="02020603050405020304" pitchFamily="18" charset="0"/>
              </a:rPr>
              <a:t>spălarea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banilor</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și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în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limita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competenţelor</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menţionăm</a:t>
            </a:r>
            <a:r>
              <a:rPr lang="en-US" sz="1400" dirty="0">
                <a:latin typeface="Times New Roman" panose="02020603050405020304" pitchFamily="18" charset="0"/>
                <a:cs typeface="Times New Roman" panose="02020603050405020304" pitchFamily="18" charset="0"/>
              </a:rPr>
              <a:t> </a:t>
            </a:r>
            <a:r>
              <a:rPr lang="en-US" sz="1400" dirty="0" err="1" smtClean="0">
                <a:latin typeface="Times New Roman" panose="02020603050405020304" pitchFamily="18" charset="0"/>
                <a:cs typeface="Times New Roman" panose="02020603050405020304" pitchFamily="18" charset="0"/>
              </a:rPr>
              <a:t>următoarele</a:t>
            </a:r>
            <a:r>
              <a:rPr lang="ro-RO" sz="1400" dirty="0">
                <a:latin typeface="Times New Roman" panose="02020603050405020304" pitchFamily="18" charset="0"/>
                <a:cs typeface="Times New Roman" panose="02020603050405020304" pitchFamily="18" charset="0"/>
              </a:rPr>
              <a:t>, </a:t>
            </a:r>
            <a:r>
              <a:rPr lang="ro-RO" sz="1400" b="1" dirty="0">
                <a:latin typeface="Times New Roman" panose="02020603050405020304" pitchFamily="18" charset="0"/>
                <a:cs typeface="Times New Roman" panose="02020603050405020304" pitchFamily="18" charset="0"/>
              </a:rPr>
              <a:t>Autoritatea solicitantă – CSJ, 04.03.2019</a:t>
            </a:r>
            <a:endParaRPr lang="en-US" sz="1400" b="1" dirty="0">
              <a:latin typeface="Times New Roman" panose="02020603050405020304" pitchFamily="18" charset="0"/>
              <a:cs typeface="Times New Roman" panose="02020603050405020304" pitchFamily="18" charset="0"/>
            </a:endParaRPr>
          </a:p>
        </p:txBody>
      </p:sp>
      <p:sp>
        <p:nvSpPr>
          <p:cNvPr id="4" name="Content Placeholder 3"/>
          <p:cNvSpPr>
            <a:spLocks noGrp="1"/>
          </p:cNvSpPr>
          <p:nvPr>
            <p:ph sz="quarter" idx="14"/>
          </p:nvPr>
        </p:nvSpPr>
        <p:spPr>
          <a:xfrm>
            <a:off x="8769927" y="346364"/>
            <a:ext cx="3144981" cy="6276109"/>
          </a:xfrm>
        </p:spPr>
        <p:txBody>
          <a:bodyPr>
            <a:normAutofit lnSpcReduction="10000"/>
          </a:bodyPr>
          <a:lstStyle/>
          <a:p>
            <a:r>
              <a:rPr lang="en-US" dirty="0" err="1"/>
              <a:t>L.Chirtoacă</a:t>
            </a:r>
            <a:r>
              <a:rPr lang="en-US" dirty="0" smtClean="0"/>
              <a:t>;</a:t>
            </a:r>
            <a:r>
              <a:rPr lang="ro-RO" dirty="0" smtClean="0"/>
              <a:t> </a:t>
            </a:r>
            <a:r>
              <a:rPr lang="en-US" dirty="0" err="1" smtClean="0"/>
              <a:t>A.Prisac</a:t>
            </a:r>
            <a:endParaRPr lang="en-US" dirty="0"/>
          </a:p>
          <a:p>
            <a:endParaRPr lang="ro-RO" dirty="0" smtClean="0"/>
          </a:p>
          <a:p>
            <a:r>
              <a:rPr lang="en-US" dirty="0" smtClean="0"/>
              <a:t>Osoianu </a:t>
            </a:r>
            <a:r>
              <a:rPr lang="en-US" dirty="0"/>
              <a:t>T</a:t>
            </a:r>
            <a:r>
              <a:rPr lang="en-US" dirty="0" smtClean="0"/>
              <a:t>.</a:t>
            </a:r>
            <a:endParaRPr lang="ro-RO" dirty="0" smtClean="0"/>
          </a:p>
          <a:p>
            <a:endParaRPr lang="ro-RO" dirty="0"/>
          </a:p>
          <a:p>
            <a:r>
              <a:rPr lang="en-US" dirty="0" err="1" smtClean="0"/>
              <a:t>V.Balmuș</a:t>
            </a:r>
            <a:endParaRPr lang="ro-RO" dirty="0" smtClean="0"/>
          </a:p>
          <a:p>
            <a:endParaRPr lang="ro-RO" dirty="0"/>
          </a:p>
          <a:p>
            <a:r>
              <a:rPr lang="en-US" dirty="0" err="1" smtClean="0"/>
              <a:t>V.Balmuș</a:t>
            </a:r>
            <a:r>
              <a:rPr lang="ro-RO" dirty="0" smtClean="0"/>
              <a:t>, </a:t>
            </a:r>
            <a:r>
              <a:rPr lang="en-US" dirty="0" err="1" smtClean="0"/>
              <a:t>Cușnir</a:t>
            </a:r>
            <a:r>
              <a:rPr lang="en-US" dirty="0" smtClean="0"/>
              <a:t> </a:t>
            </a:r>
            <a:r>
              <a:rPr lang="en-US" dirty="0"/>
              <a:t>V</a:t>
            </a:r>
            <a:r>
              <a:rPr lang="en-US" dirty="0" smtClean="0"/>
              <a:t>.</a:t>
            </a:r>
            <a:endParaRPr lang="ro-RO" dirty="0" smtClean="0"/>
          </a:p>
          <a:p>
            <a:endParaRPr lang="ro-RO" dirty="0"/>
          </a:p>
          <a:p>
            <a:endParaRPr lang="ro-RO" dirty="0" smtClean="0"/>
          </a:p>
          <a:p>
            <a:r>
              <a:rPr lang="en-US" dirty="0" err="1" smtClean="0"/>
              <a:t>Iu.Frunză</a:t>
            </a:r>
            <a:r>
              <a:rPr lang="en-US" dirty="0" smtClean="0"/>
              <a:t>,</a:t>
            </a:r>
            <a:r>
              <a:rPr lang="ro-RO" dirty="0" smtClean="0"/>
              <a:t> </a:t>
            </a:r>
            <a:r>
              <a:rPr lang="en-US" dirty="0" err="1" smtClean="0"/>
              <a:t>V.Berliba</a:t>
            </a:r>
            <a:r>
              <a:rPr lang="en-US" dirty="0" smtClean="0"/>
              <a:t>;</a:t>
            </a:r>
            <a:r>
              <a:rPr lang="ro-RO" dirty="0" smtClean="0"/>
              <a:t> </a:t>
            </a:r>
            <a:r>
              <a:rPr lang="en-US" dirty="0" err="1" smtClean="0"/>
              <a:t>Gh.Costachi</a:t>
            </a:r>
            <a:r>
              <a:rPr lang="en-US" dirty="0" smtClean="0"/>
              <a:t>;</a:t>
            </a:r>
            <a:r>
              <a:rPr lang="ro-RO" dirty="0" smtClean="0"/>
              <a:t> </a:t>
            </a:r>
            <a:r>
              <a:rPr lang="en-US" dirty="0" err="1" smtClean="0"/>
              <a:t>L.Chirtoacă</a:t>
            </a:r>
            <a:endParaRPr lang="en-US" dirty="0"/>
          </a:p>
          <a:p>
            <a:endParaRPr lang="en-US" dirty="0"/>
          </a:p>
          <a:p>
            <a:endParaRPr lang="en-US" dirty="0"/>
          </a:p>
        </p:txBody>
      </p:sp>
    </p:spTree>
    <p:extLst>
      <p:ext uri="{BB962C8B-B14F-4D97-AF65-F5344CB8AC3E}">
        <p14:creationId xmlns:p14="http://schemas.microsoft.com/office/powerpoint/2010/main" val="2286658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60218" y="263236"/>
            <a:ext cx="8049490" cy="6303819"/>
          </a:xfrm>
        </p:spPr>
        <p:txBody>
          <a:bodyPr>
            <a:normAutofit/>
          </a:bodyPr>
          <a:lstStyle/>
          <a:p>
            <a:r>
              <a:rPr lang="en-US" sz="1400" dirty="0" err="1">
                <a:latin typeface="Times New Roman" panose="02020603050405020304" pitchFamily="18" charset="0"/>
                <a:cs typeface="Times New Roman" panose="02020603050405020304" pitchFamily="18" charset="0"/>
              </a:rPr>
              <a:t>Proiect</a:t>
            </a:r>
            <a:r>
              <a:rPr lang="en-US" sz="1400" dirty="0">
                <a:latin typeface="Times New Roman" panose="02020603050405020304" pitchFamily="18" charset="0"/>
                <a:cs typeface="Times New Roman" panose="02020603050405020304" pitchFamily="18" charset="0"/>
              </a:rPr>
              <a:t> HG </a:t>
            </a:r>
            <a:r>
              <a:rPr lang="en-US" sz="1400" dirty="0" err="1">
                <a:latin typeface="Times New Roman" panose="02020603050405020304" pitchFamily="18" charset="0"/>
                <a:cs typeface="Times New Roman" panose="02020603050405020304" pitchFamily="18" charset="0"/>
              </a:rPr>
              <a:t>privind</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abrogarea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Anexei</a:t>
            </a:r>
            <a:r>
              <a:rPr lang="en-US" sz="1400" dirty="0">
                <a:latin typeface="Times New Roman" panose="02020603050405020304" pitchFamily="18" charset="0"/>
                <a:cs typeface="Times New Roman" panose="02020603050405020304" pitchFamily="18" charset="0"/>
              </a:rPr>
              <a:t> nr.31 a </a:t>
            </a:r>
            <a:r>
              <a:rPr lang="en-US" sz="1400" dirty="0" err="1">
                <a:latin typeface="Times New Roman" panose="02020603050405020304" pitchFamily="18" charset="0"/>
                <a:cs typeface="Times New Roman" panose="02020603050405020304" pitchFamily="18" charset="0"/>
              </a:rPr>
              <a:t>Hotărîrii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Guvernului</a:t>
            </a:r>
            <a:r>
              <a:rPr lang="en-US" sz="1400" dirty="0">
                <a:latin typeface="Times New Roman" panose="02020603050405020304" pitchFamily="18" charset="0"/>
                <a:cs typeface="Times New Roman" panose="02020603050405020304" pitchFamily="18" charset="0"/>
              </a:rPr>
              <a:t> nr.691/2017 cu </a:t>
            </a:r>
            <a:r>
              <a:rPr lang="en-US" sz="1400" dirty="0" err="1">
                <a:latin typeface="Times New Roman" panose="02020603050405020304" pitchFamily="18" charset="0"/>
                <a:cs typeface="Times New Roman" panose="02020603050405020304" pitchFamily="18" charset="0"/>
              </a:rPr>
              <a:t>privire</a:t>
            </a:r>
            <a:r>
              <a:rPr lang="en-US" sz="1400" dirty="0">
                <a:latin typeface="Times New Roman" panose="02020603050405020304" pitchFamily="18" charset="0"/>
                <a:cs typeface="Times New Roman" panose="02020603050405020304" pitchFamily="18" charset="0"/>
              </a:rPr>
              <a:t> la </a:t>
            </a:r>
            <a:r>
              <a:rPr lang="en-US" sz="1400" dirty="0" err="1">
                <a:latin typeface="Times New Roman" panose="02020603050405020304" pitchFamily="18" charset="0"/>
                <a:cs typeface="Times New Roman" panose="02020603050405020304" pitchFamily="18" charset="0"/>
              </a:rPr>
              <a:t>organizarea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şi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funcţionarea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Ministerului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Educaţiei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Culturii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şi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Cercetării</a:t>
            </a:r>
            <a:r>
              <a:rPr lang="en-US" sz="1400" dirty="0">
                <a:latin typeface="Times New Roman" panose="02020603050405020304" pitchFamily="18" charset="0"/>
                <a:cs typeface="Times New Roman" panose="02020603050405020304" pitchFamily="18" charset="0"/>
              </a:rPr>
              <a:t>. </a:t>
            </a:r>
            <a:r>
              <a:rPr lang="ro-RO" sz="1400" dirty="0" smtClean="0">
                <a:latin typeface="Times New Roman" panose="02020603050405020304" pitchFamily="18" charset="0"/>
                <a:cs typeface="Times New Roman" panose="02020603050405020304" pitchFamily="18" charset="0"/>
              </a:rPr>
              <a:t>                                                                                                                                          </a:t>
            </a:r>
            <a:r>
              <a:rPr lang="en-US" sz="1400" b="1" dirty="0" err="1" smtClean="0">
                <a:latin typeface="Times New Roman" panose="02020603050405020304" pitchFamily="18" charset="0"/>
                <a:cs typeface="Times New Roman" panose="02020603050405020304" pitchFamily="18" charset="0"/>
              </a:rPr>
              <a:t>Autoritatea</a:t>
            </a:r>
            <a:r>
              <a:rPr lang="en-US" sz="1400" b="1" dirty="0" smtClean="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solicitantă</a:t>
            </a:r>
            <a:r>
              <a:rPr lang="en-US" sz="1400" b="1" dirty="0">
                <a:latin typeface="Times New Roman" panose="02020603050405020304" pitchFamily="18" charset="0"/>
                <a:cs typeface="Times New Roman" panose="02020603050405020304" pitchFamily="18" charset="0"/>
              </a:rPr>
              <a:t> </a:t>
            </a:r>
            <a:r>
              <a:rPr lang="ro-RO" sz="1400" b="1" dirty="0">
                <a:latin typeface="Times New Roman" panose="02020603050405020304" pitchFamily="18" charset="0"/>
                <a:cs typeface="Times New Roman" panose="02020603050405020304" pitchFamily="18" charset="0"/>
              </a:rPr>
              <a:t>– MECC, </a:t>
            </a:r>
            <a:r>
              <a:rPr lang="ro-RO" sz="1400" b="1" dirty="0" smtClean="0">
                <a:latin typeface="Times New Roman" panose="02020603050405020304" pitchFamily="18" charset="0"/>
                <a:cs typeface="Times New Roman" panose="02020603050405020304" pitchFamily="18" charset="0"/>
              </a:rPr>
              <a:t>03.07.2019</a:t>
            </a:r>
          </a:p>
          <a:p>
            <a:r>
              <a:rPr lang="en-US" sz="1400" dirty="0" err="1">
                <a:latin typeface="Times New Roman" panose="02020603050405020304" pitchFamily="18" charset="0"/>
                <a:cs typeface="Times New Roman" panose="02020603050405020304" pitchFamily="18" charset="0"/>
              </a:rPr>
              <a:t>Aviz</a:t>
            </a:r>
            <a:r>
              <a:rPr lang="en-US" sz="1400" dirty="0">
                <a:latin typeface="Times New Roman" panose="02020603050405020304" pitchFamily="18" charset="0"/>
                <a:cs typeface="Times New Roman" panose="02020603050405020304" pitchFamily="18" charset="0"/>
              </a:rPr>
              <a:t> la </a:t>
            </a:r>
            <a:r>
              <a:rPr lang="en-US" sz="1400" dirty="0" err="1">
                <a:latin typeface="Times New Roman" panose="02020603050405020304" pitchFamily="18" charset="0"/>
                <a:cs typeface="Times New Roman" panose="02020603050405020304" pitchFamily="18" charset="0"/>
              </a:rPr>
              <a:t>proiect</a:t>
            </a:r>
            <a:r>
              <a:rPr lang="en-US" sz="1400" dirty="0">
                <a:latin typeface="Times New Roman" panose="02020603050405020304" pitchFamily="18" charset="0"/>
                <a:cs typeface="Times New Roman" panose="02020603050405020304" pitchFamily="18" charset="0"/>
              </a:rPr>
              <a:t> HG cu </a:t>
            </a:r>
            <a:r>
              <a:rPr lang="en-US" sz="1400" dirty="0" err="1">
                <a:latin typeface="Times New Roman" panose="02020603050405020304" pitchFamily="18" charset="0"/>
                <a:cs typeface="Times New Roman" panose="02020603050405020304" pitchFamily="18" charset="0"/>
              </a:rPr>
              <a:t>privire</a:t>
            </a:r>
            <a:r>
              <a:rPr lang="en-US" sz="1400" dirty="0">
                <a:latin typeface="Times New Roman" panose="02020603050405020304" pitchFamily="18" charset="0"/>
                <a:cs typeface="Times New Roman" panose="02020603050405020304" pitchFamily="18" charset="0"/>
              </a:rPr>
              <a:t> la </a:t>
            </a:r>
            <a:r>
              <a:rPr lang="en-US" sz="1400" dirty="0" err="1">
                <a:latin typeface="Times New Roman" panose="02020603050405020304" pitchFamily="18" charset="0"/>
                <a:cs typeface="Times New Roman" panose="02020603050405020304" pitchFamily="18" charset="0"/>
              </a:rPr>
              <a:t>aprobarea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Metodologiei</a:t>
            </a:r>
            <a:r>
              <a:rPr lang="en-US" sz="1400" dirty="0">
                <a:latin typeface="Times New Roman" panose="02020603050405020304" pitchFamily="18" charset="0"/>
                <a:cs typeface="Times New Roman" panose="02020603050405020304" pitchFamily="18" charset="0"/>
              </a:rPr>
              <a:t> de </a:t>
            </a:r>
            <a:r>
              <a:rPr lang="en-US" sz="1400" dirty="0" err="1">
                <a:latin typeface="Times New Roman" panose="02020603050405020304" pitchFamily="18" charset="0"/>
                <a:cs typeface="Times New Roman" panose="02020603050405020304" pitchFamily="18" charset="0"/>
              </a:rPr>
              <a:t>finanțare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instituțională</a:t>
            </a:r>
            <a:r>
              <a:rPr lang="en-US" sz="1400" dirty="0" smtClean="0">
                <a:latin typeface="Times New Roman" panose="02020603050405020304" pitchFamily="18" charset="0"/>
                <a:cs typeface="Times New Roman" panose="02020603050405020304" pitchFamily="18" charset="0"/>
              </a:rPr>
              <a:t>.</a:t>
            </a:r>
            <a:r>
              <a:rPr lang="ro-RO" sz="1400" dirty="0">
                <a:latin typeface="Times New Roman" panose="02020603050405020304" pitchFamily="18" charset="0"/>
                <a:cs typeface="Times New Roman" panose="02020603050405020304" pitchFamily="18" charset="0"/>
              </a:rPr>
              <a:t> </a:t>
            </a:r>
            <a:r>
              <a:rPr lang="ro-RO" sz="1400" dirty="0" smtClean="0">
                <a:latin typeface="Times New Roman" panose="02020603050405020304" pitchFamily="18" charset="0"/>
                <a:cs typeface="Times New Roman" panose="02020603050405020304" pitchFamily="18" charset="0"/>
              </a:rPr>
              <a:t>                                                                                                                           </a:t>
            </a:r>
            <a:r>
              <a:rPr lang="ro-RO" sz="1400" b="1" dirty="0" smtClean="0">
                <a:latin typeface="Times New Roman" panose="02020603050405020304" pitchFamily="18" charset="0"/>
                <a:cs typeface="Times New Roman" panose="02020603050405020304" pitchFamily="18" charset="0"/>
              </a:rPr>
              <a:t>Autoritatea </a:t>
            </a:r>
            <a:r>
              <a:rPr lang="ro-RO" sz="1400" b="1" dirty="0">
                <a:latin typeface="Times New Roman" panose="02020603050405020304" pitchFamily="18" charset="0"/>
                <a:cs typeface="Times New Roman" panose="02020603050405020304" pitchFamily="18" charset="0"/>
              </a:rPr>
              <a:t>solicitantă  - MECC, </a:t>
            </a:r>
            <a:r>
              <a:rPr lang="ro-RO" sz="1400" b="1" dirty="0" smtClean="0">
                <a:latin typeface="Times New Roman" panose="02020603050405020304" pitchFamily="18" charset="0"/>
                <a:cs typeface="Times New Roman" panose="02020603050405020304" pitchFamily="18" charset="0"/>
              </a:rPr>
              <a:t>18.11.2019</a:t>
            </a:r>
          </a:p>
          <a:p>
            <a:r>
              <a:rPr lang="en-US" sz="1400" dirty="0" err="1">
                <a:latin typeface="Times New Roman" panose="02020603050405020304" pitchFamily="18" charset="0"/>
                <a:cs typeface="Times New Roman" panose="02020603050405020304" pitchFamily="18" charset="0"/>
              </a:rPr>
              <a:t>Răspuns</a:t>
            </a:r>
            <a:r>
              <a:rPr lang="en-US" sz="1400" dirty="0">
                <a:latin typeface="Times New Roman" panose="02020603050405020304" pitchFamily="18" charset="0"/>
                <a:cs typeface="Times New Roman" panose="02020603050405020304" pitchFamily="18" charset="0"/>
              </a:rPr>
              <a:t> la </a:t>
            </a:r>
            <a:r>
              <a:rPr lang="en-US" sz="1400" dirty="0" err="1">
                <a:latin typeface="Times New Roman" panose="02020603050405020304" pitchFamily="18" charset="0"/>
                <a:cs typeface="Times New Roman" panose="02020603050405020304" pitchFamily="18" charset="0"/>
              </a:rPr>
              <a:t>solicitarea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Inspectoratului</a:t>
            </a:r>
            <a:r>
              <a:rPr lang="en-US" sz="1400" dirty="0">
                <a:latin typeface="Times New Roman" panose="02020603050405020304" pitchFamily="18" charset="0"/>
                <a:cs typeface="Times New Roman" panose="02020603050405020304" pitchFamily="18" charset="0"/>
              </a:rPr>
              <a:t> de </a:t>
            </a:r>
            <a:r>
              <a:rPr lang="en-US" sz="1400" dirty="0" err="1">
                <a:latin typeface="Times New Roman" panose="02020603050405020304" pitchFamily="18" charset="0"/>
                <a:cs typeface="Times New Roman" panose="02020603050405020304" pitchFamily="18" charset="0"/>
              </a:rPr>
              <a:t>Poliție</a:t>
            </a:r>
            <a:r>
              <a:rPr lang="en-US" sz="1400" dirty="0">
                <a:latin typeface="Times New Roman" panose="02020603050405020304" pitchFamily="18" charset="0"/>
                <a:cs typeface="Times New Roman" panose="02020603050405020304" pitchFamily="18" charset="0"/>
              </a:rPr>
              <a:t> </a:t>
            </a:r>
            <a:r>
              <a:rPr lang="en-US" sz="1400" dirty="0" err="1" smtClean="0">
                <a:latin typeface="Times New Roman" panose="02020603050405020304" pitchFamily="18" charset="0"/>
                <a:cs typeface="Times New Roman" panose="02020603050405020304" pitchFamily="18" charset="0"/>
              </a:rPr>
              <a:t>Rîșcani</a:t>
            </a:r>
            <a:r>
              <a:rPr lang="ro-RO" sz="1400" dirty="0">
                <a:latin typeface="Times New Roman" panose="02020603050405020304" pitchFamily="18" charset="0"/>
                <a:cs typeface="Times New Roman" panose="02020603050405020304" pitchFamily="18" charset="0"/>
              </a:rPr>
              <a:t>  </a:t>
            </a:r>
            <a:r>
              <a:rPr lang="ro-RO" sz="1400" b="1" dirty="0">
                <a:latin typeface="Times New Roman" panose="02020603050405020304" pitchFamily="18" charset="0"/>
                <a:cs typeface="Times New Roman" panose="02020603050405020304" pitchFamily="18" charset="0"/>
              </a:rPr>
              <a:t>, </a:t>
            </a:r>
            <a:r>
              <a:rPr lang="ro-RO" sz="1400" b="1" dirty="0" smtClean="0">
                <a:latin typeface="Times New Roman" panose="02020603050405020304" pitchFamily="18" charset="0"/>
                <a:cs typeface="Times New Roman" panose="02020603050405020304" pitchFamily="18" charset="0"/>
              </a:rPr>
              <a:t>                                                                            Autoritatea </a:t>
            </a:r>
            <a:r>
              <a:rPr lang="ro-RO" sz="1400" b="1" dirty="0">
                <a:latin typeface="Times New Roman" panose="02020603050405020304" pitchFamily="18" charset="0"/>
                <a:cs typeface="Times New Roman" panose="02020603050405020304" pitchFamily="18" charset="0"/>
              </a:rPr>
              <a:t>solicitantă - IGP al MAI, </a:t>
            </a:r>
            <a:r>
              <a:rPr lang="ro-RO" sz="1400" b="1" dirty="0" smtClean="0">
                <a:latin typeface="Times New Roman" panose="02020603050405020304" pitchFamily="18" charset="0"/>
                <a:cs typeface="Times New Roman" panose="02020603050405020304" pitchFamily="18" charset="0"/>
              </a:rPr>
              <a:t>27.07.2019</a:t>
            </a:r>
          </a:p>
          <a:p>
            <a:r>
              <a:rPr lang="en-US" sz="1400" dirty="0" err="1">
                <a:latin typeface="Times New Roman" panose="02020603050405020304" pitchFamily="18" charset="0"/>
                <a:cs typeface="Times New Roman" panose="02020603050405020304" pitchFamily="18" charset="0"/>
              </a:rPr>
              <a:t>Răspuns</a:t>
            </a:r>
            <a:r>
              <a:rPr lang="en-US" sz="1400" dirty="0">
                <a:latin typeface="Times New Roman" panose="02020603050405020304" pitchFamily="18" charset="0"/>
                <a:cs typeface="Times New Roman" panose="02020603050405020304" pitchFamily="18" charset="0"/>
              </a:rPr>
              <a:t> la </a:t>
            </a:r>
            <a:r>
              <a:rPr lang="en-US" sz="1400" dirty="0" err="1">
                <a:latin typeface="Times New Roman" panose="02020603050405020304" pitchFamily="18" charset="0"/>
                <a:cs typeface="Times New Roman" panose="02020603050405020304" pitchFamily="18" charset="0"/>
              </a:rPr>
              <a:t>solicitarea</a:t>
            </a:r>
            <a:r>
              <a:rPr lang="en-US" sz="1400" dirty="0">
                <a:latin typeface="Times New Roman" panose="02020603050405020304" pitchFamily="18" charset="0"/>
                <a:cs typeface="Times New Roman" panose="02020603050405020304" pitchFamily="18" charset="0"/>
              </a:rPr>
              <a:t> de </a:t>
            </a:r>
            <a:r>
              <a:rPr lang="en-US" sz="1400" dirty="0" err="1">
                <a:latin typeface="Times New Roman" panose="02020603050405020304" pitchFamily="18" charset="0"/>
                <a:cs typeface="Times New Roman" panose="02020603050405020304" pitchFamily="18" charset="0"/>
              </a:rPr>
              <a:t>concluzii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științifice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caz</a:t>
            </a:r>
            <a:r>
              <a:rPr lang="en-US" sz="1400" dirty="0">
                <a:latin typeface="Times New Roman" panose="02020603050405020304" pitchFamily="18" charset="0"/>
                <a:cs typeface="Times New Roman" panose="02020603050405020304" pitchFamily="18" charset="0"/>
              </a:rPr>
              <a:t> a cet. </a:t>
            </a:r>
            <a:r>
              <a:rPr lang="en-US" sz="1400" dirty="0" err="1">
                <a:latin typeface="Times New Roman" panose="02020603050405020304" pitchFamily="18" charset="0"/>
                <a:cs typeface="Times New Roman" panose="02020603050405020304" pitchFamily="18" charset="0"/>
              </a:rPr>
              <a:t>Dimitrov</a:t>
            </a:r>
            <a:r>
              <a:rPr lang="en-US" sz="1400" dirty="0">
                <a:latin typeface="Times New Roman" panose="02020603050405020304" pitchFamily="18" charset="0"/>
                <a:cs typeface="Times New Roman" panose="02020603050405020304" pitchFamily="18" charset="0"/>
              </a:rPr>
              <a:t> Alexei, </a:t>
            </a:r>
            <a:r>
              <a:rPr lang="en-US" sz="1400" dirty="0" err="1">
                <a:latin typeface="Times New Roman" panose="02020603050405020304" pitchFamily="18" charset="0"/>
                <a:cs typeface="Times New Roman" panose="02020603050405020304" pitchFamily="18" charset="0"/>
              </a:rPr>
              <a:t>Chișinău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str.Trandafirilor</a:t>
            </a:r>
            <a:r>
              <a:rPr lang="en-US" sz="1400" dirty="0">
                <a:latin typeface="Times New Roman" panose="02020603050405020304" pitchFamily="18" charset="0"/>
                <a:cs typeface="Times New Roman" panose="02020603050405020304" pitchFamily="18" charset="0"/>
              </a:rPr>
              <a:t> nr.29/1 </a:t>
            </a:r>
            <a:r>
              <a:rPr lang="en-US" sz="1400" dirty="0" smtClean="0">
                <a:latin typeface="Times New Roman" panose="02020603050405020304" pitchFamily="18" charset="0"/>
                <a:cs typeface="Times New Roman" panose="02020603050405020304" pitchFamily="18" charset="0"/>
              </a:rPr>
              <a:t>ap.141</a:t>
            </a:r>
            <a:r>
              <a:rPr lang="ro-RO" sz="1400" dirty="0" smtClean="0">
                <a:latin typeface="Times New Roman" panose="02020603050405020304" pitchFamily="18" charset="0"/>
                <a:cs typeface="Times New Roman" panose="02020603050405020304" pitchFamily="18" charset="0"/>
              </a:rPr>
              <a:t> </a:t>
            </a:r>
            <a:r>
              <a:rPr lang="en-US" sz="1400" dirty="0" smtClean="0">
                <a:latin typeface="Times New Roman" panose="02020603050405020304" pitchFamily="18" charset="0"/>
                <a:cs typeface="Times New Roman" panose="02020603050405020304" pitchFamily="18" charset="0"/>
              </a:rPr>
              <a:t>nr.56/74 </a:t>
            </a:r>
            <a:r>
              <a:rPr lang="en-US" sz="1400" dirty="0">
                <a:latin typeface="Times New Roman" panose="02020603050405020304" pitchFamily="18" charset="0"/>
                <a:cs typeface="Times New Roman" panose="02020603050405020304" pitchFamily="18" charset="0"/>
              </a:rPr>
              <a:t>din </a:t>
            </a:r>
            <a:r>
              <a:rPr lang="en-US" sz="1400" dirty="0" smtClean="0">
                <a:latin typeface="Times New Roman" panose="02020603050405020304" pitchFamily="18" charset="0"/>
                <a:cs typeface="Times New Roman" panose="02020603050405020304" pitchFamily="18" charset="0"/>
              </a:rPr>
              <a:t>22.10.2019</a:t>
            </a:r>
            <a:r>
              <a:rPr lang="ro-RO" sz="1400" dirty="0">
                <a:latin typeface="Times New Roman" panose="02020603050405020304" pitchFamily="18" charset="0"/>
                <a:cs typeface="Times New Roman" panose="02020603050405020304" pitchFamily="18" charset="0"/>
              </a:rPr>
              <a:t>, </a:t>
            </a:r>
            <a:r>
              <a:rPr lang="ro-RO" sz="1400" dirty="0" smtClean="0">
                <a:latin typeface="Times New Roman" panose="02020603050405020304" pitchFamily="18" charset="0"/>
                <a:cs typeface="Times New Roman" panose="02020603050405020304" pitchFamily="18" charset="0"/>
              </a:rPr>
              <a:t>                     </a:t>
            </a:r>
            <a:r>
              <a:rPr lang="ro-RO" sz="1400" b="1" dirty="0" smtClean="0">
                <a:latin typeface="Times New Roman" panose="02020603050405020304" pitchFamily="18" charset="0"/>
                <a:cs typeface="Times New Roman" panose="02020603050405020304" pitchFamily="18" charset="0"/>
              </a:rPr>
              <a:t>Autoritatea </a:t>
            </a:r>
            <a:r>
              <a:rPr lang="ro-RO" sz="1400" b="1" dirty="0">
                <a:latin typeface="Times New Roman" panose="02020603050405020304" pitchFamily="18" charset="0"/>
                <a:cs typeface="Times New Roman" panose="02020603050405020304" pitchFamily="18" charset="0"/>
              </a:rPr>
              <a:t>solicitantă - Administrația ICJPS, </a:t>
            </a:r>
            <a:r>
              <a:rPr lang="ro-RO" sz="1400" b="1" dirty="0" smtClean="0">
                <a:latin typeface="Times New Roman" panose="02020603050405020304" pitchFamily="18" charset="0"/>
                <a:cs typeface="Times New Roman" panose="02020603050405020304" pitchFamily="18" charset="0"/>
              </a:rPr>
              <a:t>30.10.19</a:t>
            </a:r>
          </a:p>
          <a:p>
            <a:r>
              <a:rPr lang="en-US" sz="1400" dirty="0" err="1">
                <a:latin typeface="Times New Roman" panose="02020603050405020304" pitchFamily="18" charset="0"/>
                <a:cs typeface="Times New Roman" panose="02020603050405020304" pitchFamily="18" charset="0"/>
              </a:rPr>
              <a:t>Răspuns</a:t>
            </a:r>
            <a:r>
              <a:rPr lang="en-US" sz="1400" dirty="0">
                <a:latin typeface="Times New Roman" panose="02020603050405020304" pitchFamily="18" charset="0"/>
                <a:cs typeface="Times New Roman" panose="02020603050405020304" pitchFamily="18" charset="0"/>
              </a:rPr>
              <a:t> la </a:t>
            </a:r>
            <a:r>
              <a:rPr lang="en-US" sz="1400" dirty="0" err="1">
                <a:latin typeface="Times New Roman" panose="02020603050405020304" pitchFamily="18" charset="0"/>
                <a:cs typeface="Times New Roman" panose="02020603050405020304" pitchFamily="18" charset="0"/>
              </a:rPr>
              <a:t>solicitarea</a:t>
            </a:r>
            <a:r>
              <a:rPr lang="en-US" sz="1400" dirty="0">
                <a:latin typeface="Times New Roman" panose="02020603050405020304" pitchFamily="18" charset="0"/>
                <a:cs typeface="Times New Roman" panose="02020603050405020304" pitchFamily="18" charset="0"/>
              </a:rPr>
              <a:t> de </a:t>
            </a:r>
            <a:r>
              <a:rPr lang="en-US" sz="1400" dirty="0" err="1">
                <a:latin typeface="Times New Roman" panose="02020603050405020304" pitchFamily="18" charset="0"/>
                <a:cs typeface="Times New Roman" panose="02020603050405020304" pitchFamily="18" charset="0"/>
              </a:rPr>
              <a:t>concluzii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științifice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caz</a:t>
            </a:r>
            <a:r>
              <a:rPr lang="en-US" sz="1400" dirty="0">
                <a:latin typeface="Times New Roman" panose="02020603050405020304" pitchFamily="18" charset="0"/>
                <a:cs typeface="Times New Roman" panose="02020603050405020304" pitchFamily="18" charset="0"/>
              </a:rPr>
              <a:t> a cet. </a:t>
            </a:r>
            <a:r>
              <a:rPr lang="en-US" sz="1400" dirty="0" err="1">
                <a:latin typeface="Times New Roman" panose="02020603050405020304" pitchFamily="18" charset="0"/>
                <a:cs typeface="Times New Roman" panose="02020603050405020304" pitchFamily="18" charset="0"/>
              </a:rPr>
              <a:t>Cucu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Valeriu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Chișinău</a:t>
            </a:r>
            <a:r>
              <a:rPr lang="en-US" sz="1400" dirty="0">
                <a:latin typeface="Times New Roman" panose="02020603050405020304" pitchFamily="18" charset="0"/>
                <a:cs typeface="Times New Roman" panose="02020603050405020304" pitchFamily="18" charset="0"/>
              </a:rPr>
              <a:t>, P-13, </a:t>
            </a:r>
            <a:r>
              <a:rPr lang="en-US" sz="1400" dirty="0" smtClean="0">
                <a:latin typeface="Times New Roman" panose="02020603050405020304" pitchFamily="18" charset="0"/>
                <a:cs typeface="Times New Roman" panose="02020603050405020304" pitchFamily="18" charset="0"/>
              </a:rPr>
              <a:t>17.10.2019</a:t>
            </a:r>
            <a:r>
              <a:rPr lang="ro-RO" sz="1400" dirty="0">
                <a:latin typeface="Times New Roman" panose="02020603050405020304" pitchFamily="18" charset="0"/>
                <a:cs typeface="Times New Roman" panose="02020603050405020304" pitchFamily="18" charset="0"/>
              </a:rPr>
              <a:t>, </a:t>
            </a:r>
            <a:r>
              <a:rPr lang="ro-RO" sz="1400" dirty="0" smtClean="0">
                <a:latin typeface="Times New Roman" panose="02020603050405020304" pitchFamily="18" charset="0"/>
                <a:cs typeface="Times New Roman" panose="02020603050405020304" pitchFamily="18" charset="0"/>
              </a:rPr>
              <a:t>                                                                                                           </a:t>
            </a:r>
            <a:r>
              <a:rPr lang="ro-RO" sz="1400" b="1" dirty="0" smtClean="0">
                <a:latin typeface="Times New Roman" panose="02020603050405020304" pitchFamily="18" charset="0"/>
                <a:cs typeface="Times New Roman" panose="02020603050405020304" pitchFamily="18" charset="0"/>
              </a:rPr>
              <a:t>Autoritatea </a:t>
            </a:r>
            <a:r>
              <a:rPr lang="ro-RO" sz="1400" b="1" dirty="0">
                <a:latin typeface="Times New Roman" panose="02020603050405020304" pitchFamily="18" charset="0"/>
                <a:cs typeface="Times New Roman" panose="02020603050405020304" pitchFamily="18" charset="0"/>
              </a:rPr>
              <a:t>solicitantă - Administrația ICJPS, </a:t>
            </a:r>
            <a:r>
              <a:rPr lang="ro-RO" sz="1400" b="1" dirty="0" smtClean="0">
                <a:latin typeface="Times New Roman" panose="02020603050405020304" pitchFamily="18" charset="0"/>
                <a:cs typeface="Times New Roman" panose="02020603050405020304" pitchFamily="18" charset="0"/>
              </a:rPr>
              <a:t>04.11.19</a:t>
            </a:r>
          </a:p>
          <a:p>
            <a:r>
              <a:rPr lang="en-US" sz="1400" dirty="0" err="1" smtClean="0">
                <a:latin typeface="Times New Roman" panose="02020603050405020304" pitchFamily="18" charset="0"/>
                <a:cs typeface="Times New Roman" panose="02020603050405020304" pitchFamily="18" charset="0"/>
              </a:rPr>
              <a:t>Perfectarea</a:t>
            </a:r>
            <a:r>
              <a:rPr lang="en-US" sz="1400" dirty="0" smtClean="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avizului</a:t>
            </a:r>
            <a:r>
              <a:rPr lang="en-US" sz="1400" dirty="0">
                <a:latin typeface="Times New Roman" panose="02020603050405020304" pitchFamily="18" charset="0"/>
                <a:cs typeface="Times New Roman" panose="02020603050405020304" pitchFamily="18" charset="0"/>
              </a:rPr>
              <a:t> la </a:t>
            </a:r>
            <a:r>
              <a:rPr lang="en-US" sz="1400" dirty="0" err="1">
                <a:latin typeface="Times New Roman" panose="02020603050405020304" pitchFamily="18" charset="0"/>
                <a:cs typeface="Times New Roman" panose="02020603050405020304" pitchFamily="18" charset="0"/>
              </a:rPr>
              <a:t>proiectul</a:t>
            </a:r>
            <a:r>
              <a:rPr lang="en-US" sz="1400" dirty="0">
                <a:latin typeface="Times New Roman" panose="02020603050405020304" pitchFamily="18" charset="0"/>
                <a:cs typeface="Times New Roman" panose="02020603050405020304" pitchFamily="18" charset="0"/>
              </a:rPr>
              <a:t> HG </a:t>
            </a:r>
            <a:r>
              <a:rPr lang="en-US" sz="1400" dirty="0" err="1">
                <a:latin typeface="Times New Roman" panose="02020603050405020304" pitchFamily="18" charset="0"/>
                <a:cs typeface="Times New Roman" panose="02020603050405020304" pitchFamily="18" charset="0"/>
              </a:rPr>
              <a:t>referitor</a:t>
            </a:r>
            <a:r>
              <a:rPr lang="en-US" sz="1400" dirty="0">
                <a:latin typeface="Times New Roman" panose="02020603050405020304" pitchFamily="18" charset="0"/>
                <a:cs typeface="Times New Roman" panose="02020603050405020304" pitchFamily="18" charset="0"/>
              </a:rPr>
              <a:t> la </a:t>
            </a:r>
            <a:r>
              <a:rPr lang="en-US" sz="1400" dirty="0" err="1">
                <a:latin typeface="Times New Roman" panose="02020603050405020304" pitchFamily="18" charset="0"/>
                <a:cs typeface="Times New Roman" panose="02020603050405020304" pitchFamily="18" charset="0"/>
              </a:rPr>
              <a:t>modificarea</a:t>
            </a:r>
            <a:r>
              <a:rPr lang="en-US" sz="1400" dirty="0">
                <a:latin typeface="Times New Roman" panose="02020603050405020304" pitchFamily="18" charset="0"/>
                <a:cs typeface="Times New Roman" panose="02020603050405020304" pitchFamily="18" charset="0"/>
              </a:rPr>
              <a:t> a </a:t>
            </a:r>
            <a:r>
              <a:rPr lang="en-US" sz="1400" dirty="0" err="1">
                <a:latin typeface="Times New Roman" panose="02020603050405020304" pitchFamily="18" charset="0"/>
                <a:cs typeface="Times New Roman" panose="02020603050405020304" pitchFamily="18" charset="0"/>
              </a:rPr>
              <a:t>Regulamentului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privind</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obiectele</a:t>
            </a:r>
            <a:r>
              <a:rPr lang="en-US" sz="1400" dirty="0">
                <a:latin typeface="Times New Roman" panose="02020603050405020304" pitchFamily="18" charset="0"/>
                <a:cs typeface="Times New Roman" panose="02020603050405020304" pitchFamily="18" charset="0"/>
              </a:rPr>
              <a:t> de </a:t>
            </a:r>
            <a:r>
              <a:rPr lang="en-US" sz="1400" dirty="0" err="1">
                <a:latin typeface="Times New Roman" panose="02020603050405020304" pitchFamily="18" charset="0"/>
                <a:cs typeface="Times New Roman" panose="02020603050405020304" pitchFamily="18" charset="0"/>
              </a:rPr>
              <a:t>proprietate</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intelectuală</a:t>
            </a:r>
            <a:r>
              <a:rPr lang="en-US" sz="1400" dirty="0">
                <a:latin typeface="Times New Roman" panose="02020603050405020304" pitchFamily="18" charset="0"/>
                <a:cs typeface="Times New Roman" panose="02020603050405020304" pitchFamily="18" charset="0"/>
              </a:rPr>
              <a:t> create </a:t>
            </a:r>
            <a:r>
              <a:rPr lang="en-US" sz="1400" dirty="0" err="1">
                <a:latin typeface="Times New Roman" panose="02020603050405020304" pitchFamily="18" charset="0"/>
                <a:cs typeface="Times New Roman" panose="02020603050405020304" pitchFamily="18" charset="0"/>
              </a:rPr>
              <a:t>în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cadrul</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exercitării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atribuţiilor</a:t>
            </a:r>
            <a:r>
              <a:rPr lang="en-US" sz="1400" dirty="0">
                <a:latin typeface="Times New Roman" panose="02020603050405020304" pitchFamily="18" charset="0"/>
                <a:cs typeface="Times New Roman" panose="02020603050405020304" pitchFamily="18" charset="0"/>
              </a:rPr>
              <a:t> de </a:t>
            </a:r>
            <a:r>
              <a:rPr lang="en-US" sz="1400" dirty="0" err="1">
                <a:latin typeface="Times New Roman" panose="02020603050405020304" pitchFamily="18" charset="0"/>
                <a:cs typeface="Times New Roman" panose="02020603050405020304" pitchFamily="18" charset="0"/>
              </a:rPr>
              <a:t>serviciu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aprobat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prin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Hotărîrea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Guvernului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Nr</a:t>
            </a:r>
            <a:r>
              <a:rPr lang="en-US" sz="1400" dirty="0">
                <a:latin typeface="Times New Roman" panose="02020603050405020304" pitchFamily="18" charset="0"/>
                <a:cs typeface="Times New Roman" panose="02020603050405020304" pitchFamily="18" charset="0"/>
              </a:rPr>
              <a:t>. 1609  din  </a:t>
            </a:r>
            <a:r>
              <a:rPr lang="en-US" sz="1400" dirty="0" smtClean="0">
                <a:latin typeface="Times New Roman" panose="02020603050405020304" pitchFamily="18" charset="0"/>
                <a:cs typeface="Times New Roman" panose="02020603050405020304" pitchFamily="18" charset="0"/>
              </a:rPr>
              <a:t>31.12.2003</a:t>
            </a:r>
            <a:r>
              <a:rPr lang="ro-RO" sz="1400" dirty="0">
                <a:latin typeface="Times New Roman" panose="02020603050405020304" pitchFamily="18" charset="0"/>
                <a:cs typeface="Times New Roman" panose="02020603050405020304" pitchFamily="18" charset="0"/>
              </a:rPr>
              <a:t>, </a:t>
            </a:r>
            <a:r>
              <a:rPr lang="ro-RO" sz="1400" dirty="0" smtClean="0">
                <a:latin typeface="Times New Roman" panose="02020603050405020304" pitchFamily="18" charset="0"/>
                <a:cs typeface="Times New Roman" panose="02020603050405020304" pitchFamily="18" charset="0"/>
              </a:rPr>
              <a:t>                                                                        </a:t>
            </a:r>
            <a:r>
              <a:rPr lang="ro-RO" sz="1400" b="1" dirty="0" smtClean="0">
                <a:latin typeface="Times New Roman" panose="02020603050405020304" pitchFamily="18" charset="0"/>
                <a:cs typeface="Times New Roman" panose="02020603050405020304" pitchFamily="18" charset="0"/>
              </a:rPr>
              <a:t>Autoritatea </a:t>
            </a:r>
            <a:r>
              <a:rPr lang="ro-RO" sz="1400" b="1" dirty="0">
                <a:latin typeface="Times New Roman" panose="02020603050405020304" pitchFamily="18" charset="0"/>
                <a:cs typeface="Times New Roman" panose="02020603050405020304" pitchFamily="18" charset="0"/>
              </a:rPr>
              <a:t>solicitantă - Cancelaria de Stat, 03.04.2019</a:t>
            </a:r>
            <a:endParaRPr lang="en-US" sz="1400" b="1" dirty="0">
              <a:latin typeface="Times New Roman" panose="02020603050405020304" pitchFamily="18" charset="0"/>
              <a:cs typeface="Times New Roman" panose="02020603050405020304" pitchFamily="18" charset="0"/>
            </a:endParaRPr>
          </a:p>
        </p:txBody>
      </p:sp>
      <p:sp>
        <p:nvSpPr>
          <p:cNvPr id="4" name="Content Placeholder 3"/>
          <p:cNvSpPr>
            <a:spLocks noGrp="1"/>
          </p:cNvSpPr>
          <p:nvPr>
            <p:ph sz="quarter" idx="14"/>
          </p:nvPr>
        </p:nvSpPr>
        <p:spPr>
          <a:xfrm>
            <a:off x="8409708" y="263236"/>
            <a:ext cx="3519055" cy="6303819"/>
          </a:xfrm>
        </p:spPr>
        <p:txBody>
          <a:bodyPr/>
          <a:lstStyle/>
          <a:p>
            <a:r>
              <a:rPr lang="en-US" dirty="0" err="1" smtClean="0"/>
              <a:t>V.Balmuș</a:t>
            </a:r>
            <a:endParaRPr lang="ro-RO" dirty="0" smtClean="0"/>
          </a:p>
          <a:p>
            <a:endParaRPr lang="ro-RO" dirty="0"/>
          </a:p>
          <a:p>
            <a:r>
              <a:rPr lang="en-US" dirty="0" err="1" smtClean="0"/>
              <a:t>V.Balmuș</a:t>
            </a:r>
            <a:endParaRPr lang="ro-RO" dirty="0" smtClean="0"/>
          </a:p>
          <a:p>
            <a:endParaRPr lang="ro-RO" dirty="0" smtClean="0"/>
          </a:p>
          <a:p>
            <a:r>
              <a:rPr lang="en-US" dirty="0" err="1" smtClean="0"/>
              <a:t>V.Balmuș</a:t>
            </a:r>
            <a:r>
              <a:rPr lang="ro-RO" dirty="0" smtClean="0"/>
              <a:t>, </a:t>
            </a:r>
            <a:r>
              <a:rPr lang="en-US" dirty="0" err="1" smtClean="0"/>
              <a:t>Frunză</a:t>
            </a:r>
            <a:r>
              <a:rPr lang="en-US" dirty="0" smtClean="0"/>
              <a:t> </a:t>
            </a:r>
            <a:r>
              <a:rPr lang="en-US" dirty="0" err="1"/>
              <a:t>Iu</a:t>
            </a:r>
            <a:r>
              <a:rPr lang="en-US" dirty="0" smtClean="0"/>
              <a:t>.</a:t>
            </a:r>
            <a:endParaRPr lang="ro-RO" dirty="0" smtClean="0"/>
          </a:p>
          <a:p>
            <a:endParaRPr lang="ro-RO" dirty="0"/>
          </a:p>
          <a:p>
            <a:r>
              <a:rPr lang="en-US" dirty="0" err="1" smtClean="0"/>
              <a:t>Chirtoacă</a:t>
            </a:r>
            <a:r>
              <a:rPr lang="en-US" dirty="0" smtClean="0"/>
              <a:t> </a:t>
            </a:r>
            <a:r>
              <a:rPr lang="en-US" dirty="0"/>
              <a:t>L</a:t>
            </a:r>
            <a:r>
              <a:rPr lang="en-US" dirty="0" smtClean="0"/>
              <a:t>.</a:t>
            </a:r>
            <a:endParaRPr lang="ro-RO" dirty="0" smtClean="0"/>
          </a:p>
          <a:p>
            <a:endParaRPr lang="ro-RO" dirty="0"/>
          </a:p>
          <a:p>
            <a:r>
              <a:rPr lang="en-US" dirty="0" smtClean="0"/>
              <a:t>Osoianu </a:t>
            </a:r>
            <a:r>
              <a:rPr lang="en-US" dirty="0"/>
              <a:t>T</a:t>
            </a:r>
            <a:r>
              <a:rPr lang="en-US" dirty="0" smtClean="0"/>
              <a:t>.</a:t>
            </a:r>
            <a:endParaRPr lang="ro-RO" dirty="0" smtClean="0"/>
          </a:p>
          <a:p>
            <a:endParaRPr lang="ro-RO" dirty="0"/>
          </a:p>
          <a:p>
            <a:r>
              <a:rPr lang="en-US" dirty="0" err="1"/>
              <a:t>V.Balmuș</a:t>
            </a:r>
            <a:r>
              <a:rPr lang="en-US" dirty="0"/>
              <a:t>; </a:t>
            </a:r>
            <a:r>
              <a:rPr lang="en-US" dirty="0" err="1" smtClean="0"/>
              <a:t>L.Chirtoacă</a:t>
            </a:r>
            <a:r>
              <a:rPr lang="ro-RO" dirty="0" smtClean="0"/>
              <a:t>, </a:t>
            </a:r>
            <a:r>
              <a:rPr lang="en-US" dirty="0" err="1" smtClean="0"/>
              <a:t>L.Stefu</a:t>
            </a:r>
            <a:endParaRPr lang="en-US" dirty="0"/>
          </a:p>
          <a:p>
            <a:endParaRPr lang="en-US" dirty="0"/>
          </a:p>
        </p:txBody>
      </p:sp>
    </p:spTree>
    <p:extLst>
      <p:ext uri="{BB962C8B-B14F-4D97-AF65-F5344CB8AC3E}">
        <p14:creationId xmlns:p14="http://schemas.microsoft.com/office/powerpoint/2010/main" val="24503922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4908" y="280842"/>
            <a:ext cx="11111347" cy="6001643"/>
          </a:xfrm>
          <a:prstGeom prst="rect">
            <a:avLst/>
          </a:prstGeom>
        </p:spPr>
        <p:txBody>
          <a:bodyPr wrap="square">
            <a:spAutoFit/>
          </a:bodyPr>
          <a:lstStyle/>
          <a:p>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În</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cadrul</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Consiliilor</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Științifice</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Specializate</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din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cadrul</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ICJPS, cu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referință</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la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proiectul</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instituțional</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realizat</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în</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anul</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2019 au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fost</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susținute</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1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teză</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dr. habilitat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și</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5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teze</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de doctor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în</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drept</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după</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 cum </a:t>
            </a:r>
            <a:r>
              <a:rPr lang="en-US" sz="2000" b="1" dirty="0" err="1" smtClean="0">
                <a:solidFill>
                  <a:schemeClr val="accent5">
                    <a:lumMod val="50000"/>
                  </a:schemeClr>
                </a:solidFill>
                <a:latin typeface="Times New Roman" panose="02020603050405020304" pitchFamily="18" charset="0"/>
                <a:cs typeface="Times New Roman" panose="02020603050405020304" pitchFamily="18" charset="0"/>
              </a:rPr>
              <a:t>urmează</a:t>
            </a:r>
            <a:r>
              <a:rPr lang="en-US" sz="2000" b="1" dirty="0" smtClean="0">
                <a:solidFill>
                  <a:schemeClr val="accent5">
                    <a:lumMod val="50000"/>
                  </a:schemeClr>
                </a:solidFill>
                <a:latin typeface="Times New Roman" panose="02020603050405020304" pitchFamily="18" charset="0"/>
                <a:cs typeface="Times New Roman" panose="02020603050405020304" pitchFamily="18" charset="0"/>
              </a:rPr>
              <a:t>:</a:t>
            </a:r>
          </a:p>
          <a:p>
            <a:endParaRPr lang="en-US" dirty="0" smtClean="0"/>
          </a:p>
          <a:p>
            <a:r>
              <a:rPr lang="en-US" dirty="0" smtClean="0">
                <a:latin typeface="Times New Roman" panose="02020603050405020304" pitchFamily="18" charset="0"/>
                <a:cs typeface="Times New Roman" panose="02020603050405020304" pitchFamily="18" charset="0"/>
              </a:rPr>
              <a:t>•	</a:t>
            </a:r>
            <a:r>
              <a:rPr lang="en-US" b="1" i="1" dirty="0" err="1" smtClean="0">
                <a:latin typeface="Times New Roman" panose="02020603050405020304" pitchFamily="18" charset="0"/>
                <a:cs typeface="Times New Roman" panose="02020603050405020304" pitchFamily="18" charset="0"/>
              </a:rPr>
              <a:t>teză</a:t>
            </a:r>
            <a:r>
              <a:rPr lang="en-US" b="1" i="1" dirty="0" smtClean="0">
                <a:latin typeface="Times New Roman" panose="02020603050405020304" pitchFamily="18" charset="0"/>
                <a:cs typeface="Times New Roman" panose="02020603050405020304" pitchFamily="18" charset="0"/>
              </a:rPr>
              <a:t> de doctor habilitat </a:t>
            </a:r>
            <a:r>
              <a:rPr lang="en-US" b="1" i="1" dirty="0" err="1" smtClean="0">
                <a:latin typeface="Times New Roman" panose="02020603050405020304" pitchFamily="18" charset="0"/>
                <a:cs typeface="Times New Roman" panose="02020603050405020304" pitchFamily="18" charset="0"/>
              </a:rPr>
              <a:t>în</a:t>
            </a:r>
            <a:r>
              <a:rPr lang="en-US" b="1" i="1" dirty="0" smtClean="0">
                <a:latin typeface="Times New Roman" panose="02020603050405020304" pitchFamily="18" charset="0"/>
                <a:cs typeface="Times New Roman" panose="02020603050405020304" pitchFamily="18" charset="0"/>
              </a:rPr>
              <a:t> </a:t>
            </a:r>
            <a:r>
              <a:rPr lang="en-US" b="1" i="1" dirty="0" err="1" smtClean="0">
                <a:latin typeface="Times New Roman" panose="02020603050405020304" pitchFamily="18" charset="0"/>
                <a:cs typeface="Times New Roman" panose="02020603050405020304" pitchFamily="18" charset="0"/>
              </a:rPr>
              <a:t>drept</a:t>
            </a:r>
            <a:endParaRPr lang="en-US" b="1" i="1"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1.	S</a:t>
            </a:r>
            <a:r>
              <a:rPr lang="ru-RU" dirty="0" smtClean="0">
                <a:latin typeface="Times New Roman" panose="02020603050405020304" pitchFamily="18" charset="0"/>
                <a:cs typeface="Times New Roman" panose="02020603050405020304" pitchFamily="18" charset="0"/>
              </a:rPr>
              <a:t>С</a:t>
            </a:r>
            <a:r>
              <a:rPr lang="en-US" dirty="0" smtClean="0">
                <a:latin typeface="Times New Roman" panose="02020603050405020304" pitchFamily="18" charset="0"/>
                <a:cs typeface="Times New Roman" panose="02020603050405020304" pitchFamily="18" charset="0"/>
              </a:rPr>
              <a:t>IU</a:t>
            </a:r>
            <a:r>
              <a:rPr lang="ru-RU" dirty="0" smtClean="0">
                <a:latin typeface="Times New Roman" panose="02020603050405020304" pitchFamily="18" charset="0"/>
                <a:cs typeface="Times New Roman" panose="02020603050405020304" pitchFamily="18" charset="0"/>
              </a:rPr>
              <a:t>С</a:t>
            </a:r>
            <a:r>
              <a:rPr lang="en-US" dirty="0" smtClean="0">
                <a:latin typeface="Times New Roman" panose="02020603050405020304" pitchFamily="18" charset="0"/>
                <a:cs typeface="Times New Roman" panose="02020603050405020304" pitchFamily="18" charset="0"/>
              </a:rPr>
              <a:t>HIN</a:t>
            </a:r>
            <a:r>
              <a:rPr lang="ru-RU" dirty="0" smtClean="0">
                <a:latin typeface="Times New Roman" panose="02020603050405020304" pitchFamily="18" charset="0"/>
                <a:cs typeface="Times New Roman" panose="02020603050405020304" pitchFamily="18" charset="0"/>
              </a:rPr>
              <a:t>А </a:t>
            </a:r>
            <a:r>
              <a:rPr lang="en-US" dirty="0" smtClean="0">
                <a:latin typeface="Times New Roman" panose="02020603050405020304" pitchFamily="18" charset="0"/>
                <a:cs typeface="Times New Roman" panose="02020603050405020304" pitchFamily="18" charset="0"/>
              </a:rPr>
              <a:t>N</a:t>
            </a:r>
            <a:r>
              <a:rPr lang="ru-RU" dirty="0" smtClean="0">
                <a:latin typeface="Times New Roman" panose="02020603050405020304" pitchFamily="18" charset="0"/>
                <a:cs typeface="Times New Roman" panose="02020603050405020304" pitchFamily="18" charset="0"/>
              </a:rPr>
              <a:t>а</a:t>
            </a:r>
            <a:r>
              <a:rPr lang="en-US" dirty="0" smtClean="0">
                <a:latin typeface="Times New Roman" panose="02020603050405020304" pitchFamily="18" charset="0"/>
                <a:cs typeface="Times New Roman" panose="02020603050405020304" pitchFamily="18" charset="0"/>
              </a:rPr>
              <a:t>t</a:t>
            </a:r>
            <a:r>
              <a:rPr lang="ru-RU" dirty="0" smtClean="0">
                <a:latin typeface="Times New Roman" panose="02020603050405020304" pitchFamily="18" charset="0"/>
                <a:cs typeface="Times New Roman" panose="02020603050405020304" pitchFamily="18" charset="0"/>
              </a:rPr>
              <a:t>а</a:t>
            </a:r>
            <a:r>
              <a:rPr lang="en-US" dirty="0" smtClean="0">
                <a:latin typeface="Times New Roman" panose="02020603050405020304" pitchFamily="18" charset="0"/>
                <a:cs typeface="Times New Roman" panose="02020603050405020304" pitchFamily="18" charset="0"/>
              </a:rPr>
              <a:t>li</a:t>
            </a:r>
            <a:r>
              <a:rPr lang="ru-RU" dirty="0" smtClean="0">
                <a:latin typeface="Times New Roman" panose="02020603050405020304" pitchFamily="18" charset="0"/>
                <a:cs typeface="Times New Roman" panose="02020603050405020304" pitchFamily="18" charset="0"/>
              </a:rPr>
              <a:t>а. „</a:t>
            </a:r>
            <a:r>
              <a:rPr lang="en-US" dirty="0" smtClean="0">
                <a:latin typeface="Times New Roman" panose="02020603050405020304" pitchFamily="18" charset="0"/>
                <a:cs typeface="Times New Roman" panose="02020603050405020304" pitchFamily="18" charset="0"/>
              </a:rPr>
              <a:t>Dre</a:t>
            </a:r>
            <a:r>
              <a:rPr lang="ru-RU" dirty="0" smtClean="0">
                <a:latin typeface="Times New Roman" panose="02020603050405020304" pitchFamily="18" charset="0"/>
                <a:cs typeface="Times New Roman" panose="02020603050405020304" pitchFamily="18" charset="0"/>
              </a:rPr>
              <a:t>р</a:t>
            </a:r>
            <a:r>
              <a:rPr lang="en-US" dirty="0" err="1" smtClean="0">
                <a:latin typeface="Times New Roman" panose="02020603050405020304" pitchFamily="18" charset="0"/>
                <a:cs typeface="Times New Roman" panose="02020603050405020304" pitchFamily="18" charset="0"/>
              </a:rPr>
              <a:t>turile</a:t>
            </a:r>
            <a:r>
              <a:rPr lang="en-US" dirty="0" smtClean="0">
                <a:latin typeface="Times New Roman" panose="02020603050405020304" pitchFamily="18" charset="0"/>
                <a:cs typeface="Times New Roman" panose="02020603050405020304" pitchFamily="18" charset="0"/>
              </a:rPr>
              <a:t> s</a:t>
            </a:r>
            <a:r>
              <a:rPr lang="ru-RU" dirty="0" smtClean="0">
                <a:latin typeface="Times New Roman" panose="02020603050405020304" pitchFamily="18" charset="0"/>
                <a:cs typeface="Times New Roman" panose="02020603050405020304" pitchFamily="18" charset="0"/>
              </a:rPr>
              <a:t>ос</a:t>
            </a:r>
            <a:r>
              <a:rPr lang="en-US" dirty="0" err="1" smtClean="0">
                <a:latin typeface="Times New Roman" panose="02020603050405020304" pitchFamily="18" charset="0"/>
                <a:cs typeface="Times New Roman" panose="02020603050405020304" pitchFamily="18" charset="0"/>
              </a:rPr>
              <a:t>i</a:t>
            </a:r>
            <a:r>
              <a:rPr lang="ru-RU" dirty="0" smtClean="0">
                <a:latin typeface="Times New Roman" panose="02020603050405020304" pitchFamily="18" charset="0"/>
                <a:cs typeface="Times New Roman" panose="02020603050405020304" pitchFamily="18" charset="0"/>
              </a:rPr>
              <a:t>а</a:t>
            </a:r>
            <a:r>
              <a:rPr lang="en-US" dirty="0" smtClean="0">
                <a:latin typeface="Times New Roman" panose="02020603050405020304" pitchFamily="18" charset="0"/>
                <a:cs typeface="Times New Roman" panose="02020603050405020304" pitchFamily="18" charset="0"/>
              </a:rPr>
              <a:t>le </a:t>
            </a:r>
            <a:r>
              <a:rPr lang="ru-RU" dirty="0" smtClean="0">
                <a:latin typeface="Times New Roman" panose="02020603050405020304" pitchFamily="18" charset="0"/>
                <a:cs typeface="Times New Roman" panose="02020603050405020304" pitchFamily="18" charset="0"/>
              </a:rPr>
              <a:t>а</a:t>
            </a:r>
            <a:r>
              <a:rPr lang="en-US" dirty="0" smtClean="0">
                <a:latin typeface="Times New Roman" panose="02020603050405020304" pitchFamily="18" charset="0"/>
                <a:cs typeface="Times New Roman" panose="02020603050405020304" pitchFamily="18" charset="0"/>
              </a:rPr>
              <a:t>le </a:t>
            </a:r>
            <a:r>
              <a:rPr lang="ru-RU" dirty="0" smtClean="0">
                <a:latin typeface="Times New Roman" panose="02020603050405020304" pitchFamily="18" charset="0"/>
                <a:cs typeface="Times New Roman" panose="02020603050405020304" pitchFamily="18" charset="0"/>
              </a:rPr>
              <a:t>о</a:t>
            </a:r>
            <a:r>
              <a:rPr lang="en-US" dirty="0" err="1" smtClean="0">
                <a:latin typeface="Times New Roman" panose="02020603050405020304" pitchFamily="18" charset="0"/>
                <a:cs typeface="Times New Roman" panose="02020603050405020304" pitchFamily="18" charset="0"/>
              </a:rPr>
              <a:t>mului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şi</a:t>
            </a:r>
            <a:r>
              <a:rPr lang="en-US" dirty="0" smtClean="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с</a:t>
            </a:r>
            <a:r>
              <a:rPr lang="en-US" dirty="0" err="1" smtClean="0">
                <a:latin typeface="Times New Roman" panose="02020603050405020304" pitchFamily="18" charset="0"/>
                <a:cs typeface="Times New Roman" panose="02020603050405020304" pitchFamily="18" charset="0"/>
              </a:rPr>
              <a:t>etăţe</a:t>
            </a:r>
            <a:r>
              <a:rPr lang="ru-RU" dirty="0" smtClean="0">
                <a:latin typeface="Times New Roman" panose="02020603050405020304" pitchFamily="18" charset="0"/>
                <a:cs typeface="Times New Roman" panose="02020603050405020304" pitchFamily="18" charset="0"/>
              </a:rPr>
              <a:t>а</a:t>
            </a:r>
            <a:r>
              <a:rPr lang="en-US" dirty="0" err="1" smtClean="0">
                <a:latin typeface="Times New Roman" panose="02020603050405020304" pitchFamily="18" charset="0"/>
                <a:cs typeface="Times New Roman" panose="02020603050405020304" pitchFamily="18" charset="0"/>
              </a:rPr>
              <a:t>nului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Republica</a:t>
            </a:r>
            <a:r>
              <a:rPr lang="en-US" dirty="0" smtClean="0">
                <a:latin typeface="Times New Roman" panose="02020603050405020304" pitchFamily="18" charset="0"/>
                <a:cs typeface="Times New Roman" panose="02020603050405020304" pitchFamily="18" charset="0"/>
              </a:rPr>
              <a:t> Moldova: </a:t>
            </a:r>
            <a:r>
              <a:rPr lang="en-US" dirty="0" err="1" smtClean="0">
                <a:latin typeface="Times New Roman" panose="02020603050405020304" pitchFamily="18" charset="0"/>
                <a:cs typeface="Times New Roman" panose="02020603050405020304" pitchFamily="18" charset="0"/>
              </a:rPr>
              <a:t>garanţii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constituţional</a:t>
            </a:r>
            <a:r>
              <a:rPr lang="ru-RU" dirty="0" smtClean="0">
                <a:latin typeface="Times New Roman" panose="02020603050405020304" pitchFamily="18" charset="0"/>
                <a:cs typeface="Times New Roman" panose="02020603050405020304" pitchFamily="18" charset="0"/>
              </a:rPr>
              <a:t>е”, </a:t>
            </a:r>
            <a:r>
              <a:rPr lang="en-US" dirty="0" err="1" smtClean="0">
                <a:latin typeface="Times New Roman" panose="02020603050405020304" pitchFamily="18" charset="0"/>
                <a:cs typeface="Times New Roman" panose="02020603050405020304" pitchFamily="18" charset="0"/>
              </a:rPr>
              <a:t>teză</a:t>
            </a:r>
            <a:r>
              <a:rPr lang="en-US" dirty="0" smtClean="0">
                <a:latin typeface="Times New Roman" panose="02020603050405020304" pitchFamily="18" charset="0"/>
                <a:cs typeface="Times New Roman" panose="02020603050405020304" pitchFamily="18" charset="0"/>
              </a:rPr>
              <a:t> de doctor habilitat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drept</a:t>
            </a:r>
            <a:r>
              <a:rPr lang="en-US" dirty="0" smtClean="0">
                <a:latin typeface="Times New Roman" panose="02020603050405020304" pitchFamily="18" charset="0"/>
                <a:cs typeface="Times New Roman" panose="02020603050405020304" pitchFamily="18" charset="0"/>
              </a:rPr>
              <a:t>. Consultant </a:t>
            </a:r>
            <a:r>
              <a:rPr lang="en-US" dirty="0" err="1" smtClean="0">
                <a:latin typeface="Times New Roman" panose="02020603050405020304" pitchFamily="18" charset="0"/>
                <a:cs typeface="Times New Roman" panose="02020603050405020304" pitchFamily="18" charset="0"/>
              </a:rPr>
              <a:t>ştiinţific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A.Smochină</a:t>
            </a:r>
            <a:r>
              <a:rPr lang="en-US" dirty="0" smtClean="0">
                <a:latin typeface="Times New Roman" panose="02020603050405020304" pitchFamily="18" charset="0"/>
                <a:cs typeface="Times New Roman" panose="02020603050405020304" pitchFamily="18" charset="0"/>
              </a:rPr>
              <a:t>.</a:t>
            </a:r>
          </a:p>
          <a:p>
            <a:endParaRPr lang="en-US"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	</a:t>
            </a:r>
            <a:r>
              <a:rPr lang="en-US" b="1" i="1" dirty="0" err="1" smtClean="0">
                <a:latin typeface="Times New Roman" panose="02020603050405020304" pitchFamily="18" charset="0"/>
                <a:cs typeface="Times New Roman" panose="02020603050405020304" pitchFamily="18" charset="0"/>
              </a:rPr>
              <a:t>teze</a:t>
            </a:r>
            <a:r>
              <a:rPr lang="en-US" b="1" i="1" dirty="0" smtClean="0">
                <a:latin typeface="Times New Roman" panose="02020603050405020304" pitchFamily="18" charset="0"/>
                <a:cs typeface="Times New Roman" panose="02020603050405020304" pitchFamily="18" charset="0"/>
              </a:rPr>
              <a:t> de doctor </a:t>
            </a:r>
            <a:r>
              <a:rPr lang="en-US" b="1" i="1" dirty="0" err="1" smtClean="0">
                <a:latin typeface="Times New Roman" panose="02020603050405020304" pitchFamily="18" charset="0"/>
                <a:cs typeface="Times New Roman" panose="02020603050405020304" pitchFamily="18" charset="0"/>
              </a:rPr>
              <a:t>în</a:t>
            </a:r>
            <a:r>
              <a:rPr lang="en-US" b="1" i="1" dirty="0" smtClean="0">
                <a:latin typeface="Times New Roman" panose="02020603050405020304" pitchFamily="18" charset="0"/>
                <a:cs typeface="Times New Roman" panose="02020603050405020304" pitchFamily="18" charset="0"/>
              </a:rPr>
              <a:t> </a:t>
            </a:r>
            <a:r>
              <a:rPr lang="en-US" b="1" i="1" dirty="0" err="1" smtClean="0">
                <a:latin typeface="Times New Roman" panose="02020603050405020304" pitchFamily="18" charset="0"/>
                <a:cs typeface="Times New Roman" panose="02020603050405020304" pitchFamily="18" charset="0"/>
              </a:rPr>
              <a:t>drept</a:t>
            </a:r>
            <a:endParaRPr lang="en-US" b="1" i="1" dirty="0" smtClean="0">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2.	CONICOV Ion. </a:t>
            </a:r>
            <a:r>
              <a:rPr lang="en-US" dirty="0" err="1" smtClean="0">
                <a:latin typeface="Times New Roman" panose="02020603050405020304" pitchFamily="18" charset="0"/>
                <a:cs typeface="Times New Roman" panose="02020603050405020304" pitchFamily="18" charset="0"/>
              </a:rPr>
              <a:t>Dreptul</a:t>
            </a:r>
            <a:r>
              <a:rPr lang="en-US" dirty="0" smtClean="0">
                <a:latin typeface="Times New Roman" panose="02020603050405020304" pitchFamily="18" charset="0"/>
                <a:cs typeface="Times New Roman" panose="02020603050405020304" pitchFamily="18" charset="0"/>
              </a:rPr>
              <a:t> la </a:t>
            </a:r>
            <a:r>
              <a:rPr lang="en-US" dirty="0" err="1" smtClean="0">
                <a:latin typeface="Times New Roman" panose="02020603050405020304" pitchFamily="18" charset="0"/>
                <a:cs typeface="Times New Roman" panose="02020603050405020304" pitchFamily="18" charset="0"/>
              </a:rPr>
              <a:t>petiţionare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Republica</a:t>
            </a:r>
            <a:r>
              <a:rPr lang="en-US" dirty="0" smtClean="0">
                <a:latin typeface="Times New Roman" panose="02020603050405020304" pitchFamily="18" charset="0"/>
                <a:cs typeface="Times New Roman" panose="02020603050405020304" pitchFamily="18" charset="0"/>
              </a:rPr>
              <a:t> Moldova. </a:t>
            </a:r>
            <a:r>
              <a:rPr lang="en-US" dirty="0" err="1" smtClean="0">
                <a:latin typeface="Times New Roman" panose="02020603050405020304" pitchFamily="18" charset="0"/>
                <a:cs typeface="Times New Roman" panose="02020603050405020304" pitchFamily="18" charset="0"/>
              </a:rPr>
              <a:t>Tz</a:t>
            </a:r>
            <a:r>
              <a:rPr lang="en-US" dirty="0" smtClean="0">
                <a:latin typeface="Times New Roman" panose="02020603050405020304" pitchFamily="18" charset="0"/>
                <a:cs typeface="Times New Roman" panose="02020603050405020304" pitchFamily="18" charset="0"/>
              </a:rPr>
              <a:t>. de doctor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drept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specialitatea</a:t>
            </a:r>
            <a:r>
              <a:rPr lang="en-US" dirty="0" smtClean="0">
                <a:latin typeface="Times New Roman" panose="02020603050405020304" pitchFamily="18" charset="0"/>
                <a:cs typeface="Times New Roman" panose="02020603050405020304" pitchFamily="18" charset="0"/>
              </a:rPr>
              <a:t>. 552.01-Drept </a:t>
            </a:r>
            <a:r>
              <a:rPr lang="en-US" dirty="0" err="1" smtClean="0">
                <a:latin typeface="Times New Roman" panose="02020603050405020304" pitchFamily="18" charset="0"/>
                <a:cs typeface="Times New Roman" panose="02020603050405020304" pitchFamily="18" charset="0"/>
              </a:rPr>
              <a:t>constituţional</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Conduc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Științ</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A.Smochină</a:t>
            </a:r>
            <a:r>
              <a:rPr lang="en-US" dirty="0" smtClean="0">
                <a:latin typeface="Times New Roman" panose="02020603050405020304" pitchFamily="18" charset="0"/>
                <a:cs typeface="Times New Roman" panose="02020603050405020304" pitchFamily="18" charset="0"/>
              </a:rPr>
              <a:t>, 23 </a:t>
            </a:r>
            <a:r>
              <a:rPr lang="en-US" dirty="0" err="1" smtClean="0">
                <a:latin typeface="Times New Roman" panose="02020603050405020304" pitchFamily="18" charset="0"/>
                <a:cs typeface="Times New Roman" panose="02020603050405020304" pitchFamily="18" charset="0"/>
              </a:rPr>
              <a:t>aprilie</a:t>
            </a:r>
            <a:r>
              <a:rPr lang="en-US" dirty="0" smtClean="0">
                <a:latin typeface="Times New Roman" panose="02020603050405020304" pitchFamily="18" charset="0"/>
                <a:cs typeface="Times New Roman" panose="02020603050405020304" pitchFamily="18" charset="0"/>
              </a:rPr>
              <a:t> 2019.</a:t>
            </a:r>
          </a:p>
          <a:p>
            <a:r>
              <a:rPr lang="en-US" dirty="0" smtClean="0">
                <a:latin typeface="Times New Roman" panose="02020603050405020304" pitchFamily="18" charset="0"/>
                <a:cs typeface="Times New Roman" panose="02020603050405020304" pitchFamily="18" charset="0"/>
              </a:rPr>
              <a:t>3.	CERCHEZ </a:t>
            </a:r>
            <a:r>
              <a:rPr lang="en-US" dirty="0" err="1" smtClean="0">
                <a:latin typeface="Times New Roman" panose="02020603050405020304" pitchFamily="18" charset="0"/>
                <a:cs typeface="Times New Roman" panose="02020603050405020304" pitchFamily="18" charset="0"/>
              </a:rPr>
              <a:t>Mihnea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Alexandru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Răspunderea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penală</a:t>
            </a:r>
            <a:r>
              <a:rPr lang="en-US" dirty="0" smtClean="0">
                <a:latin typeface="Times New Roman" panose="02020603050405020304" pitchFamily="18" charset="0"/>
                <a:cs typeface="Times New Roman" panose="02020603050405020304" pitchFamily="18" charset="0"/>
              </a:rPr>
              <a:t> – </a:t>
            </a:r>
            <a:r>
              <a:rPr lang="en-US" dirty="0" err="1" smtClean="0">
                <a:latin typeface="Times New Roman" panose="02020603050405020304" pitchFamily="18" charset="0"/>
                <a:cs typeface="Times New Roman" panose="02020603050405020304" pitchFamily="18" charset="0"/>
              </a:rPr>
              <a:t>formă</a:t>
            </a:r>
            <a:r>
              <a:rPr lang="en-US" dirty="0" smtClean="0">
                <a:latin typeface="Times New Roman" panose="02020603050405020304" pitchFamily="18" charset="0"/>
                <a:cs typeface="Times New Roman" panose="02020603050405020304" pitchFamily="18" charset="0"/>
              </a:rPr>
              <a:t> a </a:t>
            </a:r>
            <a:r>
              <a:rPr lang="en-US" dirty="0" err="1" smtClean="0">
                <a:latin typeface="Times New Roman" panose="02020603050405020304" pitchFamily="18" charset="0"/>
                <a:cs typeface="Times New Roman" panose="02020603050405020304" pitchFamily="18" charset="0"/>
              </a:rPr>
              <a:t>răspunderii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juridice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Specialitatea</a:t>
            </a:r>
            <a:r>
              <a:rPr lang="en-US" dirty="0" smtClean="0">
                <a:latin typeface="Times New Roman" panose="02020603050405020304" pitchFamily="18" charset="0"/>
                <a:cs typeface="Times New Roman" panose="02020603050405020304" pitchFamily="18" charset="0"/>
              </a:rPr>
              <a:t>: 551.01 – </a:t>
            </a:r>
            <a:r>
              <a:rPr lang="en-US" dirty="0" err="1" smtClean="0">
                <a:latin typeface="Times New Roman" panose="02020603050405020304" pitchFamily="18" charset="0"/>
                <a:cs typeface="Times New Roman" panose="02020603050405020304" pitchFamily="18" charset="0"/>
              </a:rPr>
              <a:t>Teoria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generală</a:t>
            </a:r>
            <a:r>
              <a:rPr lang="en-US" dirty="0" smtClean="0">
                <a:latin typeface="Times New Roman" panose="02020603050405020304" pitchFamily="18" charset="0"/>
                <a:cs typeface="Times New Roman" panose="02020603050405020304" pitchFamily="18" charset="0"/>
              </a:rPr>
              <a:t> a </a:t>
            </a:r>
            <a:r>
              <a:rPr lang="en-US" dirty="0" err="1" smtClean="0">
                <a:latin typeface="Times New Roman" panose="02020603050405020304" pitchFamily="18" charset="0"/>
                <a:cs typeface="Times New Roman" panose="02020603050405020304" pitchFamily="18" charset="0"/>
              </a:rPr>
              <a:t>dreptului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Conduc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Științ</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A.Smochină</a:t>
            </a:r>
            <a:r>
              <a:rPr lang="en-US" dirty="0" smtClean="0">
                <a:latin typeface="Times New Roman" panose="02020603050405020304" pitchFamily="18" charset="0"/>
                <a:cs typeface="Times New Roman" panose="02020603050405020304" pitchFamily="18" charset="0"/>
              </a:rPr>
              <a:t>, 23 </a:t>
            </a:r>
            <a:r>
              <a:rPr lang="en-US" dirty="0" err="1" smtClean="0">
                <a:latin typeface="Times New Roman" panose="02020603050405020304" pitchFamily="18" charset="0"/>
                <a:cs typeface="Times New Roman" panose="02020603050405020304" pitchFamily="18" charset="0"/>
              </a:rPr>
              <a:t>aprilie</a:t>
            </a:r>
            <a:r>
              <a:rPr lang="en-US" dirty="0" smtClean="0">
                <a:latin typeface="Times New Roman" panose="02020603050405020304" pitchFamily="18" charset="0"/>
                <a:cs typeface="Times New Roman" panose="02020603050405020304" pitchFamily="18" charset="0"/>
              </a:rPr>
              <a:t> 2019.</a:t>
            </a:r>
          </a:p>
          <a:p>
            <a:r>
              <a:rPr lang="en-US" dirty="0" smtClean="0">
                <a:latin typeface="Times New Roman" panose="02020603050405020304" pitchFamily="18" charset="0"/>
                <a:cs typeface="Times New Roman" panose="02020603050405020304" pitchFamily="18" charset="0"/>
              </a:rPr>
              <a:t>4.	ARNAUT Veronica. </a:t>
            </a:r>
            <a:r>
              <a:rPr lang="en-US" dirty="0" err="1" smtClean="0">
                <a:latin typeface="Times New Roman" panose="02020603050405020304" pitchFamily="18" charset="0"/>
                <a:cs typeface="Times New Roman" panose="02020603050405020304" pitchFamily="18" charset="0"/>
              </a:rPr>
              <a:t>Procesul</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legislativ</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reglementări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naţionale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şi</a:t>
            </a:r>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drept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comparat</a:t>
            </a:r>
            <a:r>
              <a:rPr lang="en-US" dirty="0" smtClean="0">
                <a:latin typeface="Times New Roman" panose="02020603050405020304" pitchFamily="18" charset="0"/>
                <a:cs typeface="Times New Roman" panose="02020603050405020304" pitchFamily="18" charset="0"/>
              </a:rPr>
              <a:t>. 552.01-Drept </a:t>
            </a:r>
            <a:r>
              <a:rPr lang="en-US" dirty="0" err="1" smtClean="0">
                <a:latin typeface="Times New Roman" panose="02020603050405020304" pitchFamily="18" charset="0"/>
                <a:cs typeface="Times New Roman" panose="02020603050405020304" pitchFamily="18" charset="0"/>
              </a:rPr>
              <a:t>constituţional</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Conduc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Științ</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Gh</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Costachi</a:t>
            </a:r>
            <a:r>
              <a:rPr lang="en-US" dirty="0" smtClean="0">
                <a:latin typeface="Times New Roman" panose="02020603050405020304" pitchFamily="18" charset="0"/>
                <a:cs typeface="Times New Roman" panose="02020603050405020304" pitchFamily="18" charset="0"/>
              </a:rPr>
              <a:t>, 11 </a:t>
            </a:r>
            <a:r>
              <a:rPr lang="en-US" dirty="0" err="1" smtClean="0">
                <a:latin typeface="Times New Roman" panose="02020603050405020304" pitchFamily="18" charset="0"/>
                <a:cs typeface="Times New Roman" panose="02020603050405020304" pitchFamily="18" charset="0"/>
              </a:rPr>
              <a:t>mai</a:t>
            </a:r>
            <a:r>
              <a:rPr lang="en-US" dirty="0" smtClean="0">
                <a:latin typeface="Times New Roman" panose="02020603050405020304" pitchFamily="18" charset="0"/>
                <a:cs typeface="Times New Roman" panose="02020603050405020304" pitchFamily="18" charset="0"/>
              </a:rPr>
              <a:t> 2019.</a:t>
            </a:r>
          </a:p>
          <a:p>
            <a:r>
              <a:rPr lang="en-US" dirty="0" smtClean="0">
                <a:latin typeface="Times New Roman" panose="02020603050405020304" pitchFamily="18" charset="0"/>
                <a:cs typeface="Times New Roman" panose="02020603050405020304" pitchFamily="18" charset="0"/>
              </a:rPr>
              <a:t>5.	SICINSKI Constantin. </a:t>
            </a:r>
            <a:r>
              <a:rPr lang="ru-RU" dirty="0" smtClean="0">
                <a:latin typeface="Times New Roman" panose="02020603050405020304" pitchFamily="18" charset="0"/>
                <a:cs typeface="Times New Roman" panose="02020603050405020304" pitchFamily="18" charset="0"/>
              </a:rPr>
              <a:t>Договоры добровольного и обязательного автострахования в перспективе их совершенствования в Республике Молдова / </a:t>
            </a:r>
            <a:r>
              <a:rPr lang="en-US" dirty="0" err="1" smtClean="0">
                <a:latin typeface="Times New Roman" panose="02020603050405020304" pitchFamily="18" charset="0"/>
                <a:cs typeface="Times New Roman" panose="02020603050405020304" pitchFamily="18" charset="0"/>
              </a:rPr>
              <a:t>Contractele</a:t>
            </a:r>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asigurare</a:t>
            </a:r>
            <a:r>
              <a:rPr lang="en-US" dirty="0" smtClean="0">
                <a:latin typeface="Times New Roman" panose="02020603050405020304" pitchFamily="18" charset="0"/>
                <a:cs typeface="Times New Roman" panose="02020603050405020304" pitchFamily="18" charset="0"/>
              </a:rPr>
              <a:t> auto </a:t>
            </a:r>
            <a:r>
              <a:rPr lang="en-US" dirty="0" err="1" smtClean="0">
                <a:latin typeface="Times New Roman" panose="02020603050405020304" pitchFamily="18" charset="0"/>
                <a:cs typeface="Times New Roman" panose="02020603050405020304" pitchFamily="18" charset="0"/>
              </a:rPr>
              <a:t>facultativă</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obligatorie</a:t>
            </a:r>
            <a:r>
              <a:rPr lang="en-US" dirty="0" smtClean="0">
                <a:latin typeface="Times New Roman" panose="02020603050405020304" pitchFamily="18" charset="0"/>
                <a:cs typeface="Times New Roman" panose="02020603050405020304" pitchFamily="18" charset="0"/>
              </a:rPr>
              <a:t> din </a:t>
            </a:r>
            <a:r>
              <a:rPr lang="en-US" dirty="0" err="1" smtClean="0">
                <a:latin typeface="Times New Roman" panose="02020603050405020304" pitchFamily="18" charset="0"/>
                <a:cs typeface="Times New Roman" panose="02020603050405020304" pitchFamily="18" charset="0"/>
              </a:rPr>
              <a:t>perspectiva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perfecționării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acestora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Republica</a:t>
            </a:r>
            <a:r>
              <a:rPr lang="en-US" dirty="0" smtClean="0">
                <a:latin typeface="Times New Roman" panose="02020603050405020304" pitchFamily="18" charset="0"/>
                <a:cs typeface="Times New Roman" panose="02020603050405020304" pitchFamily="18" charset="0"/>
              </a:rPr>
              <a:t> Moldova. </a:t>
            </a:r>
            <a:r>
              <a:rPr lang="en-US" dirty="0" err="1" smtClean="0">
                <a:latin typeface="Times New Roman" panose="02020603050405020304" pitchFamily="18" charset="0"/>
                <a:cs typeface="Times New Roman" panose="02020603050405020304" pitchFamily="18" charset="0"/>
              </a:rPr>
              <a:t>Specialitatea</a:t>
            </a:r>
            <a:r>
              <a:rPr lang="en-US" dirty="0" smtClean="0">
                <a:latin typeface="Times New Roman" panose="02020603050405020304" pitchFamily="18" charset="0"/>
                <a:cs typeface="Times New Roman" panose="02020603050405020304" pitchFamily="18" charset="0"/>
              </a:rPr>
              <a:t>: 553.01. </a:t>
            </a:r>
            <a:r>
              <a:rPr lang="en-US" dirty="0" err="1" smtClean="0">
                <a:latin typeface="Times New Roman" panose="02020603050405020304" pitchFamily="18" charset="0"/>
                <a:cs typeface="Times New Roman" panose="02020603050405020304" pitchFamily="18" charset="0"/>
              </a:rPr>
              <a:t>Drept</a:t>
            </a:r>
            <a:r>
              <a:rPr lang="en-US" dirty="0" smtClean="0">
                <a:latin typeface="Times New Roman" panose="02020603050405020304" pitchFamily="18" charset="0"/>
                <a:cs typeface="Times New Roman" panose="02020603050405020304" pitchFamily="18" charset="0"/>
              </a:rPr>
              <a:t> civil, </a:t>
            </a:r>
            <a:r>
              <a:rPr lang="en-US" dirty="0" err="1" smtClean="0">
                <a:latin typeface="Times New Roman" panose="02020603050405020304" pitchFamily="18" charset="0"/>
                <a:cs typeface="Times New Roman" panose="02020603050405020304" pitchFamily="18" charset="0"/>
              </a:rPr>
              <a:t>Conduc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Științ</a:t>
            </a:r>
            <a:r>
              <a:rPr lang="en-US" dirty="0" smtClean="0">
                <a:latin typeface="Times New Roman" panose="02020603050405020304" pitchFamily="18" charset="0"/>
                <a:cs typeface="Times New Roman" panose="02020603050405020304" pitchFamily="18" charset="0"/>
              </a:rPr>
              <a:t>.  Boris </a:t>
            </a:r>
            <a:r>
              <a:rPr lang="en-US" dirty="0" err="1" smtClean="0">
                <a:latin typeface="Times New Roman" panose="02020603050405020304" pitchFamily="18" charset="0"/>
                <a:cs typeface="Times New Roman" panose="02020603050405020304" pitchFamily="18" charset="0"/>
              </a:rPr>
              <a:t>Sosna</a:t>
            </a:r>
            <a:r>
              <a:rPr lang="en-US" dirty="0" smtClean="0">
                <a:latin typeface="Times New Roman" panose="02020603050405020304" pitchFamily="18" charset="0"/>
                <a:cs typeface="Times New Roman" panose="02020603050405020304" pitchFamily="18" charset="0"/>
              </a:rPr>
              <a:t>. 24 </a:t>
            </a:r>
            <a:r>
              <a:rPr lang="en-US" dirty="0" err="1" smtClean="0">
                <a:latin typeface="Times New Roman" panose="02020603050405020304" pitchFamily="18" charset="0"/>
                <a:cs typeface="Times New Roman" panose="02020603050405020304" pitchFamily="18" charset="0"/>
              </a:rPr>
              <a:t>iune</a:t>
            </a:r>
            <a:r>
              <a:rPr lang="en-US" dirty="0" smtClean="0">
                <a:latin typeface="Times New Roman" panose="02020603050405020304" pitchFamily="18" charset="0"/>
                <a:cs typeface="Times New Roman" panose="02020603050405020304" pitchFamily="18" charset="0"/>
              </a:rPr>
              <a:t> 2019.</a:t>
            </a:r>
          </a:p>
          <a:p>
            <a:r>
              <a:rPr lang="en-US" dirty="0" smtClean="0">
                <a:latin typeface="Times New Roman" panose="02020603050405020304" pitchFamily="18" charset="0"/>
                <a:cs typeface="Times New Roman" panose="02020603050405020304" pitchFamily="18" charset="0"/>
              </a:rPr>
              <a:t>6.	CASTRAVEȚ Diana. „</a:t>
            </a:r>
            <a:r>
              <a:rPr lang="en-US" dirty="0" err="1" smtClean="0">
                <a:latin typeface="Times New Roman" panose="02020603050405020304" pitchFamily="18" charset="0"/>
                <a:cs typeface="Times New Roman" panose="02020603050405020304" pitchFamily="18" charset="0"/>
              </a:rPr>
              <a:t>Răspunderea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civilă</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delictuală</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pentru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actele</a:t>
            </a:r>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concurență</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neloială</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Specialitatea</a:t>
            </a:r>
            <a:r>
              <a:rPr lang="en-US" dirty="0" smtClean="0">
                <a:latin typeface="Times New Roman" panose="02020603050405020304" pitchFamily="18" charset="0"/>
                <a:cs typeface="Times New Roman" panose="02020603050405020304" pitchFamily="18" charset="0"/>
              </a:rPr>
              <a:t>: 553.01. </a:t>
            </a:r>
            <a:r>
              <a:rPr lang="en-US" dirty="0" err="1" smtClean="0">
                <a:latin typeface="Times New Roman" panose="02020603050405020304" pitchFamily="18" charset="0"/>
                <a:cs typeface="Times New Roman" panose="02020603050405020304" pitchFamily="18" charset="0"/>
              </a:rPr>
              <a:t>Drept</a:t>
            </a:r>
            <a:r>
              <a:rPr lang="en-US" dirty="0" smtClean="0">
                <a:latin typeface="Times New Roman" panose="02020603050405020304" pitchFamily="18" charset="0"/>
                <a:cs typeface="Times New Roman" panose="02020603050405020304" pitchFamily="18" charset="0"/>
              </a:rPr>
              <a:t> civil, </a:t>
            </a:r>
            <a:r>
              <a:rPr lang="en-US" dirty="0" err="1" smtClean="0">
                <a:latin typeface="Times New Roman" panose="02020603050405020304" pitchFamily="18" charset="0"/>
                <a:cs typeface="Times New Roman" panose="02020603050405020304" pitchFamily="18" charset="0"/>
              </a:rPr>
              <a:t>Conduc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Științ</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Chiroșca</a:t>
            </a:r>
            <a:r>
              <a:rPr lang="en-US" dirty="0" smtClean="0">
                <a:latin typeface="Times New Roman" panose="02020603050405020304" pitchFamily="18" charset="0"/>
                <a:cs typeface="Times New Roman" panose="02020603050405020304" pitchFamily="18" charset="0"/>
              </a:rPr>
              <a:t> Dorian. 31 </a:t>
            </a:r>
            <a:r>
              <a:rPr lang="en-US" dirty="0" err="1" smtClean="0">
                <a:latin typeface="Times New Roman" panose="02020603050405020304" pitchFamily="18" charset="0"/>
                <a:cs typeface="Times New Roman" panose="02020603050405020304" pitchFamily="18" charset="0"/>
              </a:rPr>
              <a:t>octombrie</a:t>
            </a:r>
            <a:r>
              <a:rPr lang="en-US" dirty="0" smtClean="0">
                <a:latin typeface="Times New Roman" panose="02020603050405020304" pitchFamily="18" charset="0"/>
                <a:cs typeface="Times New Roman" panose="02020603050405020304" pitchFamily="18" charset="0"/>
              </a:rPr>
              <a:t> 2019.</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497768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165389"/>
            <a:ext cx="10515600" cy="1325563"/>
          </a:xfrm>
        </p:spPr>
        <p:txBody>
          <a:bodyPr>
            <a:normAutofit/>
          </a:bodyPr>
          <a:lstStyle/>
          <a:p>
            <a:r>
              <a:rPr lang="ro-RO" sz="1400" dirty="0">
                <a:solidFill>
                  <a:prstClr val="black"/>
                </a:solidFill>
                <a:latin typeface="Times New Roman" panose="02020603050405020304" pitchFamily="18" charset="0"/>
                <a:cs typeface="Times New Roman" panose="02020603050405020304" pitchFamily="18" charset="0"/>
              </a:rPr>
              <a:t>Anexa nr.3</a:t>
            </a:r>
            <a:r>
              <a:rPr lang="ro-RO" sz="4000" dirty="0">
                <a:solidFill>
                  <a:prstClr val="black"/>
                </a:solidFill>
                <a:latin typeface="Times New Roman" panose="02020603050405020304" pitchFamily="18" charset="0"/>
                <a:cs typeface="Times New Roman" panose="02020603050405020304" pitchFamily="18" charset="0"/>
              </a:rPr>
              <a:t/>
            </a:r>
            <a:br>
              <a:rPr lang="ro-RO" sz="4000" dirty="0">
                <a:solidFill>
                  <a:prstClr val="black"/>
                </a:solidFill>
                <a:latin typeface="Times New Roman" panose="02020603050405020304" pitchFamily="18" charset="0"/>
                <a:cs typeface="Times New Roman" panose="02020603050405020304" pitchFamily="18" charset="0"/>
              </a:rPr>
            </a:br>
            <a:r>
              <a:rPr lang="en-US" sz="2400" b="1" dirty="0" err="1">
                <a:solidFill>
                  <a:srgbClr val="4472C4">
                    <a:lumMod val="50000"/>
                  </a:srgbClr>
                </a:solidFill>
                <a:latin typeface="Times New Roman" panose="02020603050405020304" pitchFamily="18" charset="0"/>
                <a:cs typeface="Times New Roman" panose="02020603050405020304" pitchFamily="18" charset="0"/>
              </a:rPr>
              <a:t>Fișa</a:t>
            </a:r>
            <a:r>
              <a:rPr lang="en-US" sz="2400" b="1" dirty="0">
                <a:solidFill>
                  <a:srgbClr val="4472C4">
                    <a:lumMod val="50000"/>
                  </a:srgbClr>
                </a:solidFill>
                <a:latin typeface="Times New Roman" panose="02020603050405020304" pitchFamily="18" charset="0"/>
                <a:cs typeface="Times New Roman" panose="02020603050405020304" pitchFamily="18" charset="0"/>
              </a:rPr>
              <a:t> de </a:t>
            </a:r>
            <a:r>
              <a:rPr lang="en-US" sz="2400" b="1" dirty="0" err="1">
                <a:solidFill>
                  <a:srgbClr val="4472C4">
                    <a:lumMod val="50000"/>
                  </a:srgbClr>
                </a:solidFill>
                <a:latin typeface="Times New Roman" panose="02020603050405020304" pitchFamily="18" charset="0"/>
                <a:cs typeface="Times New Roman" panose="02020603050405020304" pitchFamily="18" charset="0"/>
              </a:rPr>
              <a:t>prezentare</a:t>
            </a:r>
            <a:r>
              <a:rPr lang="en-US" sz="2400" b="1" dirty="0">
                <a:solidFill>
                  <a:srgbClr val="4472C4">
                    <a:lumMod val="50000"/>
                  </a:srgbClr>
                </a:solidFill>
                <a:latin typeface="Times New Roman" panose="02020603050405020304" pitchFamily="18" charset="0"/>
                <a:cs typeface="Times New Roman" panose="02020603050405020304" pitchFamily="18" charset="0"/>
              </a:rPr>
              <a:t> a </a:t>
            </a:r>
            <a:r>
              <a:rPr lang="en-US" sz="2400" b="1" dirty="0" err="1">
                <a:solidFill>
                  <a:srgbClr val="4472C4">
                    <a:lumMod val="50000"/>
                  </a:srgbClr>
                </a:solidFill>
                <a:latin typeface="Times New Roman" panose="02020603050405020304" pitchFamily="18" charset="0"/>
                <a:cs typeface="Times New Roman" panose="02020603050405020304" pitchFamily="18" charset="0"/>
              </a:rPr>
              <a:t>rezultatelor</a:t>
            </a:r>
            <a:r>
              <a:rPr lang="en-US" sz="2400" b="1" dirty="0">
                <a:solidFill>
                  <a:srgbClr val="4472C4">
                    <a:lumMod val="50000"/>
                  </a:srgbClr>
                </a:solidFill>
                <a:latin typeface="Times New Roman" panose="02020603050405020304" pitchFamily="18" charset="0"/>
                <a:cs typeface="Times New Roman" panose="02020603050405020304" pitchFamily="18" charset="0"/>
              </a:rPr>
              <a:t> </a:t>
            </a:r>
            <a:r>
              <a:rPr lang="en-US" sz="2400" b="1" dirty="0" err="1">
                <a:solidFill>
                  <a:srgbClr val="4472C4">
                    <a:lumMod val="50000"/>
                  </a:srgbClr>
                </a:solidFill>
                <a:latin typeface="Times New Roman" panose="02020603050405020304" pitchFamily="18" charset="0"/>
                <a:cs typeface="Times New Roman" panose="02020603050405020304" pitchFamily="18" charset="0"/>
              </a:rPr>
              <a:t>proiectului</a:t>
            </a:r>
            <a:r>
              <a:rPr lang="en-US" sz="2400" b="1" dirty="0">
                <a:solidFill>
                  <a:srgbClr val="4472C4">
                    <a:lumMod val="50000"/>
                  </a:srgbClr>
                </a:solidFill>
                <a:latin typeface="Times New Roman" panose="02020603050405020304" pitchFamily="18" charset="0"/>
                <a:cs typeface="Times New Roman" panose="02020603050405020304" pitchFamily="18" charset="0"/>
              </a:rPr>
              <a:t> de </a:t>
            </a:r>
            <a:r>
              <a:rPr lang="en-US" sz="2400" b="1" dirty="0" err="1">
                <a:solidFill>
                  <a:srgbClr val="4472C4">
                    <a:lumMod val="50000"/>
                  </a:srgbClr>
                </a:solidFill>
                <a:latin typeface="Times New Roman" panose="02020603050405020304" pitchFamily="18" charset="0"/>
                <a:cs typeface="Times New Roman" panose="02020603050405020304" pitchFamily="18" charset="0"/>
              </a:rPr>
              <a:t>cercetare</a:t>
            </a:r>
            <a:r>
              <a:rPr lang="en-US" sz="2400" b="1" dirty="0">
                <a:solidFill>
                  <a:srgbClr val="4472C4">
                    <a:lumMod val="50000"/>
                  </a:srgbClr>
                </a:solidFill>
                <a:latin typeface="Times New Roman" panose="02020603050405020304" pitchFamily="18" charset="0"/>
                <a:cs typeface="Times New Roman" panose="02020603050405020304" pitchFamily="18" charset="0"/>
              </a:rPr>
              <a:t> </a:t>
            </a:r>
            <a:r>
              <a:rPr lang="ro-RO" sz="2400" b="1" dirty="0">
                <a:solidFill>
                  <a:srgbClr val="4472C4">
                    <a:lumMod val="50000"/>
                  </a:srgbClr>
                </a:solidFill>
                <a:latin typeface="Times New Roman" panose="02020603050405020304" pitchFamily="18" charset="0"/>
                <a:cs typeface="Times New Roman" panose="02020603050405020304" pitchFamily="18" charset="0"/>
              </a:rPr>
              <a:t>.</a:t>
            </a:r>
            <a:r>
              <a:rPr lang="en-US" sz="2400" b="1" dirty="0">
                <a:solidFill>
                  <a:srgbClr val="4472C4">
                    <a:lumMod val="50000"/>
                  </a:srgbClr>
                </a:solidFill>
                <a:latin typeface="Times New Roman" panose="02020603050405020304" pitchFamily="18" charset="0"/>
                <a:cs typeface="Times New Roman" panose="02020603050405020304" pitchFamily="18" charset="0"/>
              </a:rPr>
              <a:t> </a:t>
            </a:r>
            <a:r>
              <a:rPr lang="ro-RO" sz="2400" dirty="0">
                <a:solidFill>
                  <a:prstClr val="black"/>
                </a:solidFill>
                <a:latin typeface="Times New Roman" panose="02020603050405020304" pitchFamily="18" charset="0"/>
                <a:cs typeface="Times New Roman" panose="02020603050405020304" pitchFamily="18" charset="0"/>
              </a:rPr>
              <a:t/>
            </a:r>
            <a:br>
              <a:rPr lang="ro-RO" sz="2400" dirty="0">
                <a:solidFill>
                  <a:prstClr val="black"/>
                </a:solidFill>
                <a:latin typeface="Times New Roman" panose="02020603050405020304" pitchFamily="18" charset="0"/>
                <a:cs typeface="Times New Roman" panose="02020603050405020304" pitchFamily="18" charset="0"/>
              </a:rPr>
            </a:br>
            <a:r>
              <a:rPr lang="en-US" sz="2400" b="1" dirty="0" err="1" smtClean="0">
                <a:solidFill>
                  <a:srgbClr val="4472C4">
                    <a:lumMod val="50000"/>
                  </a:srgbClr>
                </a:solidFill>
                <a:latin typeface="Times New Roman" panose="02020603050405020304" pitchFamily="18" charset="0"/>
                <a:cs typeface="Times New Roman" panose="02020603050405020304" pitchFamily="18" charset="0"/>
              </a:rPr>
              <a:t>I.Sumarul</a:t>
            </a:r>
            <a:r>
              <a:rPr lang="en-US" sz="2400" b="1" dirty="0" smtClean="0">
                <a:solidFill>
                  <a:srgbClr val="4472C4">
                    <a:lumMod val="50000"/>
                  </a:srgbClr>
                </a:solidFill>
                <a:latin typeface="Times New Roman" panose="02020603050405020304" pitchFamily="18" charset="0"/>
                <a:cs typeface="Times New Roman" panose="02020603050405020304" pitchFamily="18" charset="0"/>
              </a:rPr>
              <a:t> </a:t>
            </a:r>
            <a:r>
              <a:rPr lang="en-US" sz="2400" b="1" dirty="0" err="1">
                <a:solidFill>
                  <a:srgbClr val="4472C4">
                    <a:lumMod val="50000"/>
                  </a:srgbClr>
                </a:solidFill>
                <a:latin typeface="Times New Roman" panose="02020603050405020304" pitchFamily="18" charset="0"/>
                <a:cs typeface="Times New Roman" panose="02020603050405020304" pitchFamily="18" charset="0"/>
              </a:rPr>
              <a:t>activităţilor</a:t>
            </a:r>
            <a:r>
              <a:rPr lang="en-US" sz="2400" b="1" dirty="0">
                <a:solidFill>
                  <a:srgbClr val="4472C4">
                    <a:lumMod val="50000"/>
                  </a:srgbClr>
                </a:solidFill>
                <a:latin typeface="Times New Roman" panose="02020603050405020304" pitchFamily="18" charset="0"/>
                <a:cs typeface="Times New Roman" panose="02020603050405020304" pitchFamily="18" charset="0"/>
              </a:rPr>
              <a:t> </a:t>
            </a:r>
            <a:r>
              <a:rPr lang="en-US" sz="2400" b="1" dirty="0" err="1">
                <a:solidFill>
                  <a:srgbClr val="4472C4">
                    <a:lumMod val="50000"/>
                  </a:srgbClr>
                </a:solidFill>
                <a:latin typeface="Times New Roman" panose="02020603050405020304" pitchFamily="18" charset="0"/>
                <a:cs typeface="Times New Roman" panose="02020603050405020304" pitchFamily="18" charset="0"/>
              </a:rPr>
              <a:t>proiectului</a:t>
            </a:r>
            <a:r>
              <a:rPr lang="en-US" sz="2400" b="1" dirty="0">
                <a:solidFill>
                  <a:srgbClr val="4472C4">
                    <a:lumMod val="50000"/>
                  </a:srgbClr>
                </a:solidFill>
                <a:latin typeface="Times New Roman" panose="02020603050405020304" pitchFamily="18" charset="0"/>
                <a:cs typeface="Times New Roman" panose="02020603050405020304" pitchFamily="18" charset="0"/>
              </a:rPr>
              <a:t> </a:t>
            </a:r>
            <a:r>
              <a:rPr lang="en-US" sz="2400" b="1" dirty="0" err="1">
                <a:solidFill>
                  <a:srgbClr val="4472C4">
                    <a:lumMod val="50000"/>
                  </a:srgbClr>
                </a:solidFill>
                <a:latin typeface="Times New Roman" panose="02020603050405020304" pitchFamily="18" charset="0"/>
                <a:cs typeface="Times New Roman" panose="02020603050405020304" pitchFamily="18" charset="0"/>
              </a:rPr>
              <a:t>realizate</a:t>
            </a:r>
            <a:r>
              <a:rPr lang="en-US" sz="2400" b="1" dirty="0">
                <a:solidFill>
                  <a:srgbClr val="4472C4">
                    <a:lumMod val="50000"/>
                  </a:srgbClr>
                </a:solidFill>
                <a:latin typeface="Times New Roman" panose="02020603050405020304" pitchFamily="18" charset="0"/>
                <a:cs typeface="Times New Roman" panose="02020603050405020304" pitchFamily="18" charset="0"/>
              </a:rPr>
              <a:t> </a:t>
            </a:r>
            <a:r>
              <a:rPr lang="ro-RO" sz="2400" b="1" dirty="0">
                <a:solidFill>
                  <a:srgbClr val="4472C4">
                    <a:lumMod val="50000"/>
                  </a:srgbClr>
                </a:solidFill>
                <a:latin typeface="Times New Roman" panose="02020603050405020304" pitchFamily="18" charset="0"/>
                <a:cs typeface="Times New Roman" panose="02020603050405020304" pitchFamily="18" charset="0"/>
              </a:rPr>
              <a:t>.</a:t>
            </a:r>
            <a:endParaRPr lang="en-US" dirty="0"/>
          </a:p>
        </p:txBody>
      </p:sp>
      <p:sp>
        <p:nvSpPr>
          <p:cNvPr id="3" name="Text Placeholder 2"/>
          <p:cNvSpPr>
            <a:spLocks noGrp="1"/>
          </p:cNvSpPr>
          <p:nvPr>
            <p:ph type="body" idx="1"/>
          </p:nvPr>
        </p:nvSpPr>
        <p:spPr>
          <a:xfrm>
            <a:off x="1014413" y="1435100"/>
            <a:ext cx="5157787" cy="823912"/>
          </a:xfrm>
        </p:spPr>
        <p:txBody>
          <a:bodyPr/>
          <a:lstStyle/>
          <a:p>
            <a:r>
              <a:rPr lang="ru-RU" i="1" dirty="0" err="1">
                <a:latin typeface="Times New Roman" panose="02020603050405020304" pitchFamily="18" charset="0"/>
                <a:ea typeface="Times New Roman" panose="02020603050405020304" pitchFamily="18" charset="0"/>
              </a:rPr>
              <a:t>Activităţi</a:t>
            </a:r>
            <a:r>
              <a:rPr lang="ru-RU" i="1" dirty="0">
                <a:latin typeface="Times New Roman" panose="02020603050405020304" pitchFamily="18" charset="0"/>
                <a:ea typeface="Times New Roman" panose="02020603050405020304" pitchFamily="18" charset="0"/>
              </a:rPr>
              <a:t> </a:t>
            </a:r>
            <a:r>
              <a:rPr lang="ru-RU" i="1" dirty="0" err="1">
                <a:latin typeface="Times New Roman" panose="02020603050405020304" pitchFamily="18" charset="0"/>
                <a:ea typeface="Times New Roman" panose="02020603050405020304" pitchFamily="18" charset="0"/>
              </a:rPr>
              <a:t>planificate</a:t>
            </a:r>
            <a:endParaRPr lang="en-US" dirty="0"/>
          </a:p>
        </p:txBody>
      </p:sp>
      <p:sp>
        <p:nvSpPr>
          <p:cNvPr id="4" name="Content Placeholder 3"/>
          <p:cNvSpPr>
            <a:spLocks noGrp="1"/>
          </p:cNvSpPr>
          <p:nvPr>
            <p:ph sz="half" idx="2"/>
          </p:nvPr>
        </p:nvSpPr>
        <p:spPr>
          <a:xfrm>
            <a:off x="327170" y="2288706"/>
            <a:ext cx="5157787" cy="4234800"/>
          </a:xfrm>
        </p:spPr>
        <p:txBody>
          <a:bodyPr>
            <a:normAutofit fontScale="70000" lnSpcReduction="20000"/>
          </a:bodyPr>
          <a:lstStyle/>
          <a:p>
            <a:r>
              <a:rPr lang="fr-FR" sz="1900" dirty="0" err="1">
                <a:latin typeface="Times New Roman" panose="02020603050405020304" pitchFamily="18" charset="0"/>
                <a:ea typeface="Times New Roman" panose="02020603050405020304" pitchFamily="18" charset="0"/>
              </a:rPr>
              <a:t>Conturarea</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conceptului</a:t>
            </a:r>
            <a:r>
              <a:rPr lang="fr-FR" sz="1900" dirty="0">
                <a:latin typeface="Times New Roman" panose="02020603050405020304" pitchFamily="18" charset="0"/>
                <a:ea typeface="Times New Roman" panose="02020603050405020304" pitchFamily="18" charset="0"/>
              </a:rPr>
              <a:t> de </a:t>
            </a:r>
            <a:r>
              <a:rPr lang="fr-FR" sz="1900" dirty="0" err="1">
                <a:latin typeface="Times New Roman" panose="02020603050405020304" pitchFamily="18" charset="0"/>
                <a:ea typeface="Times New Roman" panose="02020603050405020304" pitchFamily="18" charset="0"/>
              </a:rPr>
              <a:t>siguranță</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și</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protecție</a:t>
            </a:r>
            <a:r>
              <a:rPr lang="fr-FR" sz="1900" dirty="0">
                <a:latin typeface="Times New Roman" panose="02020603050405020304" pitchFamily="18" charset="0"/>
                <a:ea typeface="Times New Roman" panose="02020603050405020304" pitchFamily="18" charset="0"/>
              </a:rPr>
              <a:t> a </a:t>
            </a:r>
            <a:r>
              <a:rPr lang="fr-FR" sz="1900" dirty="0" err="1">
                <a:latin typeface="Times New Roman" panose="02020603050405020304" pitchFamily="18" charset="0"/>
                <a:ea typeface="Times New Roman" panose="02020603050405020304" pitchFamily="18" charset="0"/>
              </a:rPr>
              <a:t>persoanei</a:t>
            </a:r>
            <a:r>
              <a:rPr lang="fr-FR" sz="1900" dirty="0" smtClean="0">
                <a:latin typeface="Times New Roman" panose="02020603050405020304" pitchFamily="18" charset="0"/>
                <a:ea typeface="Times New Roman" panose="02020603050405020304" pitchFamily="18" charset="0"/>
              </a:rPr>
              <a:t>.</a:t>
            </a:r>
            <a:endParaRPr lang="ro-RO" sz="1900" dirty="0" smtClean="0">
              <a:latin typeface="Times New Roman" panose="02020603050405020304" pitchFamily="18" charset="0"/>
              <a:ea typeface="Times New Roman" panose="02020603050405020304" pitchFamily="18" charset="0"/>
            </a:endParaRPr>
          </a:p>
          <a:p>
            <a:pPr>
              <a:lnSpc>
                <a:spcPct val="115000"/>
              </a:lnSpc>
              <a:spcAft>
                <a:spcPts val="0"/>
              </a:spcAft>
            </a:pPr>
            <a:r>
              <a:rPr lang="fr-FR" sz="1900" dirty="0" err="1">
                <a:latin typeface="Times New Roman" panose="02020603050405020304" pitchFamily="18" charset="0"/>
                <a:ea typeface="Times New Roman" panose="02020603050405020304" pitchFamily="18" charset="0"/>
              </a:rPr>
              <a:t>Evaluarea</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siguranței</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și</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protecției</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persoanei</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în</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Republica</a:t>
            </a:r>
            <a:r>
              <a:rPr lang="fr-FR" sz="1900" dirty="0">
                <a:latin typeface="Times New Roman" panose="02020603050405020304" pitchFamily="18" charset="0"/>
                <a:ea typeface="Times New Roman" panose="02020603050405020304" pitchFamily="18" charset="0"/>
              </a:rPr>
              <a:t> Moldova </a:t>
            </a:r>
            <a:r>
              <a:rPr lang="fr-FR" sz="1900" dirty="0" err="1">
                <a:latin typeface="Times New Roman" panose="02020603050405020304" pitchFamily="18" charset="0"/>
                <a:ea typeface="Times New Roman" panose="02020603050405020304" pitchFamily="18" charset="0"/>
              </a:rPr>
              <a:t>prin</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prisma</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realităților</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curente</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și</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în</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contextul</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implementării</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Acordului</a:t>
            </a:r>
            <a:r>
              <a:rPr lang="fr-FR" sz="1900" dirty="0">
                <a:latin typeface="Times New Roman" panose="02020603050405020304" pitchFamily="18" charset="0"/>
                <a:ea typeface="Times New Roman" panose="02020603050405020304" pitchFamily="18" charset="0"/>
              </a:rPr>
              <a:t> de </a:t>
            </a:r>
            <a:r>
              <a:rPr lang="fr-FR" sz="1900" dirty="0" err="1">
                <a:latin typeface="Times New Roman" panose="02020603050405020304" pitchFamily="18" charset="0"/>
                <a:ea typeface="Times New Roman" panose="02020603050405020304" pitchFamily="18" charset="0"/>
              </a:rPr>
              <a:t>Asociere</a:t>
            </a:r>
            <a:r>
              <a:rPr lang="fr-FR" sz="1900" dirty="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cu</a:t>
            </a:r>
            <a:r>
              <a:rPr lang="fr-FR" sz="1900" dirty="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Uniunea</a:t>
            </a:r>
            <a:r>
              <a:rPr lang="fr-FR" sz="1900" dirty="0" smtClean="0">
                <a:latin typeface="Times New Roman" panose="02020603050405020304" pitchFamily="18" charset="0"/>
                <a:ea typeface="Times New Roman" panose="02020603050405020304" pitchFamily="18" charset="0"/>
              </a:rPr>
              <a:t> </a:t>
            </a:r>
            <a:r>
              <a:rPr lang="fr-FR" sz="1900" dirty="0" err="1">
                <a:latin typeface="Times New Roman" panose="02020603050405020304" pitchFamily="18" charset="0"/>
                <a:ea typeface="Times New Roman" panose="02020603050405020304" pitchFamily="18" charset="0"/>
              </a:rPr>
              <a:t>Europeană</a:t>
            </a:r>
            <a:r>
              <a:rPr lang="fr-FR" sz="1900" dirty="0" smtClean="0">
                <a:latin typeface="Times New Roman" panose="02020603050405020304" pitchFamily="18" charset="0"/>
                <a:ea typeface="Times New Roman" panose="02020603050405020304" pitchFamily="18" charset="0"/>
              </a:rPr>
              <a:t>.</a:t>
            </a:r>
            <a:endParaRPr lang="en-US" sz="1900" dirty="0" smtClean="0">
              <a:effectLst/>
              <a:latin typeface="Times New Roman" panose="02020603050405020304" pitchFamily="18" charset="0"/>
              <a:ea typeface="Times New Roman" panose="02020603050405020304" pitchFamily="18" charset="0"/>
            </a:endParaRPr>
          </a:p>
          <a:p>
            <a:pPr>
              <a:lnSpc>
                <a:spcPct val="115000"/>
              </a:lnSpc>
              <a:spcAft>
                <a:spcPts val="0"/>
              </a:spcAft>
            </a:pPr>
            <a:r>
              <a:rPr lang="fr-FR" sz="1900" dirty="0" err="1" smtClean="0">
                <a:latin typeface="Times New Roman" panose="02020603050405020304" pitchFamily="18" charset="0"/>
                <a:ea typeface="Times New Roman" panose="02020603050405020304" pitchFamily="18" charset="0"/>
              </a:rPr>
              <a:t>Tratamentul</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prevederilor</a:t>
            </a:r>
            <a:r>
              <a:rPr lang="fr-FR" sz="1900" dirty="0" smtClean="0">
                <a:latin typeface="Times New Roman" panose="02020603050405020304" pitchFamily="18" charset="0"/>
                <a:ea typeface="Times New Roman" panose="02020603050405020304" pitchFamily="18" charset="0"/>
              </a:rPr>
              <a:t> art.16 </a:t>
            </a:r>
            <a:r>
              <a:rPr lang="fr-FR" sz="1900" dirty="0" err="1" smtClean="0">
                <a:latin typeface="Times New Roman" panose="02020603050405020304" pitchFamily="18" charset="0"/>
                <a:ea typeface="Times New Roman" panose="02020603050405020304" pitchFamily="18" charset="0"/>
              </a:rPr>
              <a:t>alin</a:t>
            </a:r>
            <a:r>
              <a:rPr lang="fr-FR" sz="1900" dirty="0" smtClean="0">
                <a:latin typeface="Times New Roman" panose="02020603050405020304" pitchFamily="18" charset="0"/>
                <a:ea typeface="Times New Roman" panose="02020603050405020304" pitchFamily="18" charset="0"/>
              </a:rPr>
              <a:t>.(1) </a:t>
            </a:r>
            <a:r>
              <a:rPr lang="fr-FR" sz="1900" dirty="0" err="1" smtClean="0">
                <a:latin typeface="Times New Roman" panose="02020603050405020304" pitchFamily="18" charset="0"/>
                <a:ea typeface="Times New Roman" panose="02020603050405020304" pitchFamily="18" charset="0"/>
              </a:rPr>
              <a:t>din</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Constituția</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Republicii</a:t>
            </a:r>
            <a:r>
              <a:rPr lang="fr-FR" sz="1900" dirty="0" smtClean="0">
                <a:latin typeface="Times New Roman" panose="02020603050405020304" pitchFamily="18" charset="0"/>
                <a:ea typeface="Times New Roman" panose="02020603050405020304" pitchFamily="18" charset="0"/>
              </a:rPr>
              <a:t> Moldova: </a:t>
            </a:r>
            <a:r>
              <a:rPr lang="fr-FR" sz="1900" dirty="0" err="1" smtClean="0">
                <a:latin typeface="Times New Roman" panose="02020603050405020304" pitchFamily="18" charset="0"/>
                <a:ea typeface="Times New Roman" panose="02020603050405020304" pitchFamily="18" charset="0"/>
              </a:rPr>
              <a:t>Respectarea</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și</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ocrotirea</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persoanei</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constituie</a:t>
            </a:r>
            <a:r>
              <a:rPr lang="fr-FR" sz="1900" dirty="0" smtClean="0">
                <a:latin typeface="Times New Roman" panose="02020603050405020304" pitchFamily="18" charset="0"/>
                <a:ea typeface="Times New Roman" panose="02020603050405020304" pitchFamily="18" charset="0"/>
              </a:rPr>
              <a:t> o </a:t>
            </a:r>
            <a:r>
              <a:rPr lang="fr-FR" sz="1900" dirty="0" err="1" smtClean="0">
                <a:latin typeface="Times New Roman" panose="02020603050405020304" pitchFamily="18" charset="0"/>
                <a:ea typeface="Times New Roman" panose="02020603050405020304" pitchFamily="18" charset="0"/>
              </a:rPr>
              <a:t>îndatorire</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primordială</a:t>
            </a:r>
            <a:r>
              <a:rPr lang="fr-FR" sz="1900" dirty="0" smtClean="0">
                <a:latin typeface="Times New Roman" panose="02020603050405020304" pitchFamily="18" charset="0"/>
                <a:ea typeface="Times New Roman" panose="02020603050405020304" pitchFamily="18" charset="0"/>
              </a:rPr>
              <a:t> a </a:t>
            </a:r>
            <a:r>
              <a:rPr lang="fr-FR" sz="1900" dirty="0" err="1" smtClean="0">
                <a:latin typeface="Times New Roman" panose="02020603050405020304" pitchFamily="18" charset="0"/>
                <a:ea typeface="Times New Roman" panose="02020603050405020304" pitchFamily="18" charset="0"/>
              </a:rPr>
              <a:t>statului</a:t>
            </a:r>
            <a:r>
              <a:rPr lang="fr-FR" sz="1900" dirty="0" smtClean="0">
                <a:latin typeface="Times New Roman" panose="02020603050405020304" pitchFamily="18" charset="0"/>
                <a:ea typeface="Times New Roman" panose="02020603050405020304" pitchFamily="18" charset="0"/>
              </a:rPr>
              <a:t>.</a:t>
            </a:r>
            <a:endParaRPr lang="ro-RO" sz="1900" dirty="0" smtClean="0">
              <a:latin typeface="Times New Roman" panose="02020603050405020304" pitchFamily="18" charset="0"/>
              <a:ea typeface="Times New Roman" panose="02020603050405020304" pitchFamily="18" charset="0"/>
            </a:endParaRPr>
          </a:p>
          <a:p>
            <a:pPr>
              <a:lnSpc>
                <a:spcPct val="115000"/>
              </a:lnSpc>
              <a:spcAft>
                <a:spcPts val="0"/>
              </a:spcAft>
            </a:pPr>
            <a:r>
              <a:rPr lang="fr-FR" sz="1900" dirty="0" err="1" smtClean="0">
                <a:latin typeface="Times New Roman" panose="02020603050405020304" pitchFamily="18" charset="0"/>
                <a:ea typeface="Times New Roman" panose="02020603050405020304" pitchFamily="18" charset="0"/>
              </a:rPr>
              <a:t>Necesitatea</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adoptării</a:t>
            </a:r>
            <a:r>
              <a:rPr lang="fr-FR" sz="1900" dirty="0" smtClean="0">
                <a:latin typeface="Times New Roman" panose="02020603050405020304" pitchFamily="18" charset="0"/>
                <a:ea typeface="Times New Roman" panose="02020603050405020304" pitchFamily="18" charset="0"/>
              </a:rPr>
              <a:t> de </a:t>
            </a:r>
            <a:r>
              <a:rPr lang="fr-FR" sz="1900" dirty="0" err="1" smtClean="0">
                <a:latin typeface="Times New Roman" panose="02020603050405020304" pitchFamily="18" charset="0"/>
                <a:ea typeface="Times New Roman" panose="02020603050405020304" pitchFamily="18" charset="0"/>
              </a:rPr>
              <a:t>măsuri</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pentru</a:t>
            </a:r>
            <a:r>
              <a:rPr lang="fr-FR" sz="1900" dirty="0" smtClean="0">
                <a:latin typeface="Times New Roman" panose="02020603050405020304" pitchFamily="18" charset="0"/>
                <a:ea typeface="Times New Roman" panose="02020603050405020304" pitchFamily="18" charset="0"/>
              </a:rPr>
              <a:t> a </a:t>
            </a:r>
            <a:r>
              <a:rPr lang="fr-FR" sz="1900" dirty="0" err="1" smtClean="0">
                <a:latin typeface="Times New Roman" panose="02020603050405020304" pitchFamily="18" charset="0"/>
                <a:ea typeface="Times New Roman" panose="02020603050405020304" pitchFamily="18" charset="0"/>
              </a:rPr>
              <a:t>crea</a:t>
            </a:r>
            <a:r>
              <a:rPr lang="fr-FR" sz="1900" dirty="0" smtClean="0">
                <a:latin typeface="Times New Roman" panose="02020603050405020304" pitchFamily="18" charset="0"/>
                <a:ea typeface="Times New Roman" panose="02020603050405020304" pitchFamily="18" charset="0"/>
              </a:rPr>
              <a:t> un </a:t>
            </a:r>
            <a:r>
              <a:rPr lang="fr-FR" sz="1900" dirty="0" err="1" smtClean="0">
                <a:latin typeface="Times New Roman" panose="02020603050405020304" pitchFamily="18" charset="0"/>
                <a:ea typeface="Times New Roman" panose="02020603050405020304" pitchFamily="18" charset="0"/>
              </a:rPr>
              <a:t>sistem</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financiar</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bancar</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stabil</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și</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sigur</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bazat</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pe</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reglementări</a:t>
            </a:r>
            <a:r>
              <a:rPr lang="fr-FR" sz="1900" dirty="0" smtClean="0">
                <a:latin typeface="Times New Roman" panose="02020603050405020304" pitchFamily="18" charset="0"/>
                <a:ea typeface="Times New Roman" panose="02020603050405020304" pitchFamily="18" charset="0"/>
              </a:rPr>
              <a:t> normative </a:t>
            </a:r>
            <a:r>
              <a:rPr lang="fr-FR" sz="1900" dirty="0" err="1" smtClean="0">
                <a:latin typeface="Times New Roman" panose="02020603050405020304" pitchFamily="18" charset="0"/>
                <a:ea typeface="Times New Roman" panose="02020603050405020304" pitchFamily="18" charset="0"/>
              </a:rPr>
              <a:t>viabile</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pe</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rigoirile</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pieţei</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capabil</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să</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servească</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intereselor</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economiei</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reale</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şi</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aspiraţiilor</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comunității</a:t>
            </a:r>
            <a:r>
              <a:rPr lang="fr-FR" sz="1900" dirty="0" smtClean="0">
                <a:latin typeface="Times New Roman" panose="02020603050405020304" pitchFamily="18" charset="0"/>
                <a:ea typeface="Times New Roman" panose="02020603050405020304" pitchFamily="18" charset="0"/>
              </a:rPr>
              <a:t> de </a:t>
            </a:r>
            <a:r>
              <a:rPr lang="fr-FR" sz="1900" dirty="0" err="1" smtClean="0">
                <a:latin typeface="Times New Roman" panose="02020603050405020304" pitchFamily="18" charset="0"/>
                <a:ea typeface="Times New Roman" panose="02020603050405020304" pitchFamily="18" charset="0"/>
              </a:rPr>
              <a:t>integrare</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europeană</a:t>
            </a:r>
            <a:r>
              <a:rPr lang="ro-RO" sz="1900" dirty="0" smtClean="0">
                <a:latin typeface="Times New Roman" panose="02020603050405020304" pitchFamily="18" charset="0"/>
                <a:ea typeface="Times New Roman" panose="02020603050405020304" pitchFamily="18" charset="0"/>
              </a:rPr>
              <a:t>.</a:t>
            </a:r>
          </a:p>
          <a:p>
            <a:pPr>
              <a:lnSpc>
                <a:spcPct val="115000"/>
              </a:lnSpc>
              <a:spcAft>
                <a:spcPts val="0"/>
              </a:spcAft>
            </a:pPr>
            <a:r>
              <a:rPr lang="fr-FR" sz="1900" dirty="0" err="1" smtClean="0">
                <a:latin typeface="Times New Roman" panose="02020603050405020304" pitchFamily="18" charset="0"/>
                <a:ea typeface="Times New Roman" panose="02020603050405020304" pitchFamily="18" charset="0"/>
              </a:rPr>
              <a:t>Dezvoltarea</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cadrului</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juridic</a:t>
            </a:r>
            <a:r>
              <a:rPr lang="fr-FR" sz="1900" dirty="0" smtClean="0">
                <a:latin typeface="Times New Roman" panose="02020603050405020304" pitchFamily="18" charset="0"/>
                <a:ea typeface="Times New Roman" panose="02020603050405020304" pitchFamily="18" charset="0"/>
              </a:rPr>
              <a:t> al </a:t>
            </a:r>
            <a:r>
              <a:rPr lang="fr-FR" sz="1900" dirty="0" err="1" smtClean="0">
                <a:latin typeface="Times New Roman" panose="02020603050405020304" pitchFamily="18" charset="0"/>
                <a:ea typeface="Times New Roman" panose="02020603050405020304" pitchFamily="18" charset="0"/>
              </a:rPr>
              <a:t>Republicii</a:t>
            </a:r>
            <a:r>
              <a:rPr lang="fr-FR" sz="1900" dirty="0" smtClean="0">
                <a:latin typeface="Times New Roman" panose="02020603050405020304" pitchFamily="18" charset="0"/>
                <a:ea typeface="Times New Roman" panose="02020603050405020304" pitchFamily="18" charset="0"/>
              </a:rPr>
              <a:t> Moldova </a:t>
            </a:r>
            <a:r>
              <a:rPr lang="fr-FR" sz="1900" dirty="0" err="1" smtClean="0">
                <a:latin typeface="Times New Roman" panose="02020603050405020304" pitchFamily="18" charset="0"/>
                <a:ea typeface="Times New Roman" panose="02020603050405020304" pitchFamily="18" charset="0"/>
              </a:rPr>
              <a:t>în</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vederea</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asigurării</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parcursului</a:t>
            </a:r>
            <a:r>
              <a:rPr lang="fr-FR" sz="1900" dirty="0" smtClean="0">
                <a:latin typeface="Times New Roman" panose="02020603050405020304" pitchFamily="18" charset="0"/>
                <a:ea typeface="Times New Roman" panose="02020603050405020304" pitchFamily="18" charset="0"/>
              </a:rPr>
              <a:t> </a:t>
            </a:r>
            <a:r>
              <a:rPr lang="fr-FR" sz="1900" dirty="0" err="1" smtClean="0">
                <a:latin typeface="Times New Roman" panose="02020603050405020304" pitchFamily="18" charset="0"/>
                <a:ea typeface="Times New Roman" panose="02020603050405020304" pitchFamily="18" charset="0"/>
              </a:rPr>
              <a:t>european</a:t>
            </a:r>
            <a:r>
              <a:rPr lang="ro-RO" sz="1900" dirty="0" smtClean="0">
                <a:latin typeface="Times New Roman" panose="02020603050405020304" pitchFamily="18" charset="0"/>
                <a:ea typeface="Times New Roman" panose="02020603050405020304" pitchFamily="18" charset="0"/>
              </a:rPr>
              <a:t>.</a:t>
            </a:r>
            <a:endParaRPr lang="fr-FR" sz="1900" dirty="0" smtClean="0">
              <a:latin typeface="Times New Roman" panose="02020603050405020304" pitchFamily="18" charset="0"/>
              <a:ea typeface="Times New Roman" panose="02020603050405020304" pitchFamily="18" charset="0"/>
            </a:endParaRPr>
          </a:p>
          <a:p>
            <a:pPr marL="0" indent="0">
              <a:lnSpc>
                <a:spcPct val="115000"/>
              </a:lnSpc>
              <a:spcAft>
                <a:spcPts val="0"/>
              </a:spcAft>
              <a:buNone/>
            </a:pPr>
            <a:endParaRPr lang="en-US" dirty="0"/>
          </a:p>
        </p:txBody>
      </p:sp>
      <p:sp>
        <p:nvSpPr>
          <p:cNvPr id="5" name="Text Placeholder 4"/>
          <p:cNvSpPr>
            <a:spLocks noGrp="1"/>
          </p:cNvSpPr>
          <p:nvPr>
            <p:ph type="body" sz="quarter" idx="3"/>
          </p:nvPr>
        </p:nvSpPr>
        <p:spPr>
          <a:xfrm>
            <a:off x="6097588" y="1375712"/>
            <a:ext cx="5183188" cy="823912"/>
          </a:xfrm>
        </p:spPr>
        <p:txBody>
          <a:bodyPr>
            <a:normAutofit fontScale="55000" lnSpcReduction="20000"/>
          </a:bodyPr>
          <a:lstStyle/>
          <a:p>
            <a:r>
              <a:rPr lang="fr-FR" b="1" i="1" dirty="0" err="1">
                <a:latin typeface="Times New Roman" panose="02020603050405020304" pitchFamily="18" charset="0"/>
                <a:ea typeface="Times New Roman" panose="02020603050405020304" pitchFamily="18" charset="0"/>
              </a:rPr>
              <a:t>Activităţi</a:t>
            </a:r>
            <a:r>
              <a:rPr lang="fr-FR" b="1" i="1" dirty="0">
                <a:latin typeface="Times New Roman" panose="02020603050405020304" pitchFamily="18" charset="0"/>
                <a:ea typeface="Times New Roman" panose="02020603050405020304" pitchFamily="18" charset="0"/>
              </a:rPr>
              <a:t> </a:t>
            </a:r>
            <a:r>
              <a:rPr lang="fr-FR" b="1" i="1" dirty="0" err="1">
                <a:latin typeface="Times New Roman" panose="02020603050405020304" pitchFamily="18" charset="0"/>
                <a:ea typeface="Times New Roman" panose="02020603050405020304" pitchFamily="18" charset="0"/>
              </a:rPr>
              <a:t>realizate</a:t>
            </a:r>
            <a:r>
              <a:rPr lang="fr-FR" b="1" i="1" dirty="0">
                <a:latin typeface="Times New Roman" panose="02020603050405020304" pitchFamily="18" charset="0"/>
                <a:ea typeface="Times New Roman" panose="02020603050405020304" pitchFamily="18" charset="0"/>
              </a:rPr>
              <a:t> </a:t>
            </a:r>
            <a:r>
              <a:rPr lang="fr-FR" b="1" i="1" dirty="0" err="1">
                <a:latin typeface="Times New Roman" panose="02020603050405020304" pitchFamily="18" charset="0"/>
                <a:ea typeface="Times New Roman" panose="02020603050405020304" pitchFamily="18" charset="0"/>
              </a:rPr>
              <a:t>şi</a:t>
            </a:r>
            <a:r>
              <a:rPr lang="fr-FR" b="1" i="1" dirty="0">
                <a:latin typeface="Times New Roman" panose="02020603050405020304" pitchFamily="18" charset="0"/>
                <a:ea typeface="Times New Roman" panose="02020603050405020304" pitchFamily="18" charset="0"/>
              </a:rPr>
              <a:t> </a:t>
            </a:r>
            <a:r>
              <a:rPr lang="fr-FR" b="1" i="1" dirty="0" err="1">
                <a:latin typeface="Times New Roman" panose="02020603050405020304" pitchFamily="18" charset="0"/>
                <a:ea typeface="Times New Roman" panose="02020603050405020304" pitchFamily="18" charset="0"/>
              </a:rPr>
              <a:t>rezultate</a:t>
            </a:r>
            <a:r>
              <a:rPr lang="fr-FR" b="1" i="1" dirty="0">
                <a:latin typeface="Times New Roman" panose="02020603050405020304" pitchFamily="18" charset="0"/>
                <a:ea typeface="Times New Roman" panose="02020603050405020304" pitchFamily="18" charset="0"/>
              </a:rPr>
              <a:t> </a:t>
            </a:r>
            <a:r>
              <a:rPr lang="fr-FR" b="1" i="1" dirty="0" err="1">
                <a:latin typeface="Times New Roman" panose="02020603050405020304" pitchFamily="18" charset="0"/>
                <a:ea typeface="Times New Roman" panose="02020603050405020304" pitchFamily="18" charset="0"/>
              </a:rPr>
              <a:t>noi</a:t>
            </a:r>
            <a:r>
              <a:rPr lang="fr-FR" b="1" i="1" dirty="0">
                <a:latin typeface="Times New Roman" panose="02020603050405020304" pitchFamily="18" charset="0"/>
                <a:ea typeface="Times New Roman" panose="02020603050405020304" pitchFamily="18" charset="0"/>
              </a:rPr>
              <a:t> </a:t>
            </a:r>
            <a:r>
              <a:rPr lang="fr-FR" b="1" i="1" dirty="0" err="1">
                <a:latin typeface="Times New Roman" panose="02020603050405020304" pitchFamily="18" charset="0"/>
                <a:ea typeface="Times New Roman" panose="02020603050405020304" pitchFamily="18" charset="0"/>
              </a:rPr>
              <a:t>obţinute</a:t>
            </a:r>
            <a:r>
              <a:rPr lang="fr-FR" b="1" i="1" dirty="0">
                <a:latin typeface="Times New Roman" panose="02020603050405020304" pitchFamily="18" charset="0"/>
                <a:ea typeface="Times New Roman" panose="02020603050405020304" pitchFamily="18" charset="0"/>
              </a:rPr>
              <a:t> </a:t>
            </a:r>
            <a:r>
              <a:rPr lang="fr-FR" b="1" i="1" dirty="0" err="1">
                <a:latin typeface="Times New Roman" panose="02020603050405020304" pitchFamily="18" charset="0"/>
                <a:ea typeface="Times New Roman" panose="02020603050405020304" pitchFamily="18" charset="0"/>
              </a:rPr>
              <a:t>în</a:t>
            </a:r>
            <a:r>
              <a:rPr lang="fr-FR" b="1" i="1" dirty="0">
                <a:latin typeface="Times New Roman" panose="02020603050405020304" pitchFamily="18" charset="0"/>
                <a:ea typeface="Times New Roman" panose="02020603050405020304" pitchFamily="18" charset="0"/>
              </a:rPr>
              <a:t> </a:t>
            </a:r>
            <a:r>
              <a:rPr lang="fr-FR" b="1" i="1" dirty="0" err="1">
                <a:latin typeface="Times New Roman" panose="02020603050405020304" pitchFamily="18" charset="0"/>
                <a:ea typeface="Times New Roman" panose="02020603050405020304" pitchFamily="18" charset="0"/>
              </a:rPr>
              <a:t>cadrul</a:t>
            </a:r>
            <a:r>
              <a:rPr lang="fr-FR" b="1" i="1" dirty="0">
                <a:latin typeface="Times New Roman" panose="02020603050405020304" pitchFamily="18" charset="0"/>
                <a:ea typeface="Times New Roman" panose="02020603050405020304" pitchFamily="18" charset="0"/>
              </a:rPr>
              <a:t> </a:t>
            </a:r>
            <a:r>
              <a:rPr lang="fr-FR" b="1" i="1" dirty="0" err="1">
                <a:latin typeface="Times New Roman" panose="02020603050405020304" pitchFamily="18" charset="0"/>
                <a:ea typeface="Times New Roman" panose="02020603050405020304" pitchFamily="18" charset="0"/>
              </a:rPr>
              <a:t>proiectului</a:t>
            </a:r>
            <a:r>
              <a:rPr lang="fr-FR" b="1" i="1" dirty="0">
                <a:latin typeface="Times New Roman" panose="02020603050405020304" pitchFamily="18" charset="0"/>
                <a:ea typeface="Times New Roman" panose="02020603050405020304" pitchFamily="18" charset="0"/>
              </a:rPr>
              <a:t> (150  de </a:t>
            </a:r>
            <a:r>
              <a:rPr lang="fr-FR" b="1" i="1" dirty="0" err="1">
                <a:latin typeface="Times New Roman" panose="02020603050405020304" pitchFamily="18" charset="0"/>
                <a:ea typeface="Times New Roman" panose="02020603050405020304" pitchFamily="18" charset="0"/>
              </a:rPr>
              <a:t>cuvinte</a:t>
            </a:r>
            <a:r>
              <a:rPr lang="fr-FR" b="1" i="1" dirty="0">
                <a:latin typeface="Times New Roman" panose="02020603050405020304" pitchFamily="18" charset="0"/>
                <a:ea typeface="Times New Roman" panose="02020603050405020304" pitchFamily="18" charset="0"/>
              </a:rPr>
              <a:t>)</a:t>
            </a:r>
            <a:endParaRPr lang="en-US" b="1" dirty="0"/>
          </a:p>
        </p:txBody>
      </p:sp>
      <p:sp>
        <p:nvSpPr>
          <p:cNvPr id="6" name="Content Placeholder 5"/>
          <p:cNvSpPr>
            <a:spLocks noGrp="1"/>
          </p:cNvSpPr>
          <p:nvPr>
            <p:ph sz="quarter" idx="4"/>
          </p:nvPr>
        </p:nvSpPr>
        <p:spPr>
          <a:xfrm>
            <a:off x="5505739" y="2229318"/>
            <a:ext cx="6118225" cy="4294188"/>
          </a:xfrm>
        </p:spPr>
        <p:txBody>
          <a:bodyPr>
            <a:normAutofit fontScale="70000" lnSpcReduction="20000"/>
          </a:bodyPr>
          <a:lstStyle/>
          <a:p>
            <a:pPr marL="0" indent="0">
              <a:buNone/>
            </a:pPr>
            <a:r>
              <a:rPr lang="en-US" sz="1600" dirty="0" err="1" smtClean="0">
                <a:latin typeface="Times New Roman" panose="02020603050405020304" pitchFamily="18" charset="0"/>
                <a:cs typeface="Times New Roman" panose="02020603050405020304" pitchFamily="18" charset="0"/>
              </a:rPr>
              <a:t>Studiile</a:t>
            </a:r>
            <a:r>
              <a:rPr lang="en-US" sz="1600" dirty="0" smtClean="0">
                <a:latin typeface="Times New Roman" panose="02020603050405020304" pitchFamily="18" charset="0"/>
                <a:cs typeface="Times New Roman" panose="02020603050405020304" pitchFamily="18" charset="0"/>
              </a:rPr>
              <a:t> de </a:t>
            </a:r>
            <a:r>
              <a:rPr lang="en-US" sz="1600" dirty="0" err="1" smtClean="0">
                <a:latin typeface="Times New Roman" panose="02020603050405020304" pitchFamily="18" charset="0"/>
                <a:cs typeface="Times New Roman" panose="02020603050405020304" pitchFamily="18" charset="0"/>
              </a:rPr>
              <a:t>securitate</a:t>
            </a:r>
            <a:r>
              <a:rPr lang="en-US" sz="1600" dirty="0" smtClean="0">
                <a:latin typeface="Times New Roman" panose="02020603050405020304" pitchFamily="18" charset="0"/>
                <a:cs typeface="Times New Roman" panose="02020603050405020304" pitchFamily="18" charset="0"/>
              </a:rPr>
              <a:t> au </a:t>
            </a:r>
            <a:r>
              <a:rPr lang="en-US" sz="1600" dirty="0" err="1" smtClean="0">
                <a:latin typeface="Times New Roman" panose="02020603050405020304" pitchFamily="18" charset="0"/>
                <a:cs typeface="Times New Roman" panose="02020603050405020304" pitchFamily="18" charset="0"/>
              </a:rPr>
              <a:t>suferit</a:t>
            </a:r>
            <a:r>
              <a:rPr lang="en-US" sz="1600" dirty="0" smtClean="0">
                <a:latin typeface="Times New Roman" panose="02020603050405020304" pitchFamily="18" charset="0"/>
                <a:cs typeface="Times New Roman" panose="02020603050405020304" pitchFamily="18" charset="0"/>
              </a:rPr>
              <a:t> o </a:t>
            </a:r>
            <a:r>
              <a:rPr lang="en-US" sz="1600" dirty="0" err="1" smtClean="0">
                <a:latin typeface="Times New Roman" panose="02020603050405020304" pitchFamily="18" charset="0"/>
                <a:cs typeface="Times New Roman" panose="02020603050405020304" pitchFamily="18" charset="0"/>
              </a:rPr>
              <a:t>schimbare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profundă</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eforturile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și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accentele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fiind</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strămutate</a:t>
            </a:r>
            <a:r>
              <a:rPr lang="en-US" sz="1600" dirty="0" smtClean="0">
                <a:latin typeface="Times New Roman" panose="02020603050405020304" pitchFamily="18" charset="0"/>
                <a:cs typeface="Times New Roman" panose="02020603050405020304" pitchFamily="18" charset="0"/>
              </a:rPr>
              <a:t> de la </a:t>
            </a:r>
            <a:r>
              <a:rPr lang="en-US" sz="1600" dirty="0" err="1" smtClean="0">
                <a:latin typeface="Times New Roman" panose="02020603050405020304" pitchFamily="18" charset="0"/>
                <a:cs typeface="Times New Roman" panose="02020603050405020304" pitchFamily="18" charset="0"/>
              </a:rPr>
              <a:t>entități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generale</a:t>
            </a:r>
            <a:r>
              <a:rPr lang="en-US" sz="1600" dirty="0" smtClean="0">
                <a:latin typeface="Times New Roman" panose="02020603050405020304" pitchFamily="18" charset="0"/>
                <a:cs typeface="Times New Roman" panose="02020603050405020304" pitchFamily="18" charset="0"/>
              </a:rPr>
              <a:t>, cum </a:t>
            </a:r>
            <a:r>
              <a:rPr lang="en-US" sz="1600" dirty="0" err="1" smtClean="0">
                <a:latin typeface="Times New Roman" panose="02020603050405020304" pitchFamily="18" charset="0"/>
                <a:cs typeface="Times New Roman" panose="02020603050405020304" pitchFamily="18" charset="0"/>
              </a:rPr>
              <a:t>ar</a:t>
            </a:r>
            <a:r>
              <a:rPr lang="en-US" sz="1600" dirty="0" smtClean="0">
                <a:latin typeface="Times New Roman" panose="02020603050405020304" pitchFamily="18" charset="0"/>
                <a:cs typeface="Times New Roman" panose="02020603050405020304" pitchFamily="18" charset="0"/>
              </a:rPr>
              <a:t> fi </a:t>
            </a:r>
            <a:r>
              <a:rPr lang="en-US" sz="1600" dirty="0" err="1" smtClean="0">
                <a:latin typeface="Times New Roman" panose="02020603050405020304" pitchFamily="18" charset="0"/>
                <a:cs typeface="Times New Roman" panose="02020603050405020304" pitchFamily="18" charset="0"/>
              </a:rPr>
              <a:t>statele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națiunile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spre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entități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mai</a:t>
            </a:r>
            <a:r>
              <a:rPr lang="en-US" sz="1600" dirty="0" smtClean="0">
                <a:latin typeface="Times New Roman" panose="02020603050405020304" pitchFamily="18" charset="0"/>
                <a:cs typeface="Times New Roman" panose="02020603050405020304" pitchFamily="18" charset="0"/>
              </a:rPr>
              <a:t> concrete, cum </a:t>
            </a:r>
            <a:r>
              <a:rPr lang="en-US" sz="1600" dirty="0" err="1" smtClean="0">
                <a:latin typeface="Times New Roman" panose="02020603050405020304" pitchFamily="18" charset="0"/>
                <a:cs typeface="Times New Roman" panose="02020603050405020304" pitchFamily="18" charset="0"/>
              </a:rPr>
              <a:t>ar</a:t>
            </a:r>
            <a:r>
              <a:rPr lang="en-US" sz="1600" dirty="0" smtClean="0">
                <a:latin typeface="Times New Roman" panose="02020603050405020304" pitchFamily="18" charset="0"/>
                <a:cs typeface="Times New Roman" panose="02020603050405020304" pitchFamily="18" charset="0"/>
              </a:rPr>
              <a:t> fi </a:t>
            </a:r>
            <a:r>
              <a:rPr lang="en-US" sz="1600" dirty="0" err="1" smtClean="0">
                <a:latin typeface="Times New Roman" panose="02020603050405020304" pitchFamily="18" charset="0"/>
                <a:cs typeface="Times New Roman" panose="02020603050405020304" pitchFamily="18" charset="0"/>
              </a:rPr>
              <a:t>ființa</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umană</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individul</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Lumea</a:t>
            </a:r>
            <a:r>
              <a:rPr lang="en-US" sz="1600" dirty="0" smtClean="0">
                <a:latin typeface="Times New Roman" panose="02020603050405020304" pitchFamily="18" charset="0"/>
                <a:cs typeface="Times New Roman" panose="02020603050405020304" pitchFamily="18" charset="0"/>
              </a:rPr>
              <a:t> a </a:t>
            </a:r>
            <a:r>
              <a:rPr lang="en-US" sz="1600" dirty="0" err="1" smtClean="0">
                <a:latin typeface="Times New Roman" panose="02020603050405020304" pitchFamily="18" charset="0"/>
                <a:cs typeface="Times New Roman" panose="02020603050405020304" pitchFamily="18" charset="0"/>
              </a:rPr>
              <a:t>devenit</a:t>
            </a:r>
            <a:r>
              <a:rPr lang="en-US" sz="1600" dirty="0" smtClean="0">
                <a:latin typeface="Times New Roman" panose="02020603050405020304" pitchFamily="18" charset="0"/>
                <a:cs typeface="Times New Roman" panose="02020603050405020304" pitchFamily="18" charset="0"/>
              </a:rPr>
              <a:t> tot </a:t>
            </a:r>
            <a:r>
              <a:rPr lang="en-US" sz="1600" dirty="0" err="1" smtClean="0">
                <a:latin typeface="Times New Roman" panose="02020603050405020304" pitchFamily="18" charset="0"/>
                <a:cs typeface="Times New Roman" panose="02020603050405020304" pitchFamily="18" charset="0"/>
              </a:rPr>
              <a:t>mai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complexă</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și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interdependentă</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realitate</a:t>
            </a:r>
            <a:r>
              <a:rPr lang="en-US" sz="1600" dirty="0" smtClean="0">
                <a:latin typeface="Times New Roman" panose="02020603050405020304" pitchFamily="18" charset="0"/>
                <a:cs typeface="Times New Roman" panose="02020603050405020304" pitchFamily="18" charset="0"/>
              </a:rPr>
              <a:t> care a </a:t>
            </a:r>
            <a:r>
              <a:rPr lang="en-US" sz="1600" dirty="0" err="1" smtClean="0">
                <a:latin typeface="Times New Roman" panose="02020603050405020304" pitchFamily="18" charset="0"/>
                <a:cs typeface="Times New Roman" panose="02020603050405020304" pitchFamily="18" charset="0"/>
              </a:rPr>
              <a:t>determinat</a:t>
            </a:r>
            <a:r>
              <a:rPr lang="en-US" sz="1600" dirty="0" smtClean="0">
                <a:latin typeface="Times New Roman" panose="02020603050405020304" pitchFamily="18" charset="0"/>
                <a:cs typeface="Times New Roman" panose="02020603050405020304" pitchFamily="18" charset="0"/>
              </a:rPr>
              <a:t> o </a:t>
            </a:r>
            <a:r>
              <a:rPr lang="en-US" sz="1600" dirty="0" err="1" smtClean="0">
                <a:latin typeface="Times New Roman" panose="02020603050405020304" pitchFamily="18" charset="0"/>
                <a:cs typeface="Times New Roman" panose="02020603050405020304" pitchFamily="18" charset="0"/>
              </a:rPr>
              <a:t>nouă</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abordare</a:t>
            </a:r>
            <a:r>
              <a:rPr lang="en-US" sz="1600" dirty="0" smtClean="0">
                <a:latin typeface="Times New Roman" panose="02020603050405020304" pitchFamily="18" charset="0"/>
                <a:cs typeface="Times New Roman" panose="02020603050405020304" pitchFamily="18" charset="0"/>
              </a:rPr>
              <a:t> a </a:t>
            </a:r>
            <a:r>
              <a:rPr lang="en-US" sz="1600" dirty="0" err="1" smtClean="0">
                <a:latin typeface="Times New Roman" panose="02020603050405020304" pitchFamily="18" charset="0"/>
                <a:cs typeface="Times New Roman" panose="02020603050405020304" pitchFamily="18" charset="0"/>
              </a:rPr>
              <a:t>siguranței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și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protecției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persoanei</a:t>
            </a:r>
            <a:r>
              <a:rPr lang="en-US" sz="1600" dirty="0" smtClean="0">
                <a:latin typeface="Times New Roman" panose="02020603050405020304" pitchFamily="18" charset="0"/>
                <a:cs typeface="Times New Roman" panose="02020603050405020304" pitchFamily="18" charset="0"/>
              </a:rPr>
              <a:t>. </a:t>
            </a:r>
            <a:endParaRPr lang="ro-RO" sz="1600" dirty="0" smtClean="0">
              <a:latin typeface="Times New Roman" panose="02020603050405020304" pitchFamily="18" charset="0"/>
              <a:cs typeface="Times New Roman" panose="02020603050405020304" pitchFamily="18" charset="0"/>
            </a:endParaRPr>
          </a:p>
          <a:p>
            <a:pPr marL="0" indent="0">
              <a:buNone/>
            </a:pPr>
            <a:r>
              <a:rPr lang="ro-RO" sz="1600" dirty="0" smtClean="0">
                <a:latin typeface="Times New Roman" panose="02020603050405020304" pitchFamily="18" charset="0"/>
                <a:cs typeface="Times New Roman" panose="02020603050405020304" pitchFamily="18" charset="0"/>
              </a:rPr>
              <a:t>Analiza termenilor de „siguranță” și „securitate” pune în evidență, practic identitatea acestora: siguranța: faptul de a se afla la adăpost de orice pericol; stare sau sentiment de încredere, liniște datorate absenței oricărui pericol; complex de condiții materiale, economice, politice care asigură securitatea; apărare, protejare, securitate; securitate: faptul de a fi la adăpost de orice pericol; sentiment de siguranță pe care îl dă cuiva absența oricărui pericol; siguranță.</a:t>
            </a:r>
          </a:p>
          <a:p>
            <a:pPr marL="0" indent="0">
              <a:buNone/>
            </a:pPr>
            <a:r>
              <a:rPr lang="ro-RO" sz="1600" dirty="0" err="1" smtClean="0">
                <a:latin typeface="Times New Roman" panose="02020603050405020304" pitchFamily="18" charset="0"/>
                <a:cs typeface="Times New Roman" panose="02020603050405020304" pitchFamily="18" charset="0"/>
              </a:rPr>
              <a:t>Siguranţa</a:t>
            </a:r>
            <a:r>
              <a:rPr lang="ro-RO" sz="1600" dirty="0" smtClean="0">
                <a:latin typeface="Times New Roman" panose="02020603050405020304" pitchFamily="18" charset="0"/>
                <a:cs typeface="Times New Roman" panose="02020603050405020304" pitchFamily="18" charset="0"/>
              </a:rPr>
              <a:t> persoanei poate fi percepută drept </a:t>
            </a:r>
            <a:r>
              <a:rPr lang="ro-RO" sz="1600" dirty="0" err="1" smtClean="0">
                <a:latin typeface="Times New Roman" panose="02020603050405020304" pitchFamily="18" charset="0"/>
                <a:cs typeface="Times New Roman" panose="02020603050405020304" pitchFamily="18" charset="0"/>
              </a:rPr>
              <a:t>garanţia</a:t>
            </a:r>
            <a:r>
              <a:rPr lang="ro-RO" sz="1600" dirty="0" smtClean="0">
                <a:latin typeface="Times New Roman" panose="02020603050405020304" pitchFamily="18" charset="0"/>
                <a:cs typeface="Times New Roman" panose="02020603050405020304" pitchFamily="18" charset="0"/>
              </a:rPr>
              <a:t> pentru </a:t>
            </a:r>
            <a:r>
              <a:rPr lang="ro-RO" sz="1600" dirty="0" err="1" smtClean="0">
                <a:latin typeface="Times New Roman" panose="02020603050405020304" pitchFamily="18" charset="0"/>
                <a:cs typeface="Times New Roman" panose="02020603050405020304" pitchFamily="18" charset="0"/>
              </a:rPr>
              <a:t>cetăţean</a:t>
            </a:r>
            <a:r>
              <a:rPr lang="ro-RO" sz="1600" dirty="0" smtClean="0">
                <a:latin typeface="Times New Roman" panose="02020603050405020304" pitchFamily="18" charset="0"/>
                <a:cs typeface="Times New Roman" panose="02020603050405020304" pitchFamily="18" charset="0"/>
              </a:rPr>
              <a:t> de a nu suporta prejudicii (arestări, limitări), dar </a:t>
            </a:r>
            <a:r>
              <a:rPr lang="ro-RO" sz="1600" dirty="0" err="1" smtClean="0">
                <a:latin typeface="Times New Roman" panose="02020603050405020304" pitchFamily="18" charset="0"/>
                <a:cs typeface="Times New Roman" panose="02020603050405020304" pitchFamily="18" charset="0"/>
              </a:rPr>
              <a:t>şi</a:t>
            </a:r>
            <a:r>
              <a:rPr lang="ro-RO" sz="1600" dirty="0" smtClean="0">
                <a:latin typeface="Times New Roman" panose="02020603050405020304" pitchFamily="18" charset="0"/>
                <a:cs typeface="Times New Roman" panose="02020603050405020304" pitchFamily="18" charset="0"/>
              </a:rPr>
              <a:t> de a beneficia din partea statului de </a:t>
            </a:r>
            <a:r>
              <a:rPr lang="ro-RO" sz="1600" dirty="0" err="1" smtClean="0">
                <a:latin typeface="Times New Roman" panose="02020603050405020304" pitchFamily="18" charset="0"/>
                <a:cs typeface="Times New Roman" panose="02020603050405020304" pitchFamily="18" charset="0"/>
              </a:rPr>
              <a:t>protecţie</a:t>
            </a:r>
            <a:r>
              <a:rPr lang="ro-RO" sz="1600" dirty="0" smtClean="0">
                <a:latin typeface="Times New Roman" panose="02020603050405020304" pitchFamily="18" charset="0"/>
                <a:cs typeface="Times New Roman" panose="02020603050405020304" pitchFamily="18" charset="0"/>
              </a:rPr>
              <a:t> personală, pentru familie </a:t>
            </a:r>
            <a:r>
              <a:rPr lang="ro-RO" sz="1600" dirty="0" err="1" smtClean="0">
                <a:latin typeface="Times New Roman" panose="02020603050405020304" pitchFamily="18" charset="0"/>
                <a:cs typeface="Times New Roman" panose="02020603050405020304" pitchFamily="18" charset="0"/>
              </a:rPr>
              <a:t>şi</a:t>
            </a:r>
            <a:r>
              <a:rPr lang="ro-RO" sz="1600" dirty="0" smtClean="0">
                <a:latin typeface="Times New Roman" panose="02020603050405020304" pitchFamily="18" charset="0"/>
                <a:cs typeface="Times New Roman" panose="02020603050405020304" pitchFamily="18" charset="0"/>
              </a:rPr>
              <a:t> pentru propriile bunuri. Siguranța se poate defini ca o </a:t>
            </a:r>
            <a:r>
              <a:rPr lang="ro-RO" sz="1600" dirty="0" err="1" smtClean="0">
                <a:latin typeface="Times New Roman" panose="02020603050405020304" pitchFamily="18" charset="0"/>
                <a:cs typeface="Times New Roman" panose="02020603050405020304" pitchFamily="18" charset="0"/>
              </a:rPr>
              <a:t>situaţie</a:t>
            </a:r>
            <a:r>
              <a:rPr lang="ro-RO" sz="1600" dirty="0" smtClean="0">
                <a:latin typeface="Times New Roman" panose="02020603050405020304" pitchFamily="18" charset="0"/>
                <a:cs typeface="Times New Roman" panose="02020603050405020304" pitchFamily="18" charset="0"/>
              </a:rPr>
              <a:t> în </a:t>
            </a:r>
            <a:r>
              <a:rPr lang="ro-RO" sz="1600" dirty="0" err="1" smtClean="0">
                <a:latin typeface="Times New Roman" panose="02020603050405020304" pitchFamily="18" charset="0"/>
                <a:cs typeface="Times New Roman" panose="02020603050405020304" pitchFamily="18" charset="0"/>
              </a:rPr>
              <a:t>opoziţie</a:t>
            </a:r>
            <a:r>
              <a:rPr lang="ro-RO" sz="1600" dirty="0" smtClean="0">
                <a:latin typeface="Times New Roman" panose="02020603050405020304" pitchFamily="18" charset="0"/>
                <a:cs typeface="Times New Roman" panose="02020603050405020304" pitchFamily="18" charset="0"/>
              </a:rPr>
              <a:t> cu agresiunea, accidentul, prejudiciul fizic sau material.</a:t>
            </a:r>
            <a:endParaRPr lang="ro-RO" sz="1600" dirty="0">
              <a:latin typeface="Times New Roman" panose="02020603050405020304" pitchFamily="18" charset="0"/>
              <a:cs typeface="Times New Roman" panose="02020603050405020304" pitchFamily="18" charset="0"/>
            </a:endParaRPr>
          </a:p>
          <a:p>
            <a:pPr marL="0" indent="0">
              <a:buNone/>
            </a:pPr>
            <a:r>
              <a:rPr lang="en-US" sz="1600" dirty="0" err="1" smtClean="0">
                <a:latin typeface="Times New Roman" panose="02020603050405020304" pitchFamily="18" charset="0"/>
                <a:cs typeface="Times New Roman" panose="02020603050405020304" pitchFamily="18" charset="0"/>
              </a:rPr>
              <a:t>Actualmente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una</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dintre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componentele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importante</a:t>
            </a:r>
            <a:r>
              <a:rPr lang="en-US" sz="1600" dirty="0" smtClean="0">
                <a:latin typeface="Times New Roman" panose="02020603050405020304" pitchFamily="18" charset="0"/>
                <a:cs typeface="Times New Roman" panose="02020603050405020304" pitchFamily="18" charset="0"/>
              </a:rPr>
              <a:t> ale </a:t>
            </a:r>
            <a:r>
              <a:rPr lang="en-US" sz="1600" dirty="0" err="1" smtClean="0">
                <a:latin typeface="Times New Roman" panose="02020603050405020304" pitchFamily="18" charset="0"/>
                <a:cs typeface="Times New Roman" panose="02020603050405020304" pitchFamily="18" charset="0"/>
              </a:rPr>
              <a:t>calității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vieții</a:t>
            </a:r>
            <a:r>
              <a:rPr lang="en-US" sz="1600" dirty="0" smtClean="0">
                <a:latin typeface="Times New Roman" panose="02020603050405020304" pitchFamily="18" charset="0"/>
                <a:cs typeface="Times New Roman" panose="02020603050405020304" pitchFamily="18" charset="0"/>
              </a:rPr>
              <a:t> se </a:t>
            </a:r>
            <a:r>
              <a:rPr lang="en-US" sz="1600" dirty="0" err="1" smtClean="0">
                <a:latin typeface="Times New Roman" panose="02020603050405020304" pitchFamily="18" charset="0"/>
                <a:cs typeface="Times New Roman" panose="02020603050405020304" pitchFamily="18" charset="0"/>
              </a:rPr>
              <a:t>constituie</a:t>
            </a:r>
            <a:r>
              <a:rPr lang="en-US" sz="1600" dirty="0" smtClean="0">
                <a:latin typeface="Times New Roman" panose="02020603050405020304" pitchFamily="18" charset="0"/>
                <a:cs typeface="Times New Roman" panose="02020603050405020304" pitchFamily="18" charset="0"/>
              </a:rPr>
              <a:t> din </a:t>
            </a:r>
            <a:r>
              <a:rPr lang="en-US" sz="1600" dirty="0" err="1" smtClean="0">
                <a:latin typeface="Times New Roman" panose="02020603050405020304" pitchFamily="18" charset="0"/>
                <a:cs typeface="Times New Roman" panose="02020603050405020304" pitchFamily="18" charset="0"/>
              </a:rPr>
              <a:t>sentimentul</a:t>
            </a:r>
            <a:r>
              <a:rPr lang="en-US" sz="1600" dirty="0" smtClean="0">
                <a:latin typeface="Times New Roman" panose="02020603050405020304" pitchFamily="18" charset="0"/>
                <a:cs typeface="Times New Roman" panose="02020603050405020304" pitchFamily="18" charset="0"/>
              </a:rPr>
              <a:t> de </a:t>
            </a:r>
            <a:r>
              <a:rPr lang="en-US" sz="1600" dirty="0" err="1" smtClean="0">
                <a:latin typeface="Times New Roman" panose="02020603050405020304" pitchFamily="18" charset="0"/>
                <a:cs typeface="Times New Roman" panose="02020603050405020304" pitchFamily="18" charset="0"/>
              </a:rPr>
              <a:t>siguranță</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publică</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precum</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nevoie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existențială</a:t>
            </a:r>
            <a:r>
              <a:rPr lang="en-US" sz="1600" dirty="0" smtClean="0">
                <a:latin typeface="Times New Roman" panose="02020603050405020304" pitchFamily="18" charset="0"/>
                <a:cs typeface="Times New Roman" panose="02020603050405020304" pitchFamily="18" charset="0"/>
              </a:rPr>
              <a:t> a </a:t>
            </a:r>
            <a:r>
              <a:rPr lang="en-US" sz="1600" dirty="0" err="1" smtClean="0">
                <a:latin typeface="Times New Roman" panose="02020603050405020304" pitchFamily="18" charset="0"/>
                <a:cs typeface="Times New Roman" panose="02020603050405020304" pitchFamily="18" charset="0"/>
              </a:rPr>
              <a:t>colectivității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și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individului</a:t>
            </a:r>
            <a:r>
              <a:rPr lang="en-US" sz="1600" dirty="0" smtClean="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976666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16727" y="1584618"/>
            <a:ext cx="8104909" cy="3046988"/>
          </a:xfrm>
          <a:prstGeom prst="rect">
            <a:avLst/>
          </a:prstGeom>
        </p:spPr>
        <p:txBody>
          <a:bodyPr wrap="square">
            <a:spAutoFit/>
          </a:bodyPr>
          <a:lstStyle/>
          <a:p>
            <a:r>
              <a:rPr lang="ro-RO" sz="2400" b="1" i="1" dirty="0" smtClean="0">
                <a:solidFill>
                  <a:schemeClr val="accent1">
                    <a:lumMod val="50000"/>
                  </a:schemeClr>
                </a:solidFill>
                <a:latin typeface="Times New Roman" panose="02020603050405020304" pitchFamily="18" charset="0"/>
                <a:cs typeface="Times New Roman" panose="02020603050405020304" pitchFamily="18" charset="0"/>
              </a:rPr>
              <a:t>OBIECTIVELE PROIECTULUI SUNT REALIZATE DE CĂTRE</a:t>
            </a:r>
            <a:r>
              <a:rPr lang="en-US" sz="2400" b="1" i="1" dirty="0" smtClean="0">
                <a:solidFill>
                  <a:schemeClr val="accent1">
                    <a:lumMod val="50000"/>
                  </a:schemeClr>
                </a:solidFill>
                <a:latin typeface="Times New Roman" panose="02020603050405020304" pitchFamily="18" charset="0"/>
                <a:cs typeface="Times New Roman" panose="02020603050405020304" pitchFamily="18" charset="0"/>
              </a:rPr>
              <a:t> :</a:t>
            </a:r>
          </a:p>
          <a:p>
            <a:endParaRPr lang="en-US" b="1" i="1" dirty="0" smtClean="0"/>
          </a:p>
          <a:p>
            <a:r>
              <a:rPr lang="en-US" b="1" i="1" dirty="0" smtClean="0"/>
              <a:t>35 </a:t>
            </a:r>
            <a:r>
              <a:rPr lang="ro-RO" b="1" i="1" dirty="0" smtClean="0"/>
              <a:t>C</a:t>
            </a:r>
            <a:r>
              <a:rPr lang="en-US" b="1" i="1" dirty="0" smtClean="0"/>
              <a:t>ERCET</a:t>
            </a:r>
            <a:r>
              <a:rPr lang="ro-RO" b="1" i="1" dirty="0" smtClean="0"/>
              <a:t>ĂTORI, dintre care:</a:t>
            </a:r>
          </a:p>
          <a:p>
            <a:endParaRPr lang="ro-RO" b="1" i="1" dirty="0" smtClean="0"/>
          </a:p>
          <a:p>
            <a:r>
              <a:rPr lang="ro-RO" b="1" i="1" dirty="0" smtClean="0"/>
              <a:t>5 DOCTORI HABILITAȚI</a:t>
            </a:r>
          </a:p>
          <a:p>
            <a:endParaRPr lang="ro-RO" b="1" i="1" dirty="0" smtClean="0"/>
          </a:p>
          <a:p>
            <a:r>
              <a:rPr lang="ro-RO" b="1" i="1" dirty="0" smtClean="0"/>
              <a:t>27 DOCTORI</a:t>
            </a:r>
          </a:p>
          <a:p>
            <a:endParaRPr lang="ro-RO" b="1" i="1" dirty="0" smtClean="0"/>
          </a:p>
          <a:p>
            <a:r>
              <a:rPr lang="ro-RO" b="1" i="1" dirty="0" smtClean="0"/>
              <a:t>3 MASTERI</a:t>
            </a:r>
            <a:endParaRPr lang="en-US" b="1" i="1" dirty="0"/>
          </a:p>
        </p:txBody>
      </p:sp>
    </p:spTree>
    <p:extLst>
      <p:ext uri="{BB962C8B-B14F-4D97-AF65-F5344CB8AC3E}">
        <p14:creationId xmlns:p14="http://schemas.microsoft.com/office/powerpoint/2010/main" val="28199900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88503743"/>
              </p:ext>
            </p:extLst>
          </p:nvPr>
        </p:nvGraphicFramePr>
        <p:xfrm>
          <a:off x="207816" y="822137"/>
          <a:ext cx="11679381" cy="6682821"/>
        </p:xfrm>
        <a:graphic>
          <a:graphicData uri="http://schemas.openxmlformats.org/drawingml/2006/table">
            <a:tbl>
              <a:tblPr firstRow="1" firstCol="1" bandRow="1"/>
              <a:tblGrid>
                <a:gridCol w="4419602">
                  <a:extLst>
                    <a:ext uri="{9D8B030D-6E8A-4147-A177-3AD203B41FA5}">
                      <a16:colId xmlns="" xmlns:a16="http://schemas.microsoft.com/office/drawing/2014/main" val="1319794506"/>
                    </a:ext>
                  </a:extLst>
                </a:gridCol>
                <a:gridCol w="99602">
                  <a:extLst>
                    <a:ext uri="{9D8B030D-6E8A-4147-A177-3AD203B41FA5}">
                      <a16:colId xmlns="" xmlns:a16="http://schemas.microsoft.com/office/drawing/2014/main" val="8072972"/>
                    </a:ext>
                  </a:extLst>
                </a:gridCol>
                <a:gridCol w="7160177">
                  <a:extLst>
                    <a:ext uri="{9D8B030D-6E8A-4147-A177-3AD203B41FA5}">
                      <a16:colId xmlns="" xmlns:a16="http://schemas.microsoft.com/office/drawing/2014/main" val="3322882717"/>
                    </a:ext>
                  </a:extLst>
                </a:gridCol>
              </a:tblGrid>
              <a:tr h="923536">
                <a:tc>
                  <a:txBody>
                    <a:bodyPr/>
                    <a:lstStyle/>
                    <a:p>
                      <a:r>
                        <a:rPr lang="ro-RO" sz="1400" b="1" kern="1200" dirty="0" smtClean="0">
                          <a:solidFill>
                            <a:schemeClr val="tx1"/>
                          </a:solidFill>
                          <a:effectLst/>
                          <a:latin typeface="Times New Roman" panose="02020603050405020304" pitchFamily="18" charset="0"/>
                          <a:ea typeface="+mn-ea"/>
                          <a:cs typeface="Times New Roman" panose="02020603050405020304" pitchFamily="18" charset="0"/>
                        </a:rPr>
                        <a:t>Conferința Științifică</a:t>
                      </a:r>
                      <a:r>
                        <a:rPr lang="ro-RO"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ro-RO" sz="1400" b="1" kern="1200" dirty="0" smtClean="0">
                          <a:solidFill>
                            <a:schemeClr val="tx1"/>
                          </a:solidFill>
                          <a:effectLst/>
                          <a:latin typeface="Times New Roman" panose="02020603050405020304" pitchFamily="18" charset="0"/>
                          <a:ea typeface="+mn-ea"/>
                          <a:cs typeface="Times New Roman" panose="02020603050405020304" pitchFamily="18" charset="0"/>
                        </a:rPr>
                        <a:t>națională</a:t>
                      </a:r>
                      <a:r>
                        <a:rPr lang="ro-RO" sz="1400" b="1" i="1" kern="1200" dirty="0" smtClean="0">
                          <a:solidFill>
                            <a:schemeClr val="tx1"/>
                          </a:solidFill>
                          <a:effectLst/>
                          <a:latin typeface="Times New Roman" panose="02020603050405020304" pitchFamily="18" charset="0"/>
                          <a:ea typeface="+mn-ea"/>
                          <a:cs typeface="Times New Roman" panose="02020603050405020304" pitchFamily="18" charset="0"/>
                        </a:rPr>
                        <a:t> „Unirea Principatelor Române și problema Basarabiei (cu prilejul împlinirii a 160 de ani de la Mica Unire)”,  </a:t>
                      </a:r>
                      <a:endParaRPr lang="en-US" sz="1400" kern="1200" dirty="0" smtClean="0">
                        <a:solidFill>
                          <a:schemeClr val="tx1"/>
                        </a:solidFill>
                        <a:effectLst/>
                        <a:latin typeface="Times New Roman" panose="02020603050405020304" pitchFamily="18" charset="0"/>
                        <a:ea typeface="+mn-ea"/>
                        <a:cs typeface="Times New Roman" panose="02020603050405020304" pitchFamily="18" charset="0"/>
                      </a:endParaRPr>
                    </a:p>
                    <a:p>
                      <a:r>
                        <a:rPr lang="ru-RU" sz="1400" i="1" kern="1200" dirty="0" smtClean="0">
                          <a:solidFill>
                            <a:schemeClr val="tx1"/>
                          </a:solidFill>
                          <a:effectLst/>
                          <a:latin typeface="Times New Roman" panose="02020603050405020304" pitchFamily="18" charset="0"/>
                          <a:ea typeface="+mn-ea"/>
                          <a:cs typeface="Times New Roman" panose="02020603050405020304" pitchFamily="18" charset="0"/>
                        </a:rPr>
                        <a:t> 73 </a:t>
                      </a:r>
                      <a:r>
                        <a:rPr lang="ru-RU" sz="1400" i="1" kern="1200" dirty="0" err="1" smtClean="0">
                          <a:solidFill>
                            <a:schemeClr val="tx1"/>
                          </a:solidFill>
                          <a:effectLst/>
                          <a:latin typeface="Times New Roman" panose="02020603050405020304" pitchFamily="18" charset="0"/>
                          <a:ea typeface="+mn-ea"/>
                          <a:cs typeface="Times New Roman" panose="02020603050405020304" pitchFamily="18" charset="0"/>
                        </a:rPr>
                        <a:t>participanţi</a:t>
                      </a:r>
                      <a:r>
                        <a:rPr lang="ro-RO" sz="1400"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24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ianuarie</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2019</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Participanții</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la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Conferința</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științifică</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au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abordat</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probleme</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ce</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ţin</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de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evoluţiile</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istorice</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ale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proceselor</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politice</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și</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sociale</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de la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mij</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sec XIX din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Basarabia</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respectiv</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Republica</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Moldoova</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privind</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implicații</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internaționale</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securitare</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cât</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și</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referitor</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la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impactul</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acestora</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asupra</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economiei</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şi</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situaţiei</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din RM.</a:t>
                      </a: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342089025"/>
                  </a:ext>
                </a:extLst>
              </a:tr>
              <a:tr h="1128767">
                <a:tc>
                  <a:txBody>
                    <a:bodyPr/>
                    <a:lstStyle/>
                    <a:p>
                      <a:r>
                        <a:rPr lang="ro-RO" sz="1400" b="1" kern="1200" dirty="0" smtClean="0">
                          <a:solidFill>
                            <a:schemeClr val="tx1"/>
                          </a:solidFill>
                          <a:effectLst/>
                          <a:latin typeface="Times New Roman" panose="02020603050405020304" pitchFamily="18" charset="0"/>
                          <a:ea typeface="+mn-ea"/>
                          <a:cs typeface="Times New Roman" panose="02020603050405020304" pitchFamily="18" charset="0"/>
                        </a:rPr>
                        <a:t>Conferință </a:t>
                      </a:r>
                      <a:r>
                        <a:rPr lang="ro-RO" sz="1400" b="1" kern="1200" dirty="0" err="1" smtClean="0">
                          <a:solidFill>
                            <a:schemeClr val="tx1"/>
                          </a:solidFill>
                          <a:effectLst/>
                          <a:latin typeface="Times New Roman" panose="02020603050405020304" pitchFamily="18" charset="0"/>
                          <a:ea typeface="+mn-ea"/>
                          <a:cs typeface="Times New Roman" panose="02020603050405020304" pitchFamily="18" charset="0"/>
                        </a:rPr>
                        <a:t>științifico</a:t>
                      </a:r>
                      <a:r>
                        <a:rPr lang="ro-RO" sz="1400" b="1" kern="1200" dirty="0" smtClean="0">
                          <a:solidFill>
                            <a:schemeClr val="tx1"/>
                          </a:solidFill>
                          <a:effectLst/>
                          <a:latin typeface="Times New Roman" panose="02020603050405020304" pitchFamily="18" charset="0"/>
                          <a:ea typeface="+mn-ea"/>
                          <a:cs typeface="Times New Roman" panose="02020603050405020304" pitchFamily="18" charset="0"/>
                        </a:rPr>
                        <a:t>-practică cu participare internațională „</a:t>
                      </a:r>
                      <a:r>
                        <a:rPr lang="ro-RO" sz="1400" b="1" i="1" kern="1200" dirty="0" smtClean="0">
                          <a:solidFill>
                            <a:schemeClr val="tx1"/>
                          </a:solidFill>
                          <a:effectLst/>
                          <a:latin typeface="Times New Roman" panose="02020603050405020304" pitchFamily="18" charset="0"/>
                          <a:ea typeface="+mn-ea"/>
                          <a:cs typeface="Times New Roman" panose="02020603050405020304" pitchFamily="18" charset="0"/>
                        </a:rPr>
                        <a:t>Provocări actuale la adresa securității umane: implicații pentru Republica Moldova”, </a:t>
                      </a:r>
                      <a:endParaRPr lang="en-US" sz="1400" kern="1200" dirty="0" smtClean="0">
                        <a:solidFill>
                          <a:schemeClr val="tx1"/>
                        </a:solidFill>
                        <a:effectLst/>
                        <a:latin typeface="Times New Roman" panose="02020603050405020304" pitchFamily="18" charset="0"/>
                        <a:ea typeface="+mn-ea"/>
                        <a:cs typeface="Times New Roman" panose="02020603050405020304" pitchFamily="18" charset="0"/>
                      </a:endParaRPr>
                    </a:p>
                    <a:p>
                      <a:r>
                        <a:rPr lang="ro-RO" sz="1400"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ru-RU" sz="1400" kern="1200" dirty="0" smtClean="0">
                          <a:solidFill>
                            <a:schemeClr val="tx1"/>
                          </a:solidFill>
                          <a:effectLst/>
                          <a:latin typeface="Times New Roman" panose="02020603050405020304" pitchFamily="18" charset="0"/>
                          <a:ea typeface="+mn-ea"/>
                          <a:cs typeface="Times New Roman" panose="02020603050405020304" pitchFamily="18" charset="0"/>
                        </a:rPr>
                        <a:t>80 </a:t>
                      </a:r>
                      <a:r>
                        <a:rPr lang="ru-RU" sz="1400" kern="1200" dirty="0" err="1" smtClean="0">
                          <a:solidFill>
                            <a:schemeClr val="tx1"/>
                          </a:solidFill>
                          <a:effectLst/>
                          <a:latin typeface="Times New Roman" panose="02020603050405020304" pitchFamily="18" charset="0"/>
                          <a:ea typeface="+mn-ea"/>
                          <a:cs typeface="Times New Roman" panose="02020603050405020304" pitchFamily="18" charset="0"/>
                        </a:rPr>
                        <a:t>de</a:t>
                      </a:r>
                      <a:r>
                        <a:rPr lang="ru-RU"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ru-RU" sz="1400" kern="1200" dirty="0" err="1" smtClean="0">
                          <a:solidFill>
                            <a:schemeClr val="tx1"/>
                          </a:solidFill>
                          <a:effectLst/>
                          <a:latin typeface="Times New Roman" panose="02020603050405020304" pitchFamily="18" charset="0"/>
                          <a:ea typeface="+mn-ea"/>
                          <a:cs typeface="Times New Roman" panose="02020603050405020304" pitchFamily="18" charset="0"/>
                        </a:rPr>
                        <a:t>participanţi</a:t>
                      </a:r>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 ,        </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26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martie</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2019</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Participanții la Conferință constată că procesul de asigurare a securității naționale presupune existența unui cadru </a:t>
                      </a:r>
                      <a:r>
                        <a:rPr lang="ro-RO" sz="1400" kern="1200" dirty="0" err="1" smtClean="0">
                          <a:solidFill>
                            <a:schemeClr val="tx1"/>
                          </a:solidFill>
                          <a:effectLst/>
                          <a:latin typeface="Times New Roman" panose="02020603050405020304" pitchFamily="18" charset="0"/>
                          <a:ea typeface="+mn-ea"/>
                          <a:cs typeface="Times New Roman" panose="02020603050405020304" pitchFamily="18" charset="0"/>
                        </a:rPr>
                        <a:t>politico</a:t>
                      </a:r>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-juridic care stabilește principalele riscuri și amenințări </a:t>
                      </a:r>
                      <a:r>
                        <a:rPr lang="ro-RO" sz="1400" kern="1200" dirty="0" err="1" smtClean="0">
                          <a:solidFill>
                            <a:schemeClr val="tx1"/>
                          </a:solidFill>
                          <a:effectLst/>
                          <a:latin typeface="Times New Roman" panose="02020603050405020304" pitchFamily="18" charset="0"/>
                          <a:ea typeface="+mn-ea"/>
                          <a:cs typeface="Times New Roman" panose="02020603050405020304" pitchFamily="18" charset="0"/>
                        </a:rPr>
                        <a:t>reiețind</a:t>
                      </a:r>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 din mediul de securitate evaluat. Însă în evaluarea riscurilor și amenințărilor de securitate în Republica Moldova continue să fie un proces complex fără metode clare în identificarea, analiza și evaluarea acestora.</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4089292580"/>
                  </a:ext>
                </a:extLst>
              </a:tr>
              <a:tr h="948876">
                <a:tc>
                  <a:txBody>
                    <a:bodyPr/>
                    <a:lstStyle/>
                    <a:p>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Conferința</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științifică</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naţională</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cu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participare</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internaţională</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Statul</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și</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dreptul</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între</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tradiţie</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şi</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modernitate</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In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honorem</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prof.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univ.</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dr. hab. Om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Emerit</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Elena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Aramă</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a:t>
                      </a:r>
                      <a:r>
                        <a:rPr lang="en-US" sz="1400"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85 de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participanţi</a:t>
                      </a:r>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28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martie</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2019</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600" kern="1200" dirty="0" err="1" smtClean="0">
                          <a:solidFill>
                            <a:schemeClr val="tx1"/>
                          </a:solidFill>
                          <a:effectLst/>
                          <a:latin typeface="Times New Roman" panose="02020603050405020304" pitchFamily="18" charset="0"/>
                          <a:ea typeface="+mn-ea"/>
                          <a:cs typeface="Times New Roman" panose="02020603050405020304" pitchFamily="18" charset="0"/>
                        </a:rPr>
                        <a:t>Conferința</a:t>
                      </a:r>
                      <a:r>
                        <a:rPr lang="en-US" sz="16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kern="1200" dirty="0" err="1" smtClean="0">
                          <a:solidFill>
                            <a:schemeClr val="tx1"/>
                          </a:solidFill>
                          <a:effectLst/>
                          <a:latin typeface="Times New Roman" panose="02020603050405020304" pitchFamily="18" charset="0"/>
                          <a:ea typeface="+mn-ea"/>
                          <a:cs typeface="Times New Roman" panose="02020603050405020304" pitchFamily="18" charset="0"/>
                        </a:rPr>
                        <a:t>științifică</a:t>
                      </a:r>
                      <a:r>
                        <a:rPr lang="en-US" sz="1600" kern="1200" dirty="0" smtClean="0">
                          <a:solidFill>
                            <a:schemeClr val="tx1"/>
                          </a:solidFill>
                          <a:effectLst/>
                          <a:latin typeface="Times New Roman" panose="02020603050405020304" pitchFamily="18" charset="0"/>
                          <a:ea typeface="+mn-ea"/>
                          <a:cs typeface="Times New Roman" panose="02020603050405020304" pitchFamily="18" charset="0"/>
                        </a:rPr>
                        <a:t> a </a:t>
                      </a:r>
                      <a:r>
                        <a:rPr lang="en-US" sz="1600" kern="1200" dirty="0" err="1" smtClean="0">
                          <a:solidFill>
                            <a:schemeClr val="tx1"/>
                          </a:solidFill>
                          <a:effectLst/>
                          <a:latin typeface="Times New Roman" panose="02020603050405020304" pitchFamily="18" charset="0"/>
                          <a:ea typeface="+mn-ea"/>
                          <a:cs typeface="Times New Roman" panose="02020603050405020304" pitchFamily="18" charset="0"/>
                        </a:rPr>
                        <a:t>elaborat</a:t>
                      </a:r>
                      <a:r>
                        <a:rPr lang="en-US" sz="1600" kern="1200" dirty="0" smtClean="0">
                          <a:solidFill>
                            <a:schemeClr val="tx1"/>
                          </a:solidFill>
                          <a:effectLst/>
                          <a:latin typeface="Times New Roman" panose="02020603050405020304" pitchFamily="18" charset="0"/>
                          <a:ea typeface="+mn-ea"/>
                          <a:cs typeface="Times New Roman" panose="02020603050405020304" pitchFamily="18" charset="0"/>
                        </a:rPr>
                        <a:t> un set de </a:t>
                      </a:r>
                      <a:r>
                        <a:rPr lang="en-US" sz="1600" kern="1200" dirty="0" err="1" smtClean="0">
                          <a:solidFill>
                            <a:schemeClr val="tx1"/>
                          </a:solidFill>
                          <a:effectLst/>
                          <a:latin typeface="Times New Roman" panose="02020603050405020304" pitchFamily="18" charset="0"/>
                          <a:ea typeface="+mn-ea"/>
                          <a:cs typeface="Times New Roman" panose="02020603050405020304" pitchFamily="18" charset="0"/>
                        </a:rPr>
                        <a:t>recomandări</a:t>
                      </a:r>
                      <a:r>
                        <a:rPr lang="en-US" sz="16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kern="1200" dirty="0" err="1" smtClean="0">
                          <a:solidFill>
                            <a:schemeClr val="tx1"/>
                          </a:solidFill>
                          <a:effectLst/>
                          <a:latin typeface="Times New Roman" panose="02020603050405020304" pitchFamily="18" charset="0"/>
                          <a:ea typeface="+mn-ea"/>
                          <a:cs typeface="Times New Roman" panose="02020603050405020304" pitchFamily="18" charset="0"/>
                        </a:rPr>
                        <a:t>și</a:t>
                      </a:r>
                      <a:r>
                        <a:rPr lang="en-US" sz="16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kern="1200" dirty="0" err="1" smtClean="0">
                          <a:solidFill>
                            <a:schemeClr val="tx1"/>
                          </a:solidFill>
                          <a:effectLst/>
                          <a:latin typeface="Times New Roman" panose="02020603050405020304" pitchFamily="18" charset="0"/>
                          <a:ea typeface="+mn-ea"/>
                          <a:cs typeface="Times New Roman" panose="02020603050405020304" pitchFamily="18" charset="0"/>
                        </a:rPr>
                        <a:t>argumente</a:t>
                      </a:r>
                      <a:r>
                        <a:rPr lang="en-US" sz="16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kern="1200" dirty="0" err="1" smtClean="0">
                          <a:solidFill>
                            <a:schemeClr val="tx1"/>
                          </a:solidFill>
                          <a:effectLst/>
                          <a:latin typeface="Times New Roman" panose="02020603050405020304" pitchFamily="18" charset="0"/>
                          <a:ea typeface="+mn-ea"/>
                          <a:cs typeface="Times New Roman" panose="02020603050405020304" pitchFamily="18" charset="0"/>
                        </a:rPr>
                        <a:t>privind</a:t>
                      </a:r>
                      <a:r>
                        <a:rPr lang="en-US" sz="16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kern="1200" dirty="0" err="1" smtClean="0">
                          <a:solidFill>
                            <a:schemeClr val="tx1"/>
                          </a:solidFill>
                          <a:effectLst/>
                          <a:latin typeface="Times New Roman" panose="02020603050405020304" pitchFamily="18" charset="0"/>
                          <a:ea typeface="+mn-ea"/>
                          <a:cs typeface="Times New Roman" panose="02020603050405020304" pitchFamily="18" charset="0"/>
                        </a:rPr>
                        <a:t>necesitatea</a:t>
                      </a:r>
                      <a:r>
                        <a:rPr lang="en-US" sz="16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kern="1200" dirty="0" err="1" smtClean="0">
                          <a:solidFill>
                            <a:schemeClr val="tx1"/>
                          </a:solidFill>
                          <a:effectLst/>
                          <a:latin typeface="Times New Roman" panose="02020603050405020304" pitchFamily="18" charset="0"/>
                          <a:ea typeface="+mn-ea"/>
                          <a:cs typeface="Times New Roman" panose="02020603050405020304" pitchFamily="18" charset="0"/>
                        </a:rPr>
                        <a:t>modernizării</a:t>
                      </a:r>
                      <a:r>
                        <a:rPr lang="en-US" sz="16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kern="1200" dirty="0" err="1" smtClean="0">
                          <a:solidFill>
                            <a:schemeClr val="tx1"/>
                          </a:solidFill>
                          <a:effectLst/>
                          <a:latin typeface="Times New Roman" panose="02020603050405020304" pitchFamily="18" charset="0"/>
                          <a:ea typeface="+mn-ea"/>
                          <a:cs typeface="Times New Roman" panose="02020603050405020304" pitchFamily="18" charset="0"/>
                        </a:rPr>
                        <a:t>sistemului</a:t>
                      </a:r>
                      <a:r>
                        <a:rPr lang="en-US" sz="1600" kern="1200" dirty="0" smtClean="0">
                          <a:solidFill>
                            <a:schemeClr val="tx1"/>
                          </a:solidFill>
                          <a:effectLst/>
                          <a:latin typeface="Times New Roman" panose="02020603050405020304" pitchFamily="18" charset="0"/>
                          <a:ea typeface="+mn-ea"/>
                          <a:cs typeface="Times New Roman" panose="02020603050405020304" pitchFamily="18" charset="0"/>
                        </a:rPr>
                        <a:t> de </a:t>
                      </a:r>
                      <a:r>
                        <a:rPr lang="en-US" sz="1600" kern="1200" dirty="0" err="1" smtClean="0">
                          <a:solidFill>
                            <a:schemeClr val="tx1"/>
                          </a:solidFill>
                          <a:effectLst/>
                          <a:latin typeface="Times New Roman" panose="02020603050405020304" pitchFamily="18" charset="0"/>
                          <a:ea typeface="+mn-ea"/>
                          <a:cs typeface="Times New Roman" panose="02020603050405020304" pitchFamily="18" charset="0"/>
                        </a:rPr>
                        <a:t>drept</a:t>
                      </a:r>
                      <a:r>
                        <a:rPr lang="en-US" sz="1600" kern="1200" dirty="0" smtClean="0">
                          <a:solidFill>
                            <a:schemeClr val="tx1"/>
                          </a:solidFill>
                          <a:effectLst/>
                          <a:latin typeface="Times New Roman" panose="02020603050405020304" pitchFamily="18" charset="0"/>
                          <a:ea typeface="+mn-ea"/>
                          <a:cs typeface="Times New Roman" panose="02020603050405020304" pitchFamily="18" charset="0"/>
                        </a:rPr>
                        <a:t> al </a:t>
                      </a:r>
                      <a:r>
                        <a:rPr lang="en-US" sz="1600" kern="1200" dirty="0" err="1" smtClean="0">
                          <a:solidFill>
                            <a:schemeClr val="tx1"/>
                          </a:solidFill>
                          <a:effectLst/>
                          <a:latin typeface="Times New Roman" panose="02020603050405020304" pitchFamily="18" charset="0"/>
                          <a:ea typeface="+mn-ea"/>
                          <a:cs typeface="Times New Roman" panose="02020603050405020304" pitchFamily="18" charset="0"/>
                        </a:rPr>
                        <a:t>Republicii</a:t>
                      </a:r>
                      <a:r>
                        <a:rPr lang="en-US" sz="1600" kern="1200" dirty="0" smtClean="0">
                          <a:solidFill>
                            <a:schemeClr val="tx1"/>
                          </a:solidFill>
                          <a:effectLst/>
                          <a:latin typeface="Times New Roman" panose="02020603050405020304" pitchFamily="18" charset="0"/>
                          <a:ea typeface="+mn-ea"/>
                          <a:cs typeface="Times New Roman" panose="02020603050405020304" pitchFamily="18" charset="0"/>
                        </a:rPr>
                        <a:t> Moldova </a:t>
                      </a:r>
                      <a:r>
                        <a:rPr lang="en-US" sz="1600" kern="1200" dirty="0" err="1" smtClean="0">
                          <a:solidFill>
                            <a:schemeClr val="tx1"/>
                          </a:solidFill>
                          <a:effectLst/>
                          <a:latin typeface="Times New Roman" panose="02020603050405020304" pitchFamily="18" charset="0"/>
                          <a:ea typeface="+mn-ea"/>
                          <a:cs typeface="Times New Roman" panose="02020603050405020304" pitchFamily="18" charset="0"/>
                        </a:rPr>
                        <a:t>în</a:t>
                      </a:r>
                      <a:r>
                        <a:rPr lang="en-US" sz="16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kern="1200" dirty="0" err="1" smtClean="0">
                          <a:solidFill>
                            <a:schemeClr val="tx1"/>
                          </a:solidFill>
                          <a:effectLst/>
                          <a:latin typeface="Times New Roman" panose="02020603050405020304" pitchFamily="18" charset="0"/>
                          <a:ea typeface="+mn-ea"/>
                          <a:cs typeface="Times New Roman" panose="02020603050405020304" pitchFamily="18" charset="0"/>
                        </a:rPr>
                        <a:t>accepțiunea</a:t>
                      </a:r>
                      <a:r>
                        <a:rPr lang="en-US" sz="16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600" kern="1200" dirty="0" err="1" smtClean="0">
                          <a:solidFill>
                            <a:schemeClr val="tx1"/>
                          </a:solidFill>
                          <a:effectLst/>
                          <a:latin typeface="Times New Roman" panose="02020603050405020304" pitchFamily="18" charset="0"/>
                          <a:ea typeface="+mn-ea"/>
                          <a:cs typeface="Times New Roman" panose="02020603050405020304" pitchFamily="18" charset="0"/>
                        </a:rPr>
                        <a:t>integrării</a:t>
                      </a:r>
                      <a:r>
                        <a:rPr lang="en-US" sz="1600" kern="1200" dirty="0" smtClean="0">
                          <a:solidFill>
                            <a:schemeClr val="tx1"/>
                          </a:solidFill>
                          <a:effectLst/>
                          <a:latin typeface="Times New Roman" panose="02020603050405020304" pitchFamily="18" charset="0"/>
                          <a:ea typeface="+mn-ea"/>
                          <a:cs typeface="Times New Roman" panose="02020603050405020304" pitchFamily="18" charset="0"/>
                        </a:rPr>
                        <a:t> RM </a:t>
                      </a:r>
                      <a:r>
                        <a:rPr lang="en-US" sz="1600" kern="1200" dirty="0" err="1" smtClean="0">
                          <a:solidFill>
                            <a:schemeClr val="tx1"/>
                          </a:solidFill>
                          <a:effectLst/>
                          <a:latin typeface="Times New Roman" panose="02020603050405020304" pitchFamily="18" charset="0"/>
                          <a:ea typeface="+mn-ea"/>
                          <a:cs typeface="Times New Roman" panose="02020603050405020304" pitchFamily="18" charset="0"/>
                        </a:rPr>
                        <a:t>în</a:t>
                      </a:r>
                      <a:r>
                        <a:rPr lang="en-US" sz="1600" kern="1200" dirty="0" smtClean="0">
                          <a:solidFill>
                            <a:schemeClr val="tx1"/>
                          </a:solidFill>
                          <a:effectLst/>
                          <a:latin typeface="Times New Roman" panose="02020603050405020304" pitchFamily="18" charset="0"/>
                          <a:ea typeface="+mn-ea"/>
                          <a:cs typeface="Times New Roman" panose="02020603050405020304" pitchFamily="18" charset="0"/>
                        </a:rPr>
                        <a:t> UE.</a:t>
                      </a:r>
                    </a:p>
                    <a:p>
                      <a:pPr>
                        <a:lnSpc>
                          <a:spcPct val="107000"/>
                        </a:lnSpc>
                        <a:spcAft>
                          <a:spcPts val="0"/>
                        </a:spcAft>
                      </a:pPr>
                      <a:endParaRPr lang="en-US" sz="600" dirty="0">
                        <a:effectLst/>
                        <a:latin typeface="Calibri" panose="020F0502020204030204" pitchFamily="34"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474257858"/>
                  </a:ext>
                </a:extLst>
              </a:tr>
              <a:tr h="1163782">
                <a:tc>
                  <a:txBody>
                    <a:bodyPr/>
                    <a:lstStyle/>
                    <a:p>
                      <a:r>
                        <a:rPr lang="ro-RO" sz="1400" b="1" kern="1200" dirty="0" smtClean="0">
                          <a:solidFill>
                            <a:schemeClr val="tx1"/>
                          </a:solidFill>
                          <a:effectLst/>
                          <a:latin typeface="Times New Roman" panose="02020603050405020304" pitchFamily="18" charset="0"/>
                          <a:ea typeface="+mn-ea"/>
                          <a:cs typeface="Times New Roman" panose="02020603050405020304" pitchFamily="18" charset="0"/>
                        </a:rPr>
                        <a:t>Conferința </a:t>
                      </a:r>
                      <a:r>
                        <a:rPr lang="ro-RO" sz="1400" b="1" kern="1200" dirty="0" err="1" smtClean="0">
                          <a:solidFill>
                            <a:schemeClr val="tx1"/>
                          </a:solidFill>
                          <a:effectLst/>
                          <a:latin typeface="Times New Roman" panose="02020603050405020304" pitchFamily="18" charset="0"/>
                          <a:ea typeface="+mn-ea"/>
                          <a:cs typeface="Times New Roman" panose="02020603050405020304" pitchFamily="18" charset="0"/>
                        </a:rPr>
                        <a:t>științifico</a:t>
                      </a:r>
                      <a:r>
                        <a:rPr lang="ro-RO" sz="1400" b="1" kern="1200" dirty="0" smtClean="0">
                          <a:solidFill>
                            <a:schemeClr val="tx1"/>
                          </a:solidFill>
                          <a:effectLst/>
                          <a:latin typeface="Times New Roman" panose="02020603050405020304" pitchFamily="18" charset="0"/>
                          <a:ea typeface="+mn-ea"/>
                          <a:cs typeface="Times New Roman" panose="02020603050405020304" pitchFamily="18" charset="0"/>
                        </a:rPr>
                        <a:t>-practică „</a:t>
                      </a:r>
                      <a:r>
                        <a:rPr lang="ro-RO" sz="1400" b="1" i="1" kern="1200" dirty="0" smtClean="0">
                          <a:solidFill>
                            <a:schemeClr val="tx1"/>
                          </a:solidFill>
                          <a:effectLst/>
                          <a:latin typeface="Times New Roman" panose="02020603050405020304" pitchFamily="18" charset="0"/>
                          <a:ea typeface="+mn-ea"/>
                          <a:cs typeface="Times New Roman" panose="02020603050405020304" pitchFamily="18" charset="0"/>
                        </a:rPr>
                        <a:t>Activitatea specială de investigații și respectarea drepturilor persoanei: probleme actuale de doctrină, legislație și practică</a:t>
                      </a:r>
                      <a:r>
                        <a:rPr lang="ro-RO" sz="1400" b="1"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en-US" sz="1400" kern="1200" dirty="0" smtClean="0">
                        <a:solidFill>
                          <a:schemeClr val="tx1"/>
                        </a:solidFill>
                        <a:effectLst/>
                        <a:latin typeface="Times New Roman" panose="02020603050405020304" pitchFamily="18" charset="0"/>
                        <a:ea typeface="+mn-ea"/>
                        <a:cs typeface="Times New Roman" panose="02020603050405020304" pitchFamily="18" charset="0"/>
                      </a:endParaRPr>
                    </a:p>
                    <a:p>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 87 </a:t>
                      </a:r>
                      <a:r>
                        <a:rPr lang="ro-RO" sz="1400" kern="1200" dirty="0" err="1" smtClean="0">
                          <a:solidFill>
                            <a:schemeClr val="tx1"/>
                          </a:solidFill>
                          <a:effectLst/>
                          <a:latin typeface="Times New Roman" panose="02020603050405020304" pitchFamily="18" charset="0"/>
                          <a:ea typeface="+mn-ea"/>
                          <a:cs typeface="Times New Roman" panose="02020603050405020304" pitchFamily="18" charset="0"/>
                        </a:rPr>
                        <a:t>participanţi</a:t>
                      </a:r>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5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iunie</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2019</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Participanții la </a:t>
                      </a:r>
                      <a:r>
                        <a:rPr lang="ro-RO" sz="1400" kern="1200" dirty="0" err="1" smtClean="0">
                          <a:solidFill>
                            <a:schemeClr val="tx1"/>
                          </a:solidFill>
                          <a:effectLst/>
                          <a:latin typeface="Times New Roman" panose="02020603050405020304" pitchFamily="18" charset="0"/>
                          <a:ea typeface="+mn-ea"/>
                          <a:cs typeface="Times New Roman" panose="02020603050405020304" pitchFamily="18" charset="0"/>
                        </a:rPr>
                        <a:t>Conferinșă</a:t>
                      </a:r>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 au supus dezbaterilor subiecte importante ce țin de locul și rolul activității speciale de investigații în prevenirea </a:t>
                      </a:r>
                      <a:r>
                        <a:rPr lang="ro-RO" sz="1400" kern="1200" dirty="0" err="1" smtClean="0">
                          <a:solidFill>
                            <a:schemeClr val="tx1"/>
                          </a:solidFill>
                          <a:effectLst/>
                          <a:latin typeface="Times New Roman" panose="02020603050405020304" pitchFamily="18" charset="0"/>
                          <a:ea typeface="+mn-ea"/>
                          <a:cs typeface="Times New Roman" panose="02020603050405020304" pitchFamily="18" charset="0"/>
                        </a:rPr>
                        <a:t>şi</a:t>
                      </a:r>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 combaterea </a:t>
                      </a:r>
                      <a:r>
                        <a:rPr lang="ro-RO" sz="1400" kern="1200" dirty="0" err="1" smtClean="0">
                          <a:solidFill>
                            <a:schemeClr val="tx1"/>
                          </a:solidFill>
                          <a:effectLst/>
                          <a:latin typeface="Times New Roman" panose="02020603050405020304" pitchFamily="18" charset="0"/>
                          <a:ea typeface="+mn-ea"/>
                          <a:cs typeface="Times New Roman" panose="02020603050405020304" pitchFamily="18" charset="0"/>
                        </a:rPr>
                        <a:t>criminalităţii</a:t>
                      </a:r>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 asigurarea </a:t>
                      </a:r>
                      <a:r>
                        <a:rPr lang="ro-RO" sz="1400" kern="1200" dirty="0" err="1" smtClean="0">
                          <a:solidFill>
                            <a:schemeClr val="tx1"/>
                          </a:solidFill>
                          <a:effectLst/>
                          <a:latin typeface="Times New Roman" panose="02020603050405020304" pitchFamily="18" charset="0"/>
                          <a:ea typeface="+mn-ea"/>
                          <a:cs typeface="Times New Roman" panose="02020603050405020304" pitchFamily="18" charset="0"/>
                        </a:rPr>
                        <a:t>securităţii</a:t>
                      </a:r>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 statului, ordinii publice, apărarea drepturilor </a:t>
                      </a:r>
                      <a:r>
                        <a:rPr lang="ro-RO" sz="1400" kern="1200" dirty="0" err="1" smtClean="0">
                          <a:solidFill>
                            <a:schemeClr val="tx1"/>
                          </a:solidFill>
                          <a:effectLst/>
                          <a:latin typeface="Times New Roman" panose="02020603050405020304" pitchFamily="18" charset="0"/>
                          <a:ea typeface="+mn-ea"/>
                          <a:cs typeface="Times New Roman" panose="02020603050405020304" pitchFamily="18" charset="0"/>
                        </a:rPr>
                        <a:t>şi</a:t>
                      </a:r>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 intereselor legitime ale persoanelor, descoperirea </a:t>
                      </a:r>
                      <a:r>
                        <a:rPr lang="ro-RO" sz="1400" kern="1200" dirty="0" err="1" smtClean="0">
                          <a:solidFill>
                            <a:schemeClr val="tx1"/>
                          </a:solidFill>
                          <a:effectLst/>
                          <a:latin typeface="Times New Roman" panose="02020603050405020304" pitchFamily="18" charset="0"/>
                          <a:ea typeface="+mn-ea"/>
                          <a:cs typeface="Times New Roman" panose="02020603050405020304" pitchFamily="18" charset="0"/>
                        </a:rPr>
                        <a:t>şi</a:t>
                      </a:r>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 cercetarea </a:t>
                      </a:r>
                      <a:r>
                        <a:rPr lang="ro-RO" sz="1400" kern="1200" dirty="0" err="1" smtClean="0">
                          <a:solidFill>
                            <a:schemeClr val="tx1"/>
                          </a:solidFill>
                          <a:effectLst/>
                          <a:latin typeface="Times New Roman" panose="02020603050405020304" pitchFamily="18" charset="0"/>
                          <a:ea typeface="+mn-ea"/>
                          <a:cs typeface="Times New Roman" panose="02020603050405020304" pitchFamily="18" charset="0"/>
                        </a:rPr>
                        <a:t>infracţiunilor</a:t>
                      </a:r>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 Conferința științifică a sesizat un set de recomandări privind consolidarea cadrului juridic, în speță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Legea</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Nr.59 din 29.03.2012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privind</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activitatea</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specială</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 de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investigații</a:t>
                      </a:r>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593883734"/>
                  </a:ext>
                </a:extLst>
              </a:tr>
              <a:tr h="1265976">
                <a:tc>
                  <a:txBody>
                    <a:bodyPr/>
                    <a:lstStyle/>
                    <a:p>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Conferință</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științifico-practică</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națională</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(cu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caracter</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tradițional</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consacrată</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Zilei</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internaționale</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a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drepturilor</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kern="1200" dirty="0" err="1" smtClean="0">
                          <a:solidFill>
                            <a:schemeClr val="tx1"/>
                          </a:solidFill>
                          <a:effectLst/>
                          <a:latin typeface="Times New Roman" panose="02020603050405020304" pitchFamily="18" charset="0"/>
                          <a:ea typeface="+mn-ea"/>
                          <a:cs typeface="Times New Roman" panose="02020603050405020304" pitchFamily="18" charset="0"/>
                        </a:rPr>
                        <a:t>omului</a:t>
                      </a:r>
                      <a:r>
                        <a:rPr lang="en-US" sz="1400" b="1" kern="1200" dirty="0" smtClean="0">
                          <a:solidFill>
                            <a:schemeClr val="tx1"/>
                          </a:solidFill>
                          <a:effectLst/>
                          <a:latin typeface="Times New Roman" panose="02020603050405020304" pitchFamily="18" charset="0"/>
                          <a:ea typeface="+mn-ea"/>
                          <a:cs typeface="Times New Roman" panose="02020603050405020304" pitchFamily="18" charset="0"/>
                        </a:rPr>
                        <a:t> cu</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genericul</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Reafirmarea</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drepturilor</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și</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libertăților</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fundamentale</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ale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omului</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și</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problemele</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de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protecție</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lor</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în</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condițiile</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actuale</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ale </a:t>
                      </a:r>
                      <a:r>
                        <a:rPr lang="en-US" sz="1400" b="1" i="1" kern="1200" dirty="0" err="1" smtClean="0">
                          <a:solidFill>
                            <a:schemeClr val="tx1"/>
                          </a:solidFill>
                          <a:effectLst/>
                          <a:latin typeface="Times New Roman" panose="02020603050405020304" pitchFamily="18" charset="0"/>
                          <a:ea typeface="+mn-ea"/>
                          <a:cs typeface="Times New Roman" panose="02020603050405020304" pitchFamily="18" charset="0"/>
                        </a:rPr>
                        <a:t>Republicii</a:t>
                      </a:r>
                      <a:r>
                        <a:rPr lang="en-US" sz="1400" b="1" i="1" kern="1200" dirty="0" smtClean="0">
                          <a:solidFill>
                            <a:schemeClr val="tx1"/>
                          </a:solidFill>
                          <a:effectLst/>
                          <a:latin typeface="Times New Roman" panose="02020603050405020304" pitchFamily="18" charset="0"/>
                          <a:ea typeface="+mn-ea"/>
                          <a:cs typeface="Times New Roman" panose="02020603050405020304" pitchFamily="18" charset="0"/>
                        </a:rPr>
                        <a:t> Moldova”,</a:t>
                      </a:r>
                      <a:r>
                        <a:rPr lang="en-US" sz="1400" kern="1200" dirty="0" smtClean="0">
                          <a:solidFill>
                            <a:schemeClr val="tx1"/>
                          </a:solidFill>
                          <a:effectLst/>
                          <a:latin typeface="Times New Roman" panose="02020603050405020304" pitchFamily="18" charset="0"/>
                          <a:ea typeface="+mn-ea"/>
                          <a:cs typeface="Times New Roman" panose="02020603050405020304" pitchFamily="18" charset="0"/>
                        </a:rPr>
                        <a:t>85 </a:t>
                      </a:r>
                      <a:r>
                        <a:rPr lang="en-US" sz="1400" kern="1200" dirty="0" err="1" smtClean="0">
                          <a:solidFill>
                            <a:schemeClr val="tx1"/>
                          </a:solidFill>
                          <a:effectLst/>
                          <a:latin typeface="Times New Roman" panose="02020603050405020304" pitchFamily="18" charset="0"/>
                          <a:ea typeface="+mn-ea"/>
                          <a:cs typeface="Times New Roman" panose="02020603050405020304" pitchFamily="18" charset="0"/>
                        </a:rPr>
                        <a:t>participanţi</a:t>
                      </a:r>
                      <a:r>
                        <a:rPr lang="ro-RO" sz="1400" kern="1200" dirty="0" smtClean="0">
                          <a:solidFill>
                            <a:schemeClr val="tx1"/>
                          </a:solidFill>
                          <a:effectLst/>
                          <a:latin typeface="Times New Roman" panose="02020603050405020304" pitchFamily="18" charset="0"/>
                          <a:ea typeface="+mn-ea"/>
                          <a:cs typeface="Times New Roman" panose="02020603050405020304" pitchFamily="18" charset="0"/>
                        </a:rPr>
                        <a:t> ,                    </a:t>
                      </a:r>
                      <a:r>
                        <a:rPr lang="ro-RO" sz="1400" b="1" kern="1200" dirty="0" smtClean="0">
                          <a:solidFill>
                            <a:schemeClr val="tx1"/>
                          </a:solidFill>
                          <a:effectLst/>
                          <a:latin typeface="Times New Roman" panose="02020603050405020304" pitchFamily="18" charset="0"/>
                          <a:ea typeface="+mn-ea"/>
                          <a:cs typeface="Times New Roman" panose="02020603050405020304" pitchFamily="18" charset="0"/>
                        </a:rPr>
                        <a:t>10 decembrie </a:t>
                      </a:r>
                      <a:r>
                        <a:rPr lang="ru-RU" sz="1400" b="1" kern="1200" dirty="0" smtClean="0">
                          <a:solidFill>
                            <a:schemeClr val="tx1"/>
                          </a:solidFill>
                          <a:effectLst/>
                          <a:latin typeface="Times New Roman" panose="02020603050405020304" pitchFamily="18" charset="0"/>
                          <a:ea typeface="+mn-ea"/>
                          <a:cs typeface="Times New Roman" panose="02020603050405020304" pitchFamily="18" charset="0"/>
                        </a:rPr>
                        <a:t>2019</a:t>
                      </a:r>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ro-RO" sz="1800" kern="1200" dirty="0" smtClean="0">
                          <a:solidFill>
                            <a:schemeClr val="tx1"/>
                          </a:solidFill>
                          <a:effectLst/>
                          <a:latin typeface="+mn-lt"/>
                          <a:ea typeface="+mn-ea"/>
                          <a:cs typeface="+mn-cs"/>
                        </a:rPr>
                        <a:t>Participanții la Conferință au pus în discuție </a:t>
                      </a:r>
                      <a:r>
                        <a:rPr lang="ro-RO" sz="1800" kern="1200" dirty="0" err="1" smtClean="0">
                          <a:solidFill>
                            <a:schemeClr val="tx1"/>
                          </a:solidFill>
                          <a:effectLst/>
                          <a:latin typeface="+mn-lt"/>
                          <a:ea typeface="+mn-ea"/>
                          <a:cs typeface="+mn-cs"/>
                        </a:rPr>
                        <a:t>situaţia</a:t>
                      </a:r>
                      <a:r>
                        <a:rPr lang="ro-RO" sz="1800" kern="1200" dirty="0" smtClean="0">
                          <a:solidFill>
                            <a:schemeClr val="tx1"/>
                          </a:solidFill>
                          <a:effectLst/>
                          <a:latin typeface="+mn-lt"/>
                          <a:ea typeface="+mn-ea"/>
                          <a:cs typeface="+mn-cs"/>
                        </a:rPr>
                        <a:t> actuală a drepturilor </a:t>
                      </a:r>
                      <a:r>
                        <a:rPr lang="ro-RO" sz="1800" kern="1200" dirty="0" err="1" smtClean="0">
                          <a:solidFill>
                            <a:schemeClr val="tx1"/>
                          </a:solidFill>
                          <a:effectLst/>
                          <a:latin typeface="+mn-lt"/>
                          <a:ea typeface="+mn-ea"/>
                          <a:cs typeface="+mn-cs"/>
                        </a:rPr>
                        <a:t>şi</a:t>
                      </a:r>
                      <a:r>
                        <a:rPr lang="ro-RO" sz="1800" kern="1200" dirty="0" smtClean="0">
                          <a:solidFill>
                            <a:schemeClr val="tx1"/>
                          </a:solidFill>
                          <a:effectLst/>
                          <a:latin typeface="+mn-lt"/>
                          <a:ea typeface="+mn-ea"/>
                          <a:cs typeface="+mn-cs"/>
                        </a:rPr>
                        <a:t> </a:t>
                      </a:r>
                      <a:r>
                        <a:rPr lang="ro-RO" sz="1800" kern="1200" dirty="0" err="1" smtClean="0">
                          <a:solidFill>
                            <a:schemeClr val="tx1"/>
                          </a:solidFill>
                          <a:effectLst/>
                          <a:latin typeface="+mn-lt"/>
                          <a:ea typeface="+mn-ea"/>
                          <a:cs typeface="+mn-cs"/>
                        </a:rPr>
                        <a:t>libertăţilor</a:t>
                      </a:r>
                      <a:r>
                        <a:rPr lang="ro-RO" sz="1800" kern="1200" dirty="0" smtClean="0">
                          <a:solidFill>
                            <a:schemeClr val="tx1"/>
                          </a:solidFill>
                          <a:effectLst/>
                          <a:latin typeface="+mn-lt"/>
                          <a:ea typeface="+mn-ea"/>
                          <a:cs typeface="+mn-cs"/>
                        </a:rPr>
                        <a:t> persoanei în Republica Moldova </a:t>
                      </a:r>
                      <a:r>
                        <a:rPr lang="ro-RO" sz="1800" kern="1200" dirty="0" err="1" smtClean="0">
                          <a:solidFill>
                            <a:schemeClr val="tx1"/>
                          </a:solidFill>
                          <a:effectLst/>
                          <a:latin typeface="+mn-lt"/>
                          <a:ea typeface="+mn-ea"/>
                          <a:cs typeface="+mn-cs"/>
                        </a:rPr>
                        <a:t>şi</a:t>
                      </a:r>
                      <a:r>
                        <a:rPr lang="ro-RO" sz="1800" kern="1200" dirty="0" smtClean="0">
                          <a:solidFill>
                            <a:schemeClr val="tx1"/>
                          </a:solidFill>
                          <a:effectLst/>
                          <a:latin typeface="+mn-lt"/>
                          <a:ea typeface="+mn-ea"/>
                          <a:cs typeface="+mn-cs"/>
                        </a:rPr>
                        <a:t> mecanismul lor  de </a:t>
                      </a:r>
                      <a:r>
                        <a:rPr lang="ro-RO" sz="1800" kern="1200" dirty="0" err="1" smtClean="0">
                          <a:solidFill>
                            <a:schemeClr val="tx1"/>
                          </a:solidFill>
                          <a:effectLst/>
                          <a:latin typeface="+mn-lt"/>
                          <a:ea typeface="+mn-ea"/>
                          <a:cs typeface="+mn-cs"/>
                        </a:rPr>
                        <a:t>protecţie</a:t>
                      </a:r>
                      <a:r>
                        <a:rPr lang="ro-RO" sz="1800" kern="1200" dirty="0" smtClean="0">
                          <a:solidFill>
                            <a:schemeClr val="tx1"/>
                          </a:solidFill>
                          <a:effectLst/>
                          <a:latin typeface="+mn-lt"/>
                          <a:ea typeface="+mn-ea"/>
                          <a:cs typeface="+mn-cs"/>
                        </a:rPr>
                        <a:t> juridică.</a:t>
                      </a:r>
                      <a:endParaRPr lang="en-US" sz="1800" kern="1200" dirty="0" smtClean="0">
                        <a:solidFill>
                          <a:schemeClr val="tx1"/>
                        </a:solidFill>
                        <a:effectLst/>
                        <a:latin typeface="+mn-lt"/>
                        <a:ea typeface="+mn-ea"/>
                        <a:cs typeface="+mn-cs"/>
                      </a:endParaRPr>
                    </a:p>
                    <a:p>
                      <a:pPr>
                        <a:lnSpc>
                          <a:spcPct val="107000"/>
                        </a:lnSpc>
                        <a:spcAft>
                          <a:spcPts val="0"/>
                        </a:spcAft>
                      </a:pPr>
                      <a:endParaRPr lang="en-US" sz="600" dirty="0">
                        <a:effectLst/>
                        <a:latin typeface="Calibri" panose="020F0502020204030204" pitchFamily="34"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953167693"/>
                  </a:ext>
                </a:extLst>
              </a:tr>
              <a:tr h="1225054">
                <a:tc>
                  <a:txBody>
                    <a:bodyPr/>
                    <a:lstStyle/>
                    <a:p>
                      <a:pPr>
                        <a:lnSpc>
                          <a:spcPct val="107000"/>
                        </a:lnSpc>
                        <a:spcAft>
                          <a:spcPts val="0"/>
                        </a:spcAft>
                      </a:pPr>
                      <a:endParaRPr lang="en-US" sz="600">
                        <a:effectLst/>
                        <a:latin typeface="Calibri" panose="020F0502020204030204" pitchFamily="34"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endParaRPr lang="en-US" sz="600" dirty="0">
                        <a:effectLst/>
                        <a:latin typeface="Calibri" panose="020F0502020204030204" pitchFamily="34"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ro-RO" sz="1600" b="1" kern="1200" dirty="0" err="1" smtClean="0">
                          <a:solidFill>
                            <a:schemeClr val="tx1"/>
                          </a:solidFill>
                          <a:effectLst/>
                          <a:latin typeface="Times New Roman" panose="02020603050405020304" pitchFamily="18" charset="0"/>
                          <a:ea typeface="+mn-ea"/>
                          <a:cs typeface="Times New Roman" panose="02020603050405020304" pitchFamily="18" charset="0"/>
                        </a:rPr>
                        <a:t>Rezoluţie</a:t>
                      </a:r>
                      <a:r>
                        <a:rPr lang="ro-RO" sz="1600" kern="1200" dirty="0" smtClean="0">
                          <a:solidFill>
                            <a:schemeClr val="tx1"/>
                          </a:solidFill>
                          <a:effectLst/>
                          <a:latin typeface="Times New Roman" panose="02020603050405020304" pitchFamily="18" charset="0"/>
                          <a:ea typeface="+mn-ea"/>
                          <a:cs typeface="Times New Roman" panose="02020603050405020304" pitchFamily="18" charset="0"/>
                        </a:rPr>
                        <a:t>: În Republica Moldova mecanismul de </a:t>
                      </a:r>
                      <a:r>
                        <a:rPr lang="ro-RO" sz="1600" kern="1200" dirty="0" err="1" smtClean="0">
                          <a:solidFill>
                            <a:schemeClr val="tx1"/>
                          </a:solidFill>
                          <a:effectLst/>
                          <a:latin typeface="Times New Roman" panose="02020603050405020304" pitchFamily="18" charset="0"/>
                          <a:ea typeface="+mn-ea"/>
                          <a:cs typeface="Times New Roman" panose="02020603050405020304" pitchFamily="18" charset="0"/>
                        </a:rPr>
                        <a:t>protecţie</a:t>
                      </a:r>
                      <a:r>
                        <a:rPr lang="ro-RO" sz="1600" kern="1200" dirty="0" smtClean="0">
                          <a:solidFill>
                            <a:schemeClr val="tx1"/>
                          </a:solidFill>
                          <a:effectLst/>
                          <a:latin typeface="Times New Roman" panose="02020603050405020304" pitchFamily="18" charset="0"/>
                          <a:ea typeface="+mn-ea"/>
                          <a:cs typeface="Times New Roman" panose="02020603050405020304" pitchFamily="18" charset="0"/>
                        </a:rPr>
                        <a:t> juridică a drepturilor </a:t>
                      </a:r>
                      <a:r>
                        <a:rPr lang="ro-RO" sz="1600" kern="1200" dirty="0" err="1" smtClean="0">
                          <a:solidFill>
                            <a:schemeClr val="tx1"/>
                          </a:solidFill>
                          <a:effectLst/>
                          <a:latin typeface="Times New Roman" panose="02020603050405020304" pitchFamily="18" charset="0"/>
                          <a:ea typeface="+mn-ea"/>
                          <a:cs typeface="Times New Roman" panose="02020603050405020304" pitchFamily="18" charset="0"/>
                        </a:rPr>
                        <a:t>şi</a:t>
                      </a:r>
                      <a:r>
                        <a:rPr lang="ro-RO" sz="1600" kern="1200" dirty="0" smtClean="0">
                          <a:solidFill>
                            <a:schemeClr val="tx1"/>
                          </a:solidFill>
                          <a:effectLst/>
                          <a:latin typeface="Times New Roman" panose="02020603050405020304" pitchFamily="18" charset="0"/>
                          <a:ea typeface="+mn-ea"/>
                          <a:cs typeface="Times New Roman" panose="02020603050405020304" pitchFamily="18" charset="0"/>
                        </a:rPr>
                        <a:t> </a:t>
                      </a:r>
                      <a:r>
                        <a:rPr lang="ro-RO" sz="1600" kern="1200" dirty="0" err="1" smtClean="0">
                          <a:solidFill>
                            <a:schemeClr val="tx1"/>
                          </a:solidFill>
                          <a:effectLst/>
                          <a:latin typeface="Times New Roman" panose="02020603050405020304" pitchFamily="18" charset="0"/>
                          <a:ea typeface="+mn-ea"/>
                          <a:cs typeface="Times New Roman" panose="02020603050405020304" pitchFamily="18" charset="0"/>
                        </a:rPr>
                        <a:t>libertăţilor</a:t>
                      </a:r>
                      <a:r>
                        <a:rPr lang="ro-RO" sz="1600" kern="1200" dirty="0" smtClean="0">
                          <a:solidFill>
                            <a:schemeClr val="tx1"/>
                          </a:solidFill>
                          <a:effectLst/>
                          <a:latin typeface="Times New Roman" panose="02020603050405020304" pitchFamily="18" charset="0"/>
                          <a:ea typeface="+mn-ea"/>
                          <a:cs typeface="Times New Roman" panose="02020603050405020304" pitchFamily="18" charset="0"/>
                        </a:rPr>
                        <a:t> mai continuă să fie într-o stare incipientă. Se recomandă Guvernului să intensifice procesul de reformare a sistemului judiciar</a:t>
                      </a:r>
                      <a:r>
                        <a:rPr lang="ro-RO" sz="1800" kern="1200" dirty="0" smtClean="0">
                          <a:solidFill>
                            <a:schemeClr val="tx1"/>
                          </a:solidFill>
                          <a:effectLst/>
                          <a:latin typeface="+mn-lt"/>
                          <a:ea typeface="+mn-ea"/>
                          <a:cs typeface="+mn-cs"/>
                        </a:rPr>
                        <a:t>.</a:t>
                      </a:r>
                      <a:endParaRPr lang="en-US" sz="600" dirty="0">
                        <a:effectLst/>
                        <a:latin typeface="Calibri" panose="020F0502020204030204" pitchFamily="34" charset="0"/>
                        <a:ea typeface="Calibri" panose="020F0502020204030204" pitchFamily="34" charset="0"/>
                        <a:cs typeface="Times New Roman" panose="02020603050405020304" pitchFamily="18" charset="0"/>
                      </a:endParaRPr>
                    </a:p>
                  </a:txBody>
                  <a:tcPr marL="37101" marR="37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686835616"/>
                  </a:ext>
                </a:extLst>
              </a:tr>
            </a:tbl>
          </a:graphicData>
        </a:graphic>
      </p:graphicFrame>
      <p:sp>
        <p:nvSpPr>
          <p:cNvPr id="3" name="Rectangle 1"/>
          <p:cNvSpPr>
            <a:spLocks noChangeArrowheads="1"/>
          </p:cNvSpPr>
          <p:nvPr/>
        </p:nvSpPr>
        <p:spPr bwMode="auto">
          <a:xfrm>
            <a:off x="3278188" y="1597025"/>
            <a:ext cx="7375957" cy="4534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4" name="Rectangle 3"/>
          <p:cNvSpPr/>
          <p:nvPr/>
        </p:nvSpPr>
        <p:spPr>
          <a:xfrm>
            <a:off x="304799" y="215372"/>
            <a:ext cx="11679381" cy="853311"/>
          </a:xfrm>
          <a:prstGeom prst="rect">
            <a:avLst/>
          </a:prstGeom>
        </p:spPr>
        <p:txBody>
          <a:bodyPr wrap="square">
            <a:spAutoFit/>
          </a:bodyPr>
          <a:lstStyle/>
          <a:p>
            <a:pPr algn="ctr">
              <a:lnSpc>
                <a:spcPct val="115000"/>
              </a:lnSpc>
              <a:spcAft>
                <a:spcPts val="0"/>
              </a:spcAft>
            </a:pPr>
            <a:r>
              <a:rPr lang="ro-RO" sz="1600" b="1" dirty="0" smtClean="0">
                <a:solidFill>
                  <a:schemeClr val="accent5">
                    <a:lumMod val="50000"/>
                  </a:schemeClr>
                </a:solidFill>
                <a:effectLst/>
                <a:latin typeface="Times New Roman" panose="02020603050405020304" pitchFamily="18" charset="0"/>
                <a:ea typeface="Times New Roman" panose="02020603050405020304" pitchFamily="18" charset="0"/>
              </a:rPr>
              <a:t>M</a:t>
            </a:r>
            <a:r>
              <a:rPr lang="fr-FR" sz="1600" b="1" dirty="0" smtClean="0">
                <a:solidFill>
                  <a:schemeClr val="accent5">
                    <a:lumMod val="50000"/>
                  </a:schemeClr>
                </a:solidFill>
                <a:effectLst/>
                <a:latin typeface="Times New Roman" panose="02020603050405020304" pitchFamily="18" charset="0"/>
                <a:ea typeface="Times New Roman" panose="02020603050405020304" pitchFamily="18" charset="0"/>
              </a:rPr>
              <a:t>ANIFESTARI ȘTIINȚIFICE</a:t>
            </a:r>
            <a:endParaRPr lang="en-US" sz="1600" b="1" dirty="0" smtClean="0">
              <a:solidFill>
                <a:schemeClr val="accent5">
                  <a:lumMod val="50000"/>
                </a:schemeClr>
              </a:solidFill>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ro-RO" sz="1600" b="1" dirty="0" smtClean="0">
                <a:solidFill>
                  <a:schemeClr val="accent5">
                    <a:lumMod val="50000"/>
                  </a:schemeClr>
                </a:solidFill>
                <a:effectLst/>
                <a:latin typeface="Times New Roman" panose="02020603050405020304" pitchFamily="18" charset="0"/>
                <a:ea typeface="Times New Roman" panose="02020603050405020304" pitchFamily="18" charset="0"/>
              </a:rPr>
              <a:t>ORGANIZATE </a:t>
            </a:r>
            <a:r>
              <a:rPr lang="fr-FR" sz="1600" b="1" dirty="0" smtClean="0">
                <a:solidFill>
                  <a:schemeClr val="accent5">
                    <a:lumMod val="50000"/>
                  </a:schemeClr>
                </a:solidFill>
                <a:effectLst/>
                <a:latin typeface="Times New Roman" panose="02020603050405020304" pitchFamily="18" charset="0"/>
                <a:ea typeface="Times New Roman" panose="02020603050405020304" pitchFamily="18" charset="0"/>
              </a:rPr>
              <a:t>DE CATRE ICJPS </a:t>
            </a:r>
            <a:r>
              <a:rPr lang="ro-RO" sz="1600" b="1" dirty="0" smtClean="0">
                <a:solidFill>
                  <a:schemeClr val="accent5">
                    <a:lumMod val="50000"/>
                  </a:schemeClr>
                </a:solidFill>
                <a:effectLst/>
                <a:latin typeface="Times New Roman" panose="02020603050405020304" pitchFamily="18" charset="0"/>
                <a:ea typeface="Times New Roman" panose="02020603050405020304" pitchFamily="18" charset="0"/>
              </a:rPr>
              <a:t>ÎN </a:t>
            </a:r>
            <a:r>
              <a:rPr lang="fr-FR" sz="1600" b="1" dirty="0" smtClean="0">
                <a:solidFill>
                  <a:schemeClr val="accent5">
                    <a:lumMod val="50000"/>
                  </a:schemeClr>
                </a:solidFill>
                <a:effectLst/>
                <a:latin typeface="Times New Roman" panose="02020603050405020304" pitchFamily="18" charset="0"/>
                <a:ea typeface="Times New Roman" panose="02020603050405020304" pitchFamily="18" charset="0"/>
              </a:rPr>
              <a:t>CADRUL PROIECTULUI </a:t>
            </a:r>
            <a:r>
              <a:rPr lang="ro-RO" sz="1600" b="1" dirty="0" smtClean="0">
                <a:solidFill>
                  <a:schemeClr val="accent5">
                    <a:lumMod val="50000"/>
                  </a:schemeClr>
                </a:solidFill>
                <a:effectLst/>
                <a:latin typeface="Times New Roman" panose="02020603050405020304" pitchFamily="18" charset="0"/>
                <a:ea typeface="Times New Roman" panose="02020603050405020304" pitchFamily="18" charset="0"/>
              </a:rPr>
              <a:t>15.817.06.12F</a:t>
            </a:r>
            <a:r>
              <a:rPr lang="fr-FR" sz="1600" b="1" dirty="0" smtClean="0">
                <a:solidFill>
                  <a:schemeClr val="accent5">
                    <a:lumMod val="50000"/>
                  </a:schemeClr>
                </a:solidFill>
                <a:effectLst/>
                <a:latin typeface="Times New Roman" panose="02020603050405020304" pitchFamily="18" charset="0"/>
                <a:ea typeface="Times New Roman" panose="02020603050405020304" pitchFamily="18" charset="0"/>
              </a:rPr>
              <a:t> IN </a:t>
            </a:r>
            <a:r>
              <a:rPr lang="en-US" sz="1600" b="1" dirty="0" smtClean="0">
                <a:solidFill>
                  <a:schemeClr val="accent5">
                    <a:lumMod val="50000"/>
                  </a:schemeClr>
                </a:solidFill>
                <a:effectLst/>
                <a:latin typeface="Times New Roman" panose="02020603050405020304" pitchFamily="18" charset="0"/>
                <a:ea typeface="Times New Roman" panose="02020603050405020304" pitchFamily="18" charset="0"/>
              </a:rPr>
              <a:t>ANUL 2019</a:t>
            </a:r>
          </a:p>
          <a:p>
            <a:pPr algn="ctr">
              <a:lnSpc>
                <a:spcPct val="115000"/>
              </a:lnSpc>
              <a:spcAft>
                <a:spcPts val="0"/>
              </a:spcAft>
            </a:pPr>
            <a:r>
              <a:rPr lang="en-US" sz="1100" b="1" dirty="0" smtClean="0">
                <a:effectLst/>
                <a:latin typeface="Times New Roman" panose="02020603050405020304" pitchFamily="18"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479560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17419" y="394692"/>
            <a:ext cx="10889672" cy="5632311"/>
          </a:xfrm>
          <a:prstGeom prst="rect">
            <a:avLst/>
          </a:prstGeom>
        </p:spPr>
        <p:txBody>
          <a:bodyPr wrap="square">
            <a:spAutoFit/>
          </a:bodyPr>
          <a:lstStyle/>
          <a:p>
            <a:r>
              <a:rPr lang="en-US" b="1" i="1" dirty="0" err="1" smtClean="0">
                <a:solidFill>
                  <a:schemeClr val="accent5">
                    <a:lumMod val="50000"/>
                  </a:schemeClr>
                </a:solidFill>
                <a:latin typeface="Times New Roman" panose="02020603050405020304" pitchFamily="18" charset="0"/>
                <a:cs typeface="Times New Roman" panose="02020603050405020304" pitchFamily="18" charset="0"/>
              </a:rPr>
              <a:t>Anexă</a:t>
            </a:r>
            <a:r>
              <a:rPr lang="en-US" b="1" i="1" dirty="0" smtClean="0">
                <a:solidFill>
                  <a:schemeClr val="accent5">
                    <a:lumMod val="50000"/>
                  </a:schemeClr>
                </a:solidFill>
                <a:latin typeface="Times New Roman" panose="02020603050405020304" pitchFamily="18" charset="0"/>
                <a:cs typeface="Times New Roman" panose="02020603050405020304" pitchFamily="18" charset="0"/>
              </a:rPr>
              <a:t> la </a:t>
            </a:r>
            <a:r>
              <a:rPr lang="en-US" b="1" i="1" dirty="0" err="1" smtClean="0">
                <a:solidFill>
                  <a:schemeClr val="accent5">
                    <a:lumMod val="50000"/>
                  </a:schemeClr>
                </a:solidFill>
                <a:latin typeface="Times New Roman" panose="02020603050405020304" pitchFamily="18" charset="0"/>
                <a:cs typeface="Times New Roman" panose="02020603050405020304" pitchFamily="18" charset="0"/>
              </a:rPr>
              <a:t>Raportul</a:t>
            </a:r>
            <a:r>
              <a:rPr lang="en-US" b="1" i="1" dirty="0" smtClean="0">
                <a:solidFill>
                  <a:schemeClr val="accent5">
                    <a:lumMod val="50000"/>
                  </a:schemeClr>
                </a:solidFill>
                <a:latin typeface="Times New Roman" panose="02020603050405020304" pitchFamily="18" charset="0"/>
                <a:cs typeface="Times New Roman" panose="02020603050405020304" pitchFamily="18" charset="0"/>
              </a:rPr>
              <a:t> de </a:t>
            </a:r>
            <a:r>
              <a:rPr lang="en-US" b="1" i="1" dirty="0" err="1" smtClean="0">
                <a:solidFill>
                  <a:schemeClr val="accent5">
                    <a:lumMod val="50000"/>
                  </a:schemeClr>
                </a:solidFill>
                <a:latin typeface="Times New Roman" panose="02020603050405020304" pitchFamily="18" charset="0"/>
                <a:cs typeface="Times New Roman" panose="02020603050405020304" pitchFamily="18" charset="0"/>
              </a:rPr>
              <a:t>activitate</a:t>
            </a:r>
            <a:r>
              <a:rPr lang="en-US" b="1" i="1" dirty="0" smtClean="0">
                <a:solidFill>
                  <a:schemeClr val="accent5">
                    <a:lumMod val="50000"/>
                  </a:schemeClr>
                </a:solidFill>
                <a:latin typeface="Times New Roman" panose="02020603050405020304" pitchFamily="18" charset="0"/>
                <a:cs typeface="Times New Roman" panose="02020603050405020304" pitchFamily="18" charset="0"/>
              </a:rPr>
              <a:t> al </a:t>
            </a:r>
            <a:r>
              <a:rPr lang="en-US" b="1" i="1" dirty="0" err="1" smtClean="0">
                <a:solidFill>
                  <a:schemeClr val="accent5">
                    <a:lumMod val="50000"/>
                  </a:schemeClr>
                </a:solidFill>
                <a:latin typeface="Times New Roman" panose="02020603050405020304" pitchFamily="18" charset="0"/>
                <a:cs typeface="Times New Roman" panose="02020603050405020304" pitchFamily="18" charset="0"/>
              </a:rPr>
              <a:t>organizaţiei</a:t>
            </a:r>
            <a:r>
              <a:rPr lang="en-US" b="1" i="1" dirty="0" smtClean="0">
                <a:solidFill>
                  <a:schemeClr val="accent5">
                    <a:lumMod val="50000"/>
                  </a:schemeClr>
                </a:solidFill>
                <a:latin typeface="Times New Roman" panose="02020603050405020304" pitchFamily="18" charset="0"/>
                <a:cs typeface="Times New Roman" panose="02020603050405020304" pitchFamily="18" charset="0"/>
              </a:rPr>
              <a:t> </a:t>
            </a:r>
          </a:p>
          <a:p>
            <a:r>
              <a:rPr lang="en-US" b="1" dirty="0" smtClean="0">
                <a:solidFill>
                  <a:schemeClr val="accent5">
                    <a:lumMod val="50000"/>
                  </a:schemeClr>
                </a:solidFill>
                <a:latin typeface="Times New Roman" panose="02020603050405020304" pitchFamily="18" charset="0"/>
                <a:cs typeface="Times New Roman" panose="02020603050405020304" pitchFamily="18" charset="0"/>
              </a:rPr>
              <a:t>INSTITUTUL DE CERCETĂRI JURIDICE, POLITICE ȘI SOCIOLOGICE</a:t>
            </a:r>
          </a:p>
          <a:p>
            <a:r>
              <a:rPr lang="en-US" b="1" i="1" dirty="0" smtClean="0">
                <a:solidFill>
                  <a:schemeClr val="accent5">
                    <a:lumMod val="50000"/>
                  </a:schemeClr>
                </a:solidFill>
                <a:latin typeface="Times New Roman" panose="02020603050405020304" pitchFamily="18" charset="0"/>
                <a:cs typeface="Times New Roman" panose="02020603050405020304" pitchFamily="18" charset="0"/>
              </a:rPr>
              <a:t>DATE DESPRE ACTIVITATEA DE COLABORARE ÎN SFERA ŞTIINŢEI ŞI INOVĂRII  </a:t>
            </a:r>
          </a:p>
          <a:p>
            <a:r>
              <a:rPr lang="en-US" b="1" i="1" dirty="0" smtClean="0">
                <a:solidFill>
                  <a:schemeClr val="accent5">
                    <a:lumMod val="50000"/>
                  </a:schemeClr>
                </a:solidFill>
                <a:latin typeface="Times New Roman" panose="02020603050405020304" pitchFamily="18" charset="0"/>
                <a:cs typeface="Times New Roman" panose="02020603050405020304" pitchFamily="18" charset="0"/>
              </a:rPr>
              <a:t>DE CĂTRE EXECUTANȚII PROIECTULUI </a:t>
            </a:r>
          </a:p>
          <a:p>
            <a:r>
              <a:rPr lang="en-US" dirty="0" smtClean="0">
                <a:solidFill>
                  <a:schemeClr val="accent5">
                    <a:lumMod val="50000"/>
                  </a:schemeClr>
                </a:solidFill>
                <a:latin typeface="Times New Roman" panose="02020603050405020304" pitchFamily="18" charset="0"/>
                <a:cs typeface="Times New Roman" panose="02020603050405020304" pitchFamily="18" charset="0"/>
              </a:rPr>
              <a:t>A</a:t>
            </a:r>
            <a:r>
              <a:rPr lang="en-US" i="1" dirty="0" smtClean="0">
                <a:solidFill>
                  <a:schemeClr val="accent5">
                    <a:lumMod val="50000"/>
                  </a:schemeClr>
                </a:solidFill>
                <a:latin typeface="Times New Roman" panose="02020603050405020304" pitchFamily="18" charset="0"/>
                <a:cs typeface="Times New Roman" panose="02020603050405020304" pitchFamily="18" charset="0"/>
              </a:rPr>
              <a:t>.</a:t>
            </a:r>
            <a:r>
              <a:rPr lang="ro-RO" i="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Colaborarea</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ştiinţifică</a:t>
            </a:r>
            <a:r>
              <a:rPr lang="en-US" i="1" dirty="0" smtClean="0">
                <a:latin typeface="Times New Roman" panose="02020603050405020304" pitchFamily="18" charset="0"/>
                <a:cs typeface="Times New Roman" panose="02020603050405020304" pitchFamily="18" charset="0"/>
              </a:rPr>
              <a:t> cu </a:t>
            </a:r>
            <a:r>
              <a:rPr lang="en-US" i="1" dirty="0" err="1" smtClean="0">
                <a:latin typeface="Times New Roman" panose="02020603050405020304" pitchFamily="18" charset="0"/>
                <a:cs typeface="Times New Roman" panose="02020603050405020304" pitchFamily="18" charset="0"/>
              </a:rPr>
              <a:t>alte</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organizaţii</a:t>
            </a:r>
            <a:r>
              <a:rPr lang="en-US" i="1" dirty="0" smtClean="0">
                <a:latin typeface="Times New Roman" panose="02020603050405020304" pitchFamily="18" charset="0"/>
                <a:cs typeface="Times New Roman" panose="02020603050405020304" pitchFamily="18" charset="0"/>
              </a:rPr>
              <a:t> din </a:t>
            </a:r>
            <a:r>
              <a:rPr lang="en-US" i="1" dirty="0" err="1" smtClean="0">
                <a:latin typeface="Times New Roman" panose="02020603050405020304" pitchFamily="18" charset="0"/>
                <a:cs typeface="Times New Roman" panose="02020603050405020304" pitchFamily="18" charset="0"/>
              </a:rPr>
              <a:t>sfera</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ştiinţei</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şi</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inovării</a:t>
            </a:r>
            <a:r>
              <a:rPr lang="en-US" i="1" dirty="0" smtClean="0">
                <a:latin typeface="Times New Roman" panose="02020603050405020304" pitchFamily="18" charset="0"/>
                <a:cs typeface="Times New Roman" panose="02020603050405020304" pitchFamily="18" charset="0"/>
              </a:rPr>
              <a:t> (</a:t>
            </a:r>
            <a:r>
              <a:rPr lang="en-US" i="1" dirty="0" err="1" smtClean="0">
                <a:latin typeface="Times New Roman" panose="02020603050405020304" pitchFamily="18" charset="0"/>
                <a:cs typeface="Times New Roman" panose="02020603050405020304" pitchFamily="18" charset="0"/>
              </a:rPr>
              <a:t>inclusiv</a:t>
            </a:r>
            <a:r>
              <a:rPr lang="en-US" i="1" dirty="0" smtClean="0">
                <a:latin typeface="Times New Roman" panose="02020603050405020304" pitchFamily="18" charset="0"/>
                <a:cs typeface="Times New Roman" panose="02020603050405020304" pitchFamily="18" charset="0"/>
              </a:rPr>
              <a:t> cu </a:t>
            </a:r>
            <a:r>
              <a:rPr lang="en-US" i="1" dirty="0" err="1" smtClean="0">
                <a:latin typeface="Times New Roman" panose="02020603050405020304" pitchFamily="18" charset="0"/>
                <a:cs typeface="Times New Roman" panose="02020603050405020304" pitchFamily="18" charset="0"/>
              </a:rPr>
              <a:t>instituţiile</a:t>
            </a:r>
            <a:r>
              <a:rPr lang="en-US" i="1" dirty="0" smtClean="0">
                <a:latin typeface="Times New Roman" panose="02020603050405020304" pitchFamily="18" charset="0"/>
                <a:cs typeface="Times New Roman" panose="02020603050405020304" pitchFamily="18" charset="0"/>
              </a:rPr>
              <a:t> de </a:t>
            </a:r>
            <a:r>
              <a:rPr lang="en-US" i="1" dirty="0" err="1" smtClean="0">
                <a:latin typeface="Times New Roman" panose="02020603050405020304" pitchFamily="18" charset="0"/>
                <a:cs typeface="Times New Roman" panose="02020603050405020304" pitchFamily="18" charset="0"/>
              </a:rPr>
              <a:t>învăţămînt</a:t>
            </a:r>
            <a:r>
              <a:rPr lang="en-US" i="1" dirty="0" smtClean="0">
                <a:latin typeface="Times New Roman" panose="02020603050405020304" pitchFamily="18" charset="0"/>
                <a:cs typeface="Times New Roman" panose="02020603050405020304" pitchFamily="18" charset="0"/>
              </a:rPr>
              <a:t> superior)</a:t>
            </a:r>
          </a:p>
          <a:p>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Cușnir</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Valeriu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Biblioteca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Ştiinţifică</a:t>
            </a:r>
            <a:r>
              <a:rPr lang="en-US" dirty="0" smtClean="0">
                <a:latin typeface="Times New Roman" panose="02020603050405020304" pitchFamily="18" charset="0"/>
                <a:cs typeface="Times New Roman" panose="02020603050405020304" pitchFamily="18" charset="0"/>
              </a:rPr>
              <a:t> „Andrei </a:t>
            </a:r>
            <a:r>
              <a:rPr lang="en-US" dirty="0" err="1" smtClean="0">
                <a:latin typeface="Times New Roman" panose="02020603050405020304" pitchFamily="18" charset="0"/>
                <a:cs typeface="Times New Roman" panose="02020603050405020304" pitchFamily="18" charset="0"/>
              </a:rPr>
              <a:t>Lupan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Institut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activitate</a:t>
            </a:r>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colaborare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prin</a:t>
            </a:r>
            <a:r>
              <a:rPr lang="en-US" dirty="0" smtClean="0">
                <a:latin typeface="Times New Roman" panose="02020603050405020304" pitchFamily="18" charset="0"/>
                <a:cs typeface="Times New Roman" panose="02020603050405020304" pitchFamily="18" charset="0"/>
              </a:rPr>
              <a:t> contract de </a:t>
            </a:r>
            <a:r>
              <a:rPr lang="en-US" dirty="0" err="1" smtClean="0">
                <a:latin typeface="Times New Roman" panose="02020603050405020304" pitchFamily="18" charset="0"/>
                <a:cs typeface="Times New Roman" panose="02020603050405020304" pitchFamily="18" charset="0"/>
              </a:rPr>
              <a:t>prestări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servicii</a:t>
            </a:r>
            <a:r>
              <a:rPr lang="en-US" dirty="0" smtClean="0">
                <a:latin typeface="Times New Roman" panose="02020603050405020304" pitchFamily="18" charset="0"/>
                <a:cs typeface="Times New Roman" panose="02020603050405020304" pitchFamily="18" charset="0"/>
              </a:rPr>
              <a:t>;</a:t>
            </a:r>
          </a:p>
          <a:p>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Frunză</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Iurie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Universitatea</a:t>
            </a:r>
            <a:r>
              <a:rPr lang="en-US" dirty="0" smtClean="0">
                <a:latin typeface="Times New Roman" panose="02020603050405020304" pitchFamily="18" charset="0"/>
                <a:cs typeface="Times New Roman" panose="02020603050405020304" pitchFamily="18" charset="0"/>
              </a:rPr>
              <a:t> de stat din </a:t>
            </a:r>
            <a:r>
              <a:rPr lang="en-US" dirty="0" err="1" smtClean="0">
                <a:latin typeface="Times New Roman" panose="02020603050405020304" pitchFamily="18" charset="0"/>
                <a:cs typeface="Times New Roman" panose="02020603050405020304" pitchFamily="18" charset="0"/>
              </a:rPr>
              <a:t>Komrat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Participarea</a:t>
            </a:r>
            <a:r>
              <a:rPr lang="en-US" dirty="0" smtClean="0">
                <a:latin typeface="Times New Roman" panose="02020603050405020304" pitchFamily="18" charset="0"/>
                <a:cs typeface="Times New Roman" panose="02020603050405020304" pitchFamily="18" charset="0"/>
              </a:rPr>
              <a:t> ca </a:t>
            </a:r>
            <a:r>
              <a:rPr lang="en-US" dirty="0" err="1" smtClean="0">
                <a:latin typeface="Times New Roman" panose="02020603050405020304" pitchFamily="18" charset="0"/>
                <a:cs typeface="Times New Roman" panose="02020603050405020304" pitchFamily="18" charset="0"/>
              </a:rPr>
              <a:t>asociat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cadrul</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proiectului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ştiinţific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universitar</a:t>
            </a:r>
            <a:r>
              <a:rPr lang="en-US" dirty="0" smtClean="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Конкурентоспособность предприятий в условиях экономических реформ”. Научный руководитель – </a:t>
            </a:r>
            <a:r>
              <a:rPr lang="ru-RU" dirty="0" err="1" smtClean="0">
                <a:latin typeface="Times New Roman" panose="02020603050405020304" pitchFamily="18" charset="0"/>
                <a:cs typeface="Times New Roman" panose="02020603050405020304" pitchFamily="18" charset="0"/>
              </a:rPr>
              <a:t>Г.Султ</a:t>
            </a:r>
            <a:r>
              <a:rPr lang="ru-RU" dirty="0" smtClean="0">
                <a:latin typeface="Times New Roman" panose="02020603050405020304" pitchFamily="18" charset="0"/>
                <a:cs typeface="Times New Roman" panose="02020603050405020304" pitchFamily="18" charset="0"/>
              </a:rPr>
              <a:t>, доктор права; Комрат, КГУ.</a:t>
            </a:r>
          </a:p>
          <a:p>
            <a:r>
              <a:rPr lang="ru-RU"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Balmuș</a:t>
            </a:r>
            <a:r>
              <a:rPr lang="en-US" dirty="0" smtClean="0">
                <a:latin typeface="Times New Roman" panose="02020603050405020304" pitchFamily="18" charset="0"/>
                <a:cs typeface="Times New Roman" panose="02020603050405020304" pitchFamily="18" charset="0"/>
              </a:rPr>
              <a:t> Victor, </a:t>
            </a:r>
            <a:r>
              <a:rPr lang="en-US" dirty="0" err="1" smtClean="0">
                <a:latin typeface="Times New Roman" panose="02020603050405020304" pitchFamily="18" charset="0"/>
                <a:cs typeface="Times New Roman" panose="02020603050405020304" pitchFamily="18" charset="0"/>
              </a:rPr>
              <a:t>Biblioteca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Ştiinţifică</a:t>
            </a:r>
            <a:r>
              <a:rPr lang="en-US" dirty="0" smtClean="0">
                <a:latin typeface="Times New Roman" panose="02020603050405020304" pitchFamily="18" charset="0"/>
                <a:cs typeface="Times New Roman" panose="02020603050405020304" pitchFamily="18" charset="0"/>
              </a:rPr>
              <a:t> „Andrei </a:t>
            </a:r>
            <a:r>
              <a:rPr lang="en-US" dirty="0" err="1" smtClean="0">
                <a:latin typeface="Times New Roman" panose="02020603050405020304" pitchFamily="18" charset="0"/>
                <a:cs typeface="Times New Roman" panose="02020603050405020304" pitchFamily="18" charset="0"/>
              </a:rPr>
              <a:t>Lupan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Institut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activitate</a:t>
            </a:r>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colaborare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prin</a:t>
            </a:r>
            <a:r>
              <a:rPr lang="en-US" dirty="0" smtClean="0">
                <a:latin typeface="Times New Roman" panose="02020603050405020304" pitchFamily="18" charset="0"/>
                <a:cs typeface="Times New Roman" panose="02020603050405020304" pitchFamily="18" charset="0"/>
              </a:rPr>
              <a:t> contract de </a:t>
            </a:r>
            <a:r>
              <a:rPr lang="en-US" dirty="0" err="1" smtClean="0">
                <a:latin typeface="Times New Roman" panose="02020603050405020304" pitchFamily="18" charset="0"/>
                <a:cs typeface="Times New Roman" panose="02020603050405020304" pitchFamily="18" charset="0"/>
              </a:rPr>
              <a:t>prestări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servicii</a:t>
            </a:r>
            <a:r>
              <a:rPr lang="en-US" dirty="0" smtClean="0">
                <a:latin typeface="Times New Roman" panose="02020603050405020304" pitchFamily="18" charset="0"/>
                <a:cs typeface="Times New Roman" panose="02020603050405020304" pitchFamily="18" charset="0"/>
              </a:rPr>
              <a:t>;</a:t>
            </a:r>
          </a:p>
          <a:p>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Guştiuc</a:t>
            </a:r>
            <a:r>
              <a:rPr lang="en-US" dirty="0" smtClean="0">
                <a:latin typeface="Times New Roman" panose="02020603050405020304" pitchFamily="18" charset="0"/>
                <a:cs typeface="Times New Roman" panose="02020603050405020304" pitchFamily="18" charset="0"/>
              </a:rPr>
              <a:t> Andrei, Academia de </a:t>
            </a:r>
            <a:r>
              <a:rPr lang="en-US" dirty="0" err="1" smtClean="0">
                <a:latin typeface="Times New Roman" panose="02020603050405020304" pitchFamily="18" charset="0"/>
                <a:cs typeface="Times New Roman" panose="02020603050405020304" pitchFamily="18" charset="0"/>
              </a:rPr>
              <a:t>Administrare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Publică</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Participarea</a:t>
            </a:r>
            <a:r>
              <a:rPr lang="en-US" dirty="0" smtClean="0">
                <a:latin typeface="Times New Roman" panose="02020603050405020304" pitchFamily="18" charset="0"/>
                <a:cs typeface="Times New Roman" panose="02020603050405020304" pitchFamily="18" charset="0"/>
              </a:rPr>
              <a:t> ca </a:t>
            </a:r>
            <a:r>
              <a:rPr lang="en-US" dirty="0" err="1" smtClean="0">
                <a:latin typeface="Times New Roman" panose="02020603050405020304" pitchFamily="18" charset="0"/>
                <a:cs typeface="Times New Roman" panose="02020603050405020304" pitchFamily="18" charset="0"/>
              </a:rPr>
              <a:t>asociat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cadrul</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proiectului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ştiinţific</a:t>
            </a:r>
            <a:r>
              <a:rPr lang="en-US" dirty="0" smtClean="0">
                <a:latin typeface="Times New Roman" panose="02020603050405020304" pitchFamily="18" charset="0"/>
                <a:cs typeface="Times New Roman" panose="02020603050405020304" pitchFamily="18" charset="0"/>
              </a:rPr>
              <a:t> al </a:t>
            </a:r>
            <a:r>
              <a:rPr lang="en-US" dirty="0" err="1" smtClean="0">
                <a:latin typeface="Times New Roman" panose="02020603050405020304" pitchFamily="18" charset="0"/>
                <a:cs typeface="Times New Roman" panose="02020603050405020304" pitchFamily="18" charset="0"/>
              </a:rPr>
              <a:t>instituţiei</a:t>
            </a:r>
            <a:r>
              <a:rPr lang="en-US" dirty="0" smtClean="0">
                <a:latin typeface="Times New Roman" panose="02020603050405020304" pitchFamily="18" charset="0"/>
                <a:cs typeface="Times New Roman" panose="02020603050405020304" pitchFamily="18" charset="0"/>
              </a:rPr>
              <a:t>;</a:t>
            </a:r>
          </a:p>
          <a:p>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Smochină</a:t>
            </a:r>
            <a:r>
              <a:rPr lang="en-US" dirty="0" smtClean="0">
                <a:latin typeface="Times New Roman" panose="02020603050405020304" pitchFamily="18" charset="0"/>
                <a:cs typeface="Times New Roman" panose="02020603050405020304" pitchFamily="18" charset="0"/>
              </a:rPr>
              <a:t> Andrei, </a:t>
            </a:r>
            <a:r>
              <a:rPr lang="en-US" dirty="0" err="1" smtClean="0">
                <a:latin typeface="Times New Roman" panose="02020603050405020304" pitchFamily="18" charset="0"/>
                <a:cs typeface="Times New Roman" panose="02020603050405020304" pitchFamily="18" charset="0"/>
              </a:rPr>
              <a:t>Grama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Dumitru</a:t>
            </a:r>
            <a:r>
              <a:rPr lang="en-US" dirty="0" smtClean="0">
                <a:latin typeface="Times New Roman" panose="02020603050405020304" pitchFamily="18" charset="0"/>
                <a:cs typeface="Times New Roman" panose="02020603050405020304" pitchFamily="18" charset="0"/>
              </a:rPr>
              <a:t>, ULIM. </a:t>
            </a:r>
            <a:r>
              <a:rPr lang="en-US" dirty="0" err="1" smtClean="0">
                <a:latin typeface="Times New Roman" panose="02020603050405020304" pitchFamily="18" charset="0"/>
                <a:cs typeface="Times New Roman" panose="02020603050405020304" pitchFamily="18" charset="0"/>
              </a:rPr>
              <a:t>Participarea</a:t>
            </a:r>
            <a:r>
              <a:rPr lang="en-US" dirty="0" smtClean="0">
                <a:latin typeface="Times New Roman" panose="02020603050405020304" pitchFamily="18" charset="0"/>
                <a:cs typeface="Times New Roman" panose="02020603050405020304" pitchFamily="18" charset="0"/>
              </a:rPr>
              <a:t> ca </a:t>
            </a:r>
            <a:r>
              <a:rPr lang="en-US" dirty="0" err="1" smtClean="0">
                <a:latin typeface="Times New Roman" panose="02020603050405020304" pitchFamily="18" charset="0"/>
                <a:cs typeface="Times New Roman" panose="02020603050405020304" pitchFamily="18" charset="0"/>
              </a:rPr>
              <a:t>asociat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cadrul</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proiectului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ştiinţific</a:t>
            </a:r>
            <a:r>
              <a:rPr lang="en-US" dirty="0" smtClean="0">
                <a:latin typeface="Times New Roman" panose="02020603050405020304" pitchFamily="18" charset="0"/>
                <a:cs typeface="Times New Roman" panose="02020603050405020304" pitchFamily="18" charset="0"/>
              </a:rPr>
              <a:t> al </a:t>
            </a:r>
            <a:r>
              <a:rPr lang="en-US" dirty="0" err="1" smtClean="0">
                <a:latin typeface="Times New Roman" panose="02020603050405020304" pitchFamily="18" charset="0"/>
                <a:cs typeface="Times New Roman" panose="02020603050405020304" pitchFamily="18" charset="0"/>
              </a:rPr>
              <a:t>instituţiei</a:t>
            </a:r>
            <a:r>
              <a:rPr lang="en-US" dirty="0" smtClean="0">
                <a:latin typeface="Times New Roman" panose="02020603050405020304" pitchFamily="18" charset="0"/>
                <a:cs typeface="Times New Roman" panose="02020603050405020304" pitchFamily="18" charset="0"/>
              </a:rPr>
              <a:t>;</a:t>
            </a:r>
          </a:p>
          <a:p>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Cercetătorii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Costachi</a:t>
            </a:r>
            <a:r>
              <a:rPr lang="en-US" dirty="0" smtClean="0">
                <a:latin typeface="Times New Roman" panose="02020603050405020304" pitchFamily="18" charset="0"/>
                <a:cs typeface="Times New Roman" panose="02020603050405020304" pitchFamily="18" charset="0"/>
              </a:rPr>
              <a:t> Gheorghe, Osoianu Tudor, </a:t>
            </a:r>
            <a:r>
              <a:rPr lang="en-US" dirty="0" err="1" smtClean="0">
                <a:latin typeface="Times New Roman" panose="02020603050405020304" pitchFamily="18" charset="0"/>
                <a:cs typeface="Times New Roman" panose="02020603050405020304" pitchFamily="18" charset="0"/>
              </a:rPr>
              <a:t>Berliba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Viorel</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Balmuș</a:t>
            </a:r>
            <a:r>
              <a:rPr lang="en-US" dirty="0" smtClean="0">
                <a:latin typeface="Times New Roman" panose="02020603050405020304" pitchFamily="18" charset="0"/>
                <a:cs typeface="Times New Roman" panose="02020603050405020304" pitchFamily="18" charset="0"/>
              </a:rPr>
              <a:t> Victor, </a:t>
            </a:r>
            <a:r>
              <a:rPr lang="en-US" dirty="0" err="1" smtClean="0">
                <a:latin typeface="Times New Roman" panose="02020603050405020304" pitchFamily="18" charset="0"/>
                <a:cs typeface="Times New Roman" panose="02020603050405020304" pitchFamily="18" charset="0"/>
              </a:rPr>
              <a:t>Smochină</a:t>
            </a:r>
            <a:r>
              <a:rPr lang="en-US" dirty="0" smtClean="0">
                <a:latin typeface="Times New Roman" panose="02020603050405020304" pitchFamily="18" charset="0"/>
                <a:cs typeface="Times New Roman" panose="02020603050405020304" pitchFamily="18" charset="0"/>
              </a:rPr>
              <a:t> Andrei, </a:t>
            </a:r>
            <a:r>
              <a:rPr lang="en-US" dirty="0" err="1" smtClean="0">
                <a:latin typeface="Times New Roman" panose="02020603050405020304" pitchFamily="18" charset="0"/>
                <a:cs typeface="Times New Roman" panose="02020603050405020304" pitchFamily="18" charset="0"/>
              </a:rPr>
              <a:t>Guștiuc</a:t>
            </a:r>
            <a:r>
              <a:rPr lang="en-US" dirty="0" smtClean="0">
                <a:latin typeface="Times New Roman" panose="02020603050405020304" pitchFamily="18" charset="0"/>
                <a:cs typeface="Times New Roman" panose="02020603050405020304" pitchFamily="18" charset="0"/>
              </a:rPr>
              <a:t> Andrei,  </a:t>
            </a:r>
            <a:r>
              <a:rPr lang="en-US" dirty="0" err="1" smtClean="0">
                <a:latin typeface="Times New Roman" panose="02020603050405020304" pitchFamily="18" charset="0"/>
                <a:cs typeface="Times New Roman" panose="02020603050405020304" pitchFamily="18" charset="0"/>
              </a:rPr>
              <a:t>Universitatea</a:t>
            </a:r>
            <a:r>
              <a:rPr lang="en-US" dirty="0" smtClean="0">
                <a:latin typeface="Times New Roman" panose="02020603050405020304" pitchFamily="18" charset="0"/>
                <a:cs typeface="Times New Roman" panose="02020603050405020304" pitchFamily="18" charset="0"/>
              </a:rPr>
              <a:t> de Stat „</a:t>
            </a:r>
            <a:r>
              <a:rPr lang="en-US" dirty="0" err="1" smtClean="0">
                <a:latin typeface="Times New Roman" panose="02020603050405020304" pitchFamily="18" charset="0"/>
                <a:cs typeface="Times New Roman" panose="02020603050405020304" pitchFamily="18" charset="0"/>
              </a:rPr>
              <a:t>Dmitrie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Cantemir</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cadrul</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Consorțiu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Școala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doctorală</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Științe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Juridie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Politice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Sociologice</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886390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1055" y="474345"/>
            <a:ext cx="11125199" cy="5909310"/>
          </a:xfrm>
          <a:prstGeom prst="rect">
            <a:avLst/>
          </a:prstGeom>
        </p:spPr>
        <p:txBody>
          <a:bodyPr wrap="square">
            <a:spAutoFit/>
          </a:bodyPr>
          <a:lstStyle/>
          <a:p>
            <a:r>
              <a:rPr lang="en-US" b="1" dirty="0" smtClean="0">
                <a:solidFill>
                  <a:schemeClr val="accent5">
                    <a:lumMod val="50000"/>
                  </a:schemeClr>
                </a:solidFill>
                <a:latin typeface="Times New Roman" panose="02020603050405020304" pitchFamily="18" charset="0"/>
                <a:cs typeface="Times New Roman" panose="02020603050405020304" pitchFamily="18" charset="0"/>
              </a:rPr>
              <a:t>B.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Conducători</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teze</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de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doctorat</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Consorțiu</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Școala</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doctorală</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Științe</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Juridie</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Politice</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și</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Sociologice</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cofondator</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ICJPS)</a:t>
            </a:r>
          </a:p>
          <a:p>
            <a:r>
              <a:rPr lang="en-US" dirty="0" smtClean="0">
                <a:latin typeface="Times New Roman" panose="02020603050405020304" pitchFamily="18" charset="0"/>
                <a:cs typeface="Times New Roman" panose="02020603050405020304" pitchFamily="18" charset="0"/>
              </a:rPr>
              <a:t>1.	  </a:t>
            </a:r>
            <a:r>
              <a:rPr lang="en-US" dirty="0" err="1" smtClean="0">
                <a:latin typeface="Times New Roman" panose="02020603050405020304" pitchFamily="18" charset="0"/>
                <a:cs typeface="Times New Roman" panose="02020603050405020304" pitchFamily="18" charset="0"/>
              </a:rPr>
              <a:t>Costachi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Gh</a:t>
            </a:r>
            <a:r>
              <a:rPr lang="en-US" dirty="0" smtClean="0">
                <a:latin typeface="Times New Roman" panose="02020603050405020304" pitchFamily="18" charset="0"/>
                <a:cs typeface="Times New Roman" panose="02020603050405020304" pitchFamily="18" charset="0"/>
              </a:rPr>
              <a:t>. – 8 </a:t>
            </a:r>
            <a:r>
              <a:rPr lang="en-US" dirty="0" err="1" smtClean="0">
                <a:latin typeface="Times New Roman" panose="02020603050405020304" pitchFamily="18" charset="0"/>
                <a:cs typeface="Times New Roman" panose="02020603050405020304" pitchFamily="18" charset="0"/>
              </a:rPr>
              <a:t>doctoranzi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Consorțiu</a:t>
            </a:r>
            <a:r>
              <a:rPr lang="en-US" dirty="0" smtClean="0">
                <a:latin typeface="Times New Roman" panose="02020603050405020304" pitchFamily="18" charset="0"/>
                <a:cs typeface="Times New Roman" panose="02020603050405020304" pitchFamily="18" charset="0"/>
              </a:rPr>
              <a:t> ȘD </a:t>
            </a:r>
            <a:r>
              <a:rPr lang="en-US" dirty="0" err="1" smtClean="0">
                <a:latin typeface="Times New Roman" panose="02020603050405020304" pitchFamily="18" charset="0"/>
                <a:cs typeface="Times New Roman" panose="02020603050405020304" pitchFamily="18" charset="0"/>
              </a:rPr>
              <a:t>Științe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Juridice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Politice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Sociologice</a:t>
            </a:r>
            <a:r>
              <a:rPr lang="en-US" dirty="0" smtClean="0">
                <a:latin typeface="Times New Roman" panose="02020603050405020304" pitchFamily="18" charset="0"/>
                <a:cs typeface="Times New Roman" panose="02020603050405020304" pitchFamily="18" charset="0"/>
              </a:rPr>
              <a:t>;</a:t>
            </a:r>
          </a:p>
          <a:p>
            <a:r>
              <a:rPr lang="en-US" dirty="0" smtClean="0">
                <a:latin typeface="Times New Roman" panose="02020603050405020304" pitchFamily="18" charset="0"/>
                <a:cs typeface="Times New Roman" panose="02020603050405020304" pitchFamily="18" charset="0"/>
              </a:rPr>
              <a:t>2.	</a:t>
            </a:r>
            <a:r>
              <a:rPr lang="en-US" dirty="0" err="1" smtClean="0">
                <a:latin typeface="Times New Roman" panose="02020603050405020304" pitchFamily="18" charset="0"/>
                <a:cs typeface="Times New Roman" panose="02020603050405020304" pitchFamily="18" charset="0"/>
              </a:rPr>
              <a:t>Cușnir</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Valeriu</a:t>
            </a:r>
            <a:r>
              <a:rPr lang="en-US" dirty="0" smtClean="0">
                <a:latin typeface="Times New Roman" panose="02020603050405020304" pitchFamily="18" charset="0"/>
                <a:cs typeface="Times New Roman" panose="02020603050405020304" pitchFamily="18" charset="0"/>
              </a:rPr>
              <a:t> – 5 </a:t>
            </a:r>
            <a:r>
              <a:rPr lang="en-US" dirty="0" err="1" smtClean="0">
                <a:latin typeface="Times New Roman" panose="02020603050405020304" pitchFamily="18" charset="0"/>
                <a:cs typeface="Times New Roman" panose="02020603050405020304" pitchFamily="18" charset="0"/>
              </a:rPr>
              <a:t>doctoranzi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Consorțiu</a:t>
            </a:r>
            <a:r>
              <a:rPr lang="en-US" dirty="0" smtClean="0">
                <a:latin typeface="Times New Roman" panose="02020603050405020304" pitchFamily="18" charset="0"/>
                <a:cs typeface="Times New Roman" panose="02020603050405020304" pitchFamily="18" charset="0"/>
              </a:rPr>
              <a:t> ȘD </a:t>
            </a:r>
            <a:r>
              <a:rPr lang="en-US" dirty="0" err="1" smtClean="0">
                <a:latin typeface="Times New Roman" panose="02020603050405020304" pitchFamily="18" charset="0"/>
                <a:cs typeface="Times New Roman" panose="02020603050405020304" pitchFamily="18" charset="0"/>
              </a:rPr>
              <a:t>Științe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Juridice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Politice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Sociologice</a:t>
            </a:r>
            <a:r>
              <a:rPr lang="en-US" dirty="0" smtClean="0">
                <a:latin typeface="Times New Roman" panose="02020603050405020304" pitchFamily="18" charset="0"/>
                <a:cs typeface="Times New Roman" panose="02020603050405020304" pitchFamily="18" charset="0"/>
              </a:rPr>
              <a:t>;</a:t>
            </a:r>
          </a:p>
          <a:p>
            <a:r>
              <a:rPr lang="en-US" dirty="0" smtClean="0">
                <a:latin typeface="Times New Roman" panose="02020603050405020304" pitchFamily="18" charset="0"/>
                <a:cs typeface="Times New Roman" panose="02020603050405020304" pitchFamily="18" charset="0"/>
              </a:rPr>
              <a:t>3.	</a:t>
            </a:r>
            <a:r>
              <a:rPr lang="en-US" dirty="0" err="1" smtClean="0">
                <a:latin typeface="Times New Roman" panose="02020603050405020304" pitchFamily="18" charset="0"/>
                <a:cs typeface="Times New Roman" panose="02020603050405020304" pitchFamily="18" charset="0"/>
              </a:rPr>
              <a:t>Smochină</a:t>
            </a:r>
            <a:r>
              <a:rPr lang="en-US" dirty="0" smtClean="0">
                <a:latin typeface="Times New Roman" panose="02020603050405020304" pitchFamily="18" charset="0"/>
                <a:cs typeface="Times New Roman" panose="02020603050405020304" pitchFamily="18" charset="0"/>
              </a:rPr>
              <a:t> Andrei – 8 </a:t>
            </a:r>
            <a:r>
              <a:rPr lang="en-US" dirty="0" err="1" smtClean="0">
                <a:latin typeface="Times New Roman" panose="02020603050405020304" pitchFamily="18" charset="0"/>
                <a:cs typeface="Times New Roman" panose="02020603050405020304" pitchFamily="18" charset="0"/>
              </a:rPr>
              <a:t>doctoranzi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Consorțiu</a:t>
            </a:r>
            <a:r>
              <a:rPr lang="en-US" dirty="0" smtClean="0">
                <a:latin typeface="Times New Roman" panose="02020603050405020304" pitchFamily="18" charset="0"/>
                <a:cs typeface="Times New Roman" panose="02020603050405020304" pitchFamily="18" charset="0"/>
              </a:rPr>
              <a:t> ȘD </a:t>
            </a:r>
            <a:r>
              <a:rPr lang="en-US" dirty="0" err="1" smtClean="0">
                <a:latin typeface="Times New Roman" panose="02020603050405020304" pitchFamily="18" charset="0"/>
                <a:cs typeface="Times New Roman" panose="02020603050405020304" pitchFamily="18" charset="0"/>
              </a:rPr>
              <a:t>Științe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Juridice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Politice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Sociologice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dintre</a:t>
            </a:r>
            <a:r>
              <a:rPr lang="en-US" dirty="0" smtClean="0">
                <a:latin typeface="Times New Roman" panose="02020603050405020304" pitchFamily="18" charset="0"/>
                <a:cs typeface="Times New Roman" panose="02020603050405020304" pitchFamily="18" charset="0"/>
              </a:rPr>
              <a:t> care 3 </a:t>
            </a:r>
            <a:r>
              <a:rPr lang="ro-RO" dirty="0" smtClean="0">
                <a:latin typeface="Times New Roman" panose="02020603050405020304" pitchFamily="18" charset="0"/>
                <a:cs typeface="Times New Roman" panose="02020603050405020304" pitchFamily="18" charset="0"/>
              </a:rPr>
              <a:t>    </a:t>
            </a:r>
            <a:r>
              <a:rPr lang="en-US" dirty="0" smtClean="0">
                <a:latin typeface="Times New Roman" panose="02020603050405020304" pitchFamily="18" charset="0"/>
                <a:cs typeface="Times New Roman" panose="02020603050405020304" pitchFamily="18" charset="0"/>
              </a:rPr>
              <a:t>(</a:t>
            </a:r>
            <a:r>
              <a:rPr lang="en-US" dirty="0" err="1" smtClean="0">
                <a:latin typeface="Times New Roman" panose="02020603050405020304" pitchFamily="18" charset="0"/>
                <a:cs typeface="Times New Roman" panose="02020603050405020304" pitchFamily="18" charset="0"/>
              </a:rPr>
              <a:t>Şciukina</a:t>
            </a:r>
            <a:r>
              <a:rPr lang="en-US" dirty="0" smtClean="0">
                <a:latin typeface="Times New Roman" panose="02020603050405020304" pitchFamily="18" charset="0"/>
                <a:cs typeface="Times New Roman" panose="02020603050405020304" pitchFamily="18" charset="0"/>
              </a:rPr>
              <a:t> Natalia – dr. hab., </a:t>
            </a:r>
            <a:r>
              <a:rPr lang="en-US" dirty="0" err="1" smtClean="0">
                <a:latin typeface="Times New Roman" panose="02020603050405020304" pitchFamily="18" charset="0"/>
                <a:cs typeface="Times New Roman" panose="02020603050405020304" pitchFamily="18" charset="0"/>
              </a:rPr>
              <a:t>Conicov</a:t>
            </a:r>
            <a:r>
              <a:rPr lang="en-US" dirty="0" smtClean="0">
                <a:latin typeface="Times New Roman" panose="02020603050405020304" pitchFamily="18" charset="0"/>
                <a:cs typeface="Times New Roman" panose="02020603050405020304" pitchFamily="18" charset="0"/>
              </a:rPr>
              <a:t> Ion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Cerchez</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Mihnea</a:t>
            </a:r>
            <a:r>
              <a:rPr lang="en-US" dirty="0" smtClean="0">
                <a:latin typeface="Times New Roman" panose="02020603050405020304" pitchFamily="18" charset="0"/>
                <a:cs typeface="Times New Roman" panose="02020603050405020304" pitchFamily="18" charset="0"/>
              </a:rPr>
              <a:t>,- dr.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drept</a:t>
            </a:r>
            <a:r>
              <a:rPr lang="en-US" dirty="0" smtClean="0">
                <a:latin typeface="Times New Roman" panose="02020603050405020304" pitchFamily="18" charset="0"/>
                <a:cs typeface="Times New Roman" panose="02020603050405020304" pitchFamily="18" charset="0"/>
              </a:rPr>
              <a:t>) au </a:t>
            </a:r>
            <a:r>
              <a:rPr lang="en-US" dirty="0" err="1" smtClean="0">
                <a:latin typeface="Times New Roman" panose="02020603050405020304" pitchFamily="18" charset="0"/>
                <a:cs typeface="Times New Roman" panose="02020603050405020304" pitchFamily="18" charset="0"/>
              </a:rPr>
              <a:t>susţinut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tezele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sem.I</a:t>
            </a:r>
            <a:r>
              <a:rPr lang="en-US" dirty="0" smtClean="0">
                <a:latin typeface="Times New Roman" panose="02020603050405020304" pitchFamily="18" charset="0"/>
                <a:cs typeface="Times New Roman" panose="02020603050405020304" pitchFamily="18" charset="0"/>
              </a:rPr>
              <a:t>, 2019;</a:t>
            </a:r>
          </a:p>
          <a:p>
            <a:r>
              <a:rPr lang="en-US" dirty="0" smtClean="0">
                <a:latin typeface="Times New Roman" panose="02020603050405020304" pitchFamily="18" charset="0"/>
                <a:cs typeface="Times New Roman" panose="02020603050405020304" pitchFamily="18" charset="0"/>
              </a:rPr>
              <a:t>4.	</a:t>
            </a:r>
            <a:r>
              <a:rPr lang="en-US" dirty="0" err="1" smtClean="0">
                <a:latin typeface="Times New Roman" panose="02020603050405020304" pitchFamily="18" charset="0"/>
                <a:cs typeface="Times New Roman" panose="02020603050405020304" pitchFamily="18" charset="0"/>
              </a:rPr>
              <a:t>Balmuș</a:t>
            </a:r>
            <a:r>
              <a:rPr lang="en-US" dirty="0" smtClean="0">
                <a:latin typeface="Times New Roman" panose="02020603050405020304" pitchFamily="18" charset="0"/>
                <a:cs typeface="Times New Roman" panose="02020603050405020304" pitchFamily="18" charset="0"/>
              </a:rPr>
              <a:t> Victor – 1 </a:t>
            </a:r>
            <a:r>
              <a:rPr lang="en-US" dirty="0" err="1" smtClean="0">
                <a:latin typeface="Times New Roman" panose="02020603050405020304" pitchFamily="18" charset="0"/>
                <a:cs typeface="Times New Roman" panose="02020603050405020304" pitchFamily="18" charset="0"/>
              </a:rPr>
              <a:t>doctorand</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Consorțiu</a:t>
            </a:r>
            <a:r>
              <a:rPr lang="en-US" dirty="0" smtClean="0">
                <a:latin typeface="Times New Roman" panose="02020603050405020304" pitchFamily="18" charset="0"/>
                <a:cs typeface="Times New Roman" panose="02020603050405020304" pitchFamily="18" charset="0"/>
              </a:rPr>
              <a:t> ȘD </a:t>
            </a:r>
            <a:r>
              <a:rPr lang="en-US" dirty="0" err="1" smtClean="0">
                <a:latin typeface="Times New Roman" panose="02020603050405020304" pitchFamily="18" charset="0"/>
                <a:cs typeface="Times New Roman" panose="02020603050405020304" pitchFamily="18" charset="0"/>
              </a:rPr>
              <a:t>Științe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Juridice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Politice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Sociologice</a:t>
            </a:r>
            <a:r>
              <a:rPr lang="en-US" dirty="0" smtClean="0">
                <a:latin typeface="Times New Roman" panose="02020603050405020304" pitchFamily="18" charset="0"/>
                <a:cs typeface="Times New Roman" panose="02020603050405020304" pitchFamily="18" charset="0"/>
              </a:rPr>
              <a:t>;</a:t>
            </a:r>
          </a:p>
          <a:p>
            <a:r>
              <a:rPr lang="en-US" dirty="0" smtClean="0">
                <a:latin typeface="Times New Roman" panose="02020603050405020304" pitchFamily="18" charset="0"/>
                <a:cs typeface="Times New Roman" panose="02020603050405020304" pitchFamily="18" charset="0"/>
              </a:rPr>
              <a:t>5.	</a:t>
            </a:r>
            <a:r>
              <a:rPr lang="en-US" dirty="0" err="1" smtClean="0">
                <a:latin typeface="Times New Roman" panose="02020603050405020304" pitchFamily="18" charset="0"/>
                <a:cs typeface="Times New Roman" panose="02020603050405020304" pitchFamily="18" charset="0"/>
              </a:rPr>
              <a:t>Sosna</a:t>
            </a:r>
            <a:r>
              <a:rPr lang="en-US" dirty="0" smtClean="0">
                <a:latin typeface="Times New Roman" panose="02020603050405020304" pitchFamily="18" charset="0"/>
                <a:cs typeface="Times New Roman" panose="02020603050405020304" pitchFamily="18" charset="0"/>
              </a:rPr>
              <a:t> Boris – 5 </a:t>
            </a:r>
            <a:r>
              <a:rPr lang="en-US" dirty="0" err="1" smtClean="0">
                <a:latin typeface="Times New Roman" panose="02020603050405020304" pitchFamily="18" charset="0"/>
                <a:cs typeface="Times New Roman" panose="02020603050405020304" pitchFamily="18" charset="0"/>
              </a:rPr>
              <a:t>doctoranzi</a:t>
            </a:r>
            <a:r>
              <a:rPr lang="en-US" dirty="0" smtClean="0">
                <a:latin typeface="Times New Roman" panose="02020603050405020304" pitchFamily="18" charset="0"/>
                <a:cs typeface="Times New Roman" panose="02020603050405020304" pitchFamily="18" charset="0"/>
              </a:rPr>
              <a:t>, 3 –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Consorțiu</a:t>
            </a:r>
            <a:r>
              <a:rPr lang="en-US" dirty="0" smtClean="0">
                <a:latin typeface="Times New Roman" panose="02020603050405020304" pitchFamily="18" charset="0"/>
                <a:cs typeface="Times New Roman" panose="02020603050405020304" pitchFamily="18" charset="0"/>
              </a:rPr>
              <a:t> ȘD </a:t>
            </a:r>
            <a:r>
              <a:rPr lang="en-US" dirty="0" err="1" smtClean="0">
                <a:latin typeface="Times New Roman" panose="02020603050405020304" pitchFamily="18" charset="0"/>
                <a:cs typeface="Times New Roman" panose="02020603050405020304" pitchFamily="18" charset="0"/>
              </a:rPr>
              <a:t>Științe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Juridice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Politice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Sociologice</a:t>
            </a:r>
            <a:r>
              <a:rPr lang="en-US" dirty="0" smtClean="0">
                <a:latin typeface="Times New Roman" panose="02020603050405020304" pitchFamily="18" charset="0"/>
                <a:cs typeface="Times New Roman" panose="02020603050405020304" pitchFamily="18" charset="0"/>
              </a:rPr>
              <a:t>, 2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ȘD USEM;</a:t>
            </a:r>
          </a:p>
          <a:p>
            <a:r>
              <a:rPr lang="en-US" dirty="0" smtClean="0">
                <a:latin typeface="Times New Roman" panose="02020603050405020304" pitchFamily="18" charset="0"/>
                <a:cs typeface="Times New Roman" panose="02020603050405020304" pitchFamily="18" charset="0"/>
              </a:rPr>
              <a:t>6.	</a:t>
            </a:r>
            <a:r>
              <a:rPr lang="en-US" dirty="0" err="1" smtClean="0">
                <a:latin typeface="Times New Roman" panose="02020603050405020304" pitchFamily="18" charset="0"/>
                <a:cs typeface="Times New Roman" panose="02020603050405020304" pitchFamily="18" charset="0"/>
              </a:rPr>
              <a:t>Guștiuc</a:t>
            </a:r>
            <a:r>
              <a:rPr lang="en-US" dirty="0" smtClean="0">
                <a:latin typeface="Times New Roman" panose="02020603050405020304" pitchFamily="18" charset="0"/>
                <a:cs typeface="Times New Roman" panose="02020603050405020304" pitchFamily="18" charset="0"/>
              </a:rPr>
              <a:t> Andrei – 5 </a:t>
            </a:r>
            <a:r>
              <a:rPr lang="en-US" dirty="0" err="1" smtClean="0">
                <a:latin typeface="Times New Roman" panose="02020603050405020304" pitchFamily="18" charset="0"/>
                <a:cs typeface="Times New Roman" panose="02020603050405020304" pitchFamily="18" charset="0"/>
              </a:rPr>
              <a:t>doctoranzi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Consorțiu</a:t>
            </a:r>
            <a:r>
              <a:rPr lang="en-US" dirty="0" smtClean="0">
                <a:latin typeface="Times New Roman" panose="02020603050405020304" pitchFamily="18" charset="0"/>
                <a:cs typeface="Times New Roman" panose="02020603050405020304" pitchFamily="18" charset="0"/>
              </a:rPr>
              <a:t> ȘD </a:t>
            </a:r>
            <a:r>
              <a:rPr lang="en-US" dirty="0" err="1" smtClean="0">
                <a:latin typeface="Times New Roman" panose="02020603050405020304" pitchFamily="18" charset="0"/>
                <a:cs typeface="Times New Roman" panose="02020603050405020304" pitchFamily="18" charset="0"/>
              </a:rPr>
              <a:t>Științe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Juridice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Politice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Sociologice</a:t>
            </a:r>
            <a:r>
              <a:rPr lang="en-US" dirty="0" smtClean="0">
                <a:latin typeface="Times New Roman" panose="02020603050405020304" pitchFamily="18" charset="0"/>
                <a:cs typeface="Times New Roman" panose="02020603050405020304" pitchFamily="18" charset="0"/>
              </a:rPr>
              <a:t>;</a:t>
            </a:r>
          </a:p>
          <a:p>
            <a:r>
              <a:rPr lang="en-US" dirty="0" smtClean="0">
                <a:latin typeface="Times New Roman" panose="02020603050405020304" pitchFamily="18" charset="0"/>
                <a:cs typeface="Times New Roman" panose="02020603050405020304" pitchFamily="18" charset="0"/>
              </a:rPr>
              <a:t>7.	Osoianu Tudor - 7 </a:t>
            </a:r>
            <a:r>
              <a:rPr lang="en-US" dirty="0" err="1" smtClean="0">
                <a:latin typeface="Times New Roman" panose="02020603050405020304" pitchFamily="18" charset="0"/>
                <a:cs typeface="Times New Roman" panose="02020603050405020304" pitchFamily="18" charset="0"/>
              </a:rPr>
              <a:t>doctoranzi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Consorțiu</a:t>
            </a:r>
            <a:r>
              <a:rPr lang="en-US" dirty="0" smtClean="0">
                <a:latin typeface="Times New Roman" panose="02020603050405020304" pitchFamily="18" charset="0"/>
                <a:cs typeface="Times New Roman" panose="02020603050405020304" pitchFamily="18" charset="0"/>
              </a:rPr>
              <a:t> ȘD </a:t>
            </a:r>
            <a:r>
              <a:rPr lang="en-US" dirty="0" err="1" smtClean="0">
                <a:latin typeface="Times New Roman" panose="02020603050405020304" pitchFamily="18" charset="0"/>
                <a:cs typeface="Times New Roman" panose="02020603050405020304" pitchFamily="18" charset="0"/>
              </a:rPr>
              <a:t>Științe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Juridice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Politice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Sociologice</a:t>
            </a:r>
            <a:r>
              <a:rPr lang="en-US" dirty="0" smtClean="0">
                <a:latin typeface="Times New Roman" panose="02020603050405020304" pitchFamily="18" charset="0"/>
                <a:cs typeface="Times New Roman" panose="02020603050405020304" pitchFamily="18" charset="0"/>
              </a:rPr>
              <a:t>, 2 - Academia de </a:t>
            </a:r>
            <a:r>
              <a:rPr lang="en-US" dirty="0" err="1" smtClean="0">
                <a:latin typeface="Times New Roman" panose="02020603050405020304" pitchFamily="18" charset="0"/>
                <a:cs typeface="Times New Roman" panose="02020603050405020304" pitchFamily="18" charset="0"/>
              </a:rPr>
              <a:t>Poliție</a:t>
            </a:r>
            <a:r>
              <a:rPr lang="en-US" dirty="0" smtClean="0">
                <a:latin typeface="Times New Roman" panose="02020603050405020304" pitchFamily="18" charset="0"/>
                <a:cs typeface="Times New Roman" panose="02020603050405020304" pitchFamily="18" charset="0"/>
              </a:rPr>
              <a:t>.</a:t>
            </a:r>
          </a:p>
          <a:p>
            <a:pPr marL="342900" indent="-342900">
              <a:buAutoNum type="arabicPeriod" startAt="8"/>
            </a:pPr>
            <a:r>
              <a:rPr lang="en-US" dirty="0" err="1" smtClean="0">
                <a:latin typeface="Times New Roman" panose="02020603050405020304" pitchFamily="18" charset="0"/>
                <a:cs typeface="Times New Roman" panose="02020603050405020304" pitchFamily="18" charset="0"/>
              </a:rPr>
              <a:t>Berliba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Viorel</a:t>
            </a:r>
            <a:r>
              <a:rPr lang="en-US" dirty="0" smtClean="0">
                <a:latin typeface="Times New Roman" panose="02020603050405020304" pitchFamily="18" charset="0"/>
                <a:cs typeface="Times New Roman" panose="02020603050405020304" pitchFamily="18" charset="0"/>
              </a:rPr>
              <a:t> - 5 </a:t>
            </a:r>
            <a:r>
              <a:rPr lang="en-US" dirty="0" err="1" smtClean="0">
                <a:latin typeface="Times New Roman" panose="02020603050405020304" pitchFamily="18" charset="0"/>
                <a:cs typeface="Times New Roman" panose="02020603050405020304" pitchFamily="18" charset="0"/>
              </a:rPr>
              <a:t>doctoranzi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Consorțiu</a:t>
            </a:r>
            <a:r>
              <a:rPr lang="en-US" dirty="0" smtClean="0">
                <a:latin typeface="Times New Roman" panose="02020603050405020304" pitchFamily="18" charset="0"/>
                <a:cs typeface="Times New Roman" panose="02020603050405020304" pitchFamily="18" charset="0"/>
              </a:rPr>
              <a:t> ȘD </a:t>
            </a:r>
            <a:r>
              <a:rPr lang="en-US" dirty="0" err="1" smtClean="0">
                <a:latin typeface="Times New Roman" panose="02020603050405020304" pitchFamily="18" charset="0"/>
                <a:cs typeface="Times New Roman" panose="02020603050405020304" pitchFamily="18" charset="0"/>
              </a:rPr>
              <a:t>Științe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Juridice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Politice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Sociologice</a:t>
            </a:r>
            <a:r>
              <a:rPr lang="en-US" dirty="0" smtClean="0">
                <a:latin typeface="Times New Roman" panose="02020603050405020304" pitchFamily="18" charset="0"/>
                <a:cs typeface="Times New Roman" panose="02020603050405020304" pitchFamily="18" charset="0"/>
              </a:rPr>
              <a:t>.</a:t>
            </a:r>
            <a:endParaRPr lang="ro-RO" dirty="0" smtClean="0">
              <a:latin typeface="Times New Roman" panose="02020603050405020304" pitchFamily="18" charset="0"/>
              <a:cs typeface="Times New Roman" panose="02020603050405020304" pitchFamily="18" charset="0"/>
            </a:endParaRPr>
          </a:p>
          <a:p>
            <a:pPr marL="342900" indent="-342900">
              <a:buAutoNum type="arabicPeriod" startAt="8"/>
            </a:pPr>
            <a:endParaRPr lang="ro-RO" dirty="0">
              <a:latin typeface="Times New Roman" panose="02020603050405020304" pitchFamily="18" charset="0"/>
              <a:cs typeface="Times New Roman" panose="02020603050405020304" pitchFamily="18" charset="0"/>
            </a:endParaRPr>
          </a:p>
          <a:p>
            <a:pPr marL="342900" indent="-342900">
              <a:buAutoNum type="arabicPeriod" startAt="8"/>
            </a:pPr>
            <a:endParaRPr lang="ro-RO" dirty="0" smtClean="0">
              <a:latin typeface="Times New Roman" panose="02020603050405020304" pitchFamily="18" charset="0"/>
              <a:cs typeface="Times New Roman" panose="02020603050405020304" pitchFamily="18" charset="0"/>
            </a:endParaRPr>
          </a:p>
          <a:p>
            <a:pPr lvl="0"/>
            <a:r>
              <a:rPr lang="ro-RO" b="1" dirty="0" smtClean="0">
                <a:solidFill>
                  <a:schemeClr val="accent5">
                    <a:lumMod val="50000"/>
                  </a:schemeClr>
                </a:solidFill>
              </a:rPr>
              <a:t>C.            Conducător </a:t>
            </a:r>
            <a:r>
              <a:rPr lang="ro-RO" b="1" dirty="0">
                <a:solidFill>
                  <a:schemeClr val="accent5">
                    <a:lumMod val="50000"/>
                  </a:schemeClr>
                </a:solidFill>
              </a:rPr>
              <a:t>la tezele de masterat/licență </a:t>
            </a:r>
            <a:endParaRPr lang="en-US" dirty="0">
              <a:solidFill>
                <a:schemeClr val="accent5">
                  <a:lumMod val="50000"/>
                </a:schemeClr>
              </a:solidFill>
            </a:endParaRPr>
          </a:p>
          <a:p>
            <a:r>
              <a:rPr lang="ro-RO" dirty="0"/>
              <a:t>	O bună parte din executanții Proiectului,  mai cu seamă cei ce sunt </a:t>
            </a:r>
            <a:r>
              <a:rPr lang="ro-RO" dirty="0" err="1"/>
              <a:t>angajaţi</a:t>
            </a:r>
            <a:r>
              <a:rPr lang="ro-RO" dirty="0"/>
              <a:t> în regim de cumul extern sunt conducători la tezelor de </a:t>
            </a:r>
            <a:r>
              <a:rPr lang="ro-RO" dirty="0" err="1"/>
              <a:t>licenţă</a:t>
            </a:r>
            <a:r>
              <a:rPr lang="ro-RO" dirty="0"/>
              <a:t> </a:t>
            </a:r>
            <a:r>
              <a:rPr lang="ro-RO" dirty="0" err="1"/>
              <a:t>şi</a:t>
            </a:r>
            <a:r>
              <a:rPr lang="ro-RO" dirty="0"/>
              <a:t> masterat în </a:t>
            </a:r>
            <a:r>
              <a:rPr lang="ro-RO" dirty="0" err="1"/>
              <a:t>universităţile</a:t>
            </a:r>
            <a:r>
              <a:rPr lang="ro-RO" dirty="0"/>
              <a:t> unde activează. </a:t>
            </a:r>
            <a:endParaRPr lang="en-US" dirty="0"/>
          </a:p>
          <a:p>
            <a:pPr marL="342900" indent="-342900">
              <a:buAutoNum type="arabicPeriod" startAt="8"/>
            </a:pPr>
            <a:endParaRPr lang="ro-RO" dirty="0">
              <a:latin typeface="Times New Roman" panose="02020603050405020304" pitchFamily="18" charset="0"/>
              <a:cs typeface="Times New Roman" panose="02020603050405020304" pitchFamily="18" charset="0"/>
            </a:endParaRPr>
          </a:p>
          <a:p>
            <a:pPr marL="342900" indent="-342900">
              <a:buAutoNum type="arabicPeriod" startAt="8"/>
            </a:pPr>
            <a:endParaRPr lang="ro-RO" dirty="0" smtClean="0">
              <a:latin typeface="Times New Roman" panose="02020603050405020304" pitchFamily="18" charset="0"/>
              <a:cs typeface="Times New Roman" panose="02020603050405020304" pitchFamily="18" charset="0"/>
            </a:endParaRPr>
          </a:p>
          <a:p>
            <a:pPr marL="342900" indent="-342900">
              <a:buAutoNum type="arabicPeriod" startAt="8"/>
            </a:pPr>
            <a:endParaRPr lang="ro-RO" dirty="0">
              <a:latin typeface="Times New Roman" panose="02020603050405020304" pitchFamily="18" charset="0"/>
              <a:cs typeface="Times New Roman" panose="02020603050405020304" pitchFamily="18" charset="0"/>
            </a:endParaRPr>
          </a:p>
          <a:p>
            <a:pPr marL="342900" indent="-342900">
              <a:buAutoNum type="arabicPeriod" startAt="8"/>
            </a:pPr>
            <a:endParaRPr lang="ro-RO" dirty="0" smtClean="0">
              <a:latin typeface="Times New Roman" panose="02020603050405020304" pitchFamily="18" charset="0"/>
              <a:cs typeface="Times New Roman" panose="02020603050405020304" pitchFamily="18" charset="0"/>
            </a:endParaRPr>
          </a:p>
          <a:p>
            <a:pPr marL="342900" indent="-342900">
              <a:buAutoNum type="arabicPeriod" startAt="8"/>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786679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07818" y="0"/>
            <a:ext cx="12081164" cy="6524863"/>
          </a:xfrm>
          <a:prstGeom prst="rect">
            <a:avLst/>
          </a:prstGeom>
        </p:spPr>
        <p:txBody>
          <a:bodyPr wrap="square">
            <a:spAutoFit/>
          </a:bodyPr>
          <a:lstStyle/>
          <a:p>
            <a:r>
              <a:rPr lang="en-US" b="1" dirty="0" smtClean="0">
                <a:solidFill>
                  <a:schemeClr val="accent5">
                    <a:lumMod val="50000"/>
                  </a:schemeClr>
                </a:solidFill>
                <a:latin typeface="Times New Roman" panose="02020603050405020304" pitchFamily="18" charset="0"/>
                <a:cs typeface="Times New Roman" panose="02020603050405020304" pitchFamily="18" charset="0"/>
              </a:rPr>
              <a:t>D.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Colaborarea</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cu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instituţiile</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de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învăţământ</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superior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în</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plan didactic de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titularii</a:t>
            </a:r>
            <a:r>
              <a:rPr lang="en-US"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b="1" dirty="0" err="1" smtClean="0">
                <a:solidFill>
                  <a:schemeClr val="accent5">
                    <a:lumMod val="50000"/>
                  </a:schemeClr>
                </a:solidFill>
                <a:latin typeface="Times New Roman" panose="02020603050405020304" pitchFamily="18" charset="0"/>
                <a:cs typeface="Times New Roman" panose="02020603050405020304" pitchFamily="18" charset="0"/>
              </a:rPr>
              <a:t>Proiectului</a:t>
            </a:r>
            <a:endParaRPr lang="en-US" b="1" dirty="0" smtClean="0">
              <a:solidFill>
                <a:schemeClr val="accent5">
                  <a:lumMod val="50000"/>
                </a:schemeClr>
              </a:solidFill>
              <a:latin typeface="Times New Roman" panose="02020603050405020304" pitchFamily="18" charset="0"/>
              <a:cs typeface="Times New Roman" panose="02020603050405020304" pitchFamily="18" charset="0"/>
            </a:endParaRPr>
          </a:p>
          <a:p>
            <a:r>
              <a:rPr lang="en-US"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Frunză</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Iurie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Universitatea</a:t>
            </a:r>
            <a:r>
              <a:rPr lang="en-US" sz="1600" dirty="0" smtClean="0">
                <a:latin typeface="Times New Roman" panose="02020603050405020304" pitchFamily="18" charset="0"/>
                <a:cs typeface="Times New Roman" panose="02020603050405020304" pitchFamily="18" charset="0"/>
              </a:rPr>
              <a:t> de stat din </a:t>
            </a:r>
            <a:r>
              <a:rPr lang="en-US" sz="1600" dirty="0" err="1" smtClean="0">
                <a:latin typeface="Times New Roman" panose="02020603050405020304" pitchFamily="18" charset="0"/>
                <a:cs typeface="Times New Roman" panose="02020603050405020304" pitchFamily="18" charset="0"/>
              </a:rPr>
              <a:t>Komrat</a:t>
            </a:r>
            <a:r>
              <a:rPr lang="en-US" sz="1600" dirty="0" smtClean="0">
                <a:latin typeface="Times New Roman" panose="02020603050405020304" pitchFamily="18" charset="0"/>
                <a:cs typeface="Times New Roman" panose="02020603050405020304" pitchFamily="18" charset="0"/>
              </a:rPr>
              <a:t>; </a:t>
            </a:r>
          </a:p>
          <a:p>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Sosna</a:t>
            </a:r>
            <a:r>
              <a:rPr lang="en-US" sz="1600" dirty="0" smtClean="0">
                <a:latin typeface="Times New Roman" panose="02020603050405020304" pitchFamily="18" charset="0"/>
                <a:cs typeface="Times New Roman" panose="02020603050405020304" pitchFamily="18" charset="0"/>
              </a:rPr>
              <a:t> Boris, </a:t>
            </a:r>
            <a:r>
              <a:rPr lang="en-US" sz="1600" dirty="0" err="1" smtClean="0">
                <a:latin typeface="Times New Roman" panose="02020603050405020304" pitchFamily="18" charset="0"/>
                <a:cs typeface="Times New Roman" panose="02020603050405020304" pitchFamily="18" charset="0"/>
              </a:rPr>
              <a:t>Universitatea</a:t>
            </a:r>
            <a:r>
              <a:rPr lang="en-US" sz="1600" dirty="0" smtClean="0">
                <a:latin typeface="Times New Roman" panose="02020603050405020304" pitchFamily="18" charset="0"/>
                <a:cs typeface="Times New Roman" panose="02020603050405020304" pitchFamily="18" charset="0"/>
              </a:rPr>
              <a:t> de stat din </a:t>
            </a:r>
            <a:r>
              <a:rPr lang="en-US" sz="1600" dirty="0" err="1" smtClean="0">
                <a:latin typeface="Times New Roman" panose="02020603050405020304" pitchFamily="18" charset="0"/>
                <a:cs typeface="Times New Roman" panose="02020603050405020304" pitchFamily="18" charset="0"/>
              </a:rPr>
              <a:t>Komrat</a:t>
            </a:r>
            <a:r>
              <a:rPr lang="en-US" sz="1600" dirty="0" smtClean="0">
                <a:latin typeface="Times New Roman" panose="02020603050405020304" pitchFamily="18" charset="0"/>
                <a:cs typeface="Times New Roman" panose="02020603050405020304" pitchFamily="18" charset="0"/>
              </a:rPr>
              <a:t>;</a:t>
            </a:r>
          </a:p>
          <a:p>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Guştiuc</a:t>
            </a:r>
            <a:r>
              <a:rPr lang="en-US" sz="1600" dirty="0" smtClean="0">
                <a:latin typeface="Times New Roman" panose="02020603050405020304" pitchFamily="18" charset="0"/>
                <a:cs typeface="Times New Roman" panose="02020603050405020304" pitchFamily="18" charset="0"/>
              </a:rPr>
              <a:t> Andrei, Academia de </a:t>
            </a:r>
            <a:r>
              <a:rPr lang="en-US" sz="1600" dirty="0" err="1" smtClean="0">
                <a:latin typeface="Times New Roman" panose="02020603050405020304" pitchFamily="18" charset="0"/>
                <a:cs typeface="Times New Roman" panose="02020603050405020304" pitchFamily="18" charset="0"/>
              </a:rPr>
              <a:t>Administrare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Publică</a:t>
            </a:r>
            <a:r>
              <a:rPr lang="en-US" sz="1600" dirty="0" smtClean="0">
                <a:latin typeface="Times New Roman" panose="02020603050405020304" pitchFamily="18" charset="0"/>
                <a:cs typeface="Times New Roman" panose="02020603050405020304" pitchFamily="18" charset="0"/>
              </a:rPr>
              <a:t> ; </a:t>
            </a:r>
          </a:p>
          <a:p>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Smochină</a:t>
            </a:r>
            <a:r>
              <a:rPr lang="en-US" sz="1600" dirty="0" smtClean="0">
                <a:latin typeface="Times New Roman" panose="02020603050405020304" pitchFamily="18" charset="0"/>
                <a:cs typeface="Times New Roman" panose="02020603050405020304" pitchFamily="18" charset="0"/>
              </a:rPr>
              <a:t> Andrei, </a:t>
            </a:r>
            <a:r>
              <a:rPr lang="en-US" sz="1600" dirty="0" err="1" smtClean="0">
                <a:latin typeface="Times New Roman" panose="02020603050405020304" pitchFamily="18" charset="0"/>
                <a:cs typeface="Times New Roman" panose="02020603050405020304" pitchFamily="18" charset="0"/>
              </a:rPr>
              <a:t>Grama</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Dumitru</a:t>
            </a:r>
            <a:r>
              <a:rPr lang="en-US" sz="1600" dirty="0" smtClean="0">
                <a:latin typeface="Times New Roman" panose="02020603050405020304" pitchFamily="18" charset="0"/>
                <a:cs typeface="Times New Roman" panose="02020603050405020304" pitchFamily="18" charset="0"/>
              </a:rPr>
              <a:t>, ULIM; </a:t>
            </a:r>
            <a:r>
              <a:rPr lang="en-US" sz="1600" dirty="0" err="1" smtClean="0">
                <a:latin typeface="Times New Roman" panose="02020603050405020304" pitchFamily="18" charset="0"/>
                <a:cs typeface="Times New Roman" panose="02020603050405020304" pitchFamily="18" charset="0"/>
              </a:rPr>
              <a:t>Universitatea</a:t>
            </a:r>
            <a:r>
              <a:rPr lang="en-US" sz="1600" dirty="0" smtClean="0">
                <a:latin typeface="Times New Roman" panose="02020603050405020304" pitchFamily="18" charset="0"/>
                <a:cs typeface="Times New Roman" panose="02020603050405020304" pitchFamily="18" charset="0"/>
              </a:rPr>
              <a:t> de Stat „</a:t>
            </a:r>
            <a:r>
              <a:rPr lang="en-US" sz="1600" dirty="0" err="1" smtClean="0">
                <a:latin typeface="Times New Roman" panose="02020603050405020304" pitchFamily="18" charset="0"/>
                <a:cs typeface="Times New Roman" panose="02020603050405020304" pitchFamily="18" charset="0"/>
              </a:rPr>
              <a:t>Dmitrie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Cantemir</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Școala</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doctorală</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Științe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Juridie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Politice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și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Sociologice</a:t>
            </a:r>
            <a:r>
              <a:rPr lang="en-US" sz="1600" dirty="0" smtClean="0">
                <a:latin typeface="Times New Roman" panose="02020603050405020304" pitchFamily="18" charset="0"/>
                <a:cs typeface="Times New Roman" panose="02020603050405020304" pitchFamily="18" charset="0"/>
              </a:rPr>
              <a:t>”;</a:t>
            </a:r>
          </a:p>
          <a:p>
            <a:r>
              <a:rPr lang="en-US" sz="1600" dirty="0" smtClean="0">
                <a:latin typeface="Times New Roman" panose="02020603050405020304" pitchFamily="18" charset="0"/>
                <a:cs typeface="Times New Roman" panose="02020603050405020304" pitchFamily="18" charset="0"/>
              </a:rPr>
              <a:t>	Osoianu Tudor, UCCM; </a:t>
            </a:r>
            <a:r>
              <a:rPr lang="en-US" sz="1600" dirty="0" err="1" smtClean="0">
                <a:latin typeface="Times New Roman" panose="02020603050405020304" pitchFamily="18" charset="0"/>
                <a:cs typeface="Times New Roman" panose="02020603050405020304" pitchFamily="18" charset="0"/>
              </a:rPr>
              <a:t>Universitatea</a:t>
            </a:r>
            <a:r>
              <a:rPr lang="en-US" sz="1600" dirty="0" smtClean="0">
                <a:latin typeface="Times New Roman" panose="02020603050405020304" pitchFamily="18" charset="0"/>
                <a:cs typeface="Times New Roman" panose="02020603050405020304" pitchFamily="18" charset="0"/>
              </a:rPr>
              <a:t> de Stat „</a:t>
            </a:r>
            <a:r>
              <a:rPr lang="en-US" sz="1600" dirty="0" err="1" smtClean="0">
                <a:latin typeface="Times New Roman" panose="02020603050405020304" pitchFamily="18" charset="0"/>
                <a:cs typeface="Times New Roman" panose="02020603050405020304" pitchFamily="18" charset="0"/>
              </a:rPr>
              <a:t>Dmitrie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Cantemir</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Școala</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doctorală</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Științe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Juridie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Politice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și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Sociologice</a:t>
            </a:r>
            <a:r>
              <a:rPr lang="en-US" sz="1600" dirty="0" smtClean="0">
                <a:latin typeface="Times New Roman" panose="02020603050405020304" pitchFamily="18" charset="0"/>
                <a:cs typeface="Times New Roman" panose="02020603050405020304" pitchFamily="18" charset="0"/>
              </a:rPr>
              <a:t>”; Academia de </a:t>
            </a:r>
            <a:r>
              <a:rPr lang="en-US" sz="1600" dirty="0" err="1" smtClean="0">
                <a:latin typeface="Times New Roman" panose="02020603050405020304" pitchFamily="18" charset="0"/>
                <a:cs typeface="Times New Roman" panose="02020603050405020304" pitchFamily="18" charset="0"/>
              </a:rPr>
              <a:t>Poliție</a:t>
            </a:r>
            <a:r>
              <a:rPr lang="en-US" sz="1600" dirty="0" smtClean="0">
                <a:latin typeface="Times New Roman" panose="02020603050405020304" pitchFamily="18" charset="0"/>
                <a:cs typeface="Times New Roman" panose="02020603050405020304" pitchFamily="18" charset="0"/>
              </a:rPr>
              <a:t> ;</a:t>
            </a:r>
          </a:p>
          <a:p>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Cușnir</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Valeriu</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Universitatea</a:t>
            </a:r>
            <a:r>
              <a:rPr lang="en-US" sz="1600" dirty="0" smtClean="0">
                <a:latin typeface="Times New Roman" panose="02020603050405020304" pitchFamily="18" charset="0"/>
                <a:cs typeface="Times New Roman" panose="02020603050405020304" pitchFamily="18" charset="0"/>
              </a:rPr>
              <a:t> de Stat de </a:t>
            </a:r>
            <a:r>
              <a:rPr lang="en-US" sz="1600" dirty="0" err="1" smtClean="0">
                <a:latin typeface="Times New Roman" panose="02020603050405020304" pitchFamily="18" charset="0"/>
                <a:cs typeface="Times New Roman" panose="02020603050405020304" pitchFamily="18" charset="0"/>
              </a:rPr>
              <a:t>Educație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Fizică</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și</a:t>
            </a:r>
            <a:r>
              <a:rPr lang="en-US" sz="1600" dirty="0" smtClean="0">
                <a:latin typeface="Times New Roman" panose="02020603050405020304" pitchFamily="18" charset="0"/>
                <a:cs typeface="Times New Roman" panose="02020603050405020304" pitchFamily="18" charset="0"/>
              </a:rPr>
              <a:t> Sport; </a:t>
            </a:r>
            <a:r>
              <a:rPr lang="en-US" sz="1600" dirty="0" err="1" smtClean="0">
                <a:latin typeface="Times New Roman" panose="02020603050405020304" pitchFamily="18" charset="0"/>
                <a:cs typeface="Times New Roman" panose="02020603050405020304" pitchFamily="18" charset="0"/>
              </a:rPr>
              <a:t>Universitatea</a:t>
            </a:r>
            <a:r>
              <a:rPr lang="en-US" sz="1600" dirty="0" smtClean="0">
                <a:latin typeface="Times New Roman" panose="02020603050405020304" pitchFamily="18" charset="0"/>
                <a:cs typeface="Times New Roman" panose="02020603050405020304" pitchFamily="18" charset="0"/>
              </a:rPr>
              <a:t> de </a:t>
            </a:r>
            <a:r>
              <a:rPr lang="en-US" sz="1600" dirty="0" err="1" smtClean="0">
                <a:latin typeface="Times New Roman" panose="02020603050405020304" pitchFamily="18" charset="0"/>
                <a:cs typeface="Times New Roman" panose="02020603050405020304" pitchFamily="18" charset="0"/>
              </a:rPr>
              <a:t>Studii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Europene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Universitatea</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Dunărea</a:t>
            </a:r>
            <a:r>
              <a:rPr lang="en-US" sz="1600" dirty="0" smtClean="0">
                <a:latin typeface="Times New Roman" panose="02020603050405020304" pitchFamily="18" charset="0"/>
                <a:cs typeface="Times New Roman" panose="02020603050405020304" pitchFamily="18" charset="0"/>
              </a:rPr>
              <a:t> de Jos” din </a:t>
            </a:r>
            <a:r>
              <a:rPr lang="en-US" sz="1600" dirty="0" err="1" smtClean="0">
                <a:latin typeface="Times New Roman" panose="02020603050405020304" pitchFamily="18" charset="0"/>
                <a:cs typeface="Times New Roman" panose="02020603050405020304" pitchFamily="18" charset="0"/>
              </a:rPr>
              <a:t>Galați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Universitatea</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Ștefan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cel</a:t>
            </a:r>
            <a:r>
              <a:rPr lang="en-US" sz="1600" dirty="0" smtClean="0">
                <a:latin typeface="Times New Roman" panose="02020603050405020304" pitchFamily="18" charset="0"/>
                <a:cs typeface="Times New Roman" panose="02020603050405020304" pitchFamily="18" charset="0"/>
              </a:rPr>
              <a:t> Mare” din </a:t>
            </a:r>
            <a:r>
              <a:rPr lang="en-US" sz="1600" dirty="0" err="1" smtClean="0">
                <a:latin typeface="Times New Roman" panose="02020603050405020304" pitchFamily="18" charset="0"/>
                <a:cs typeface="Times New Roman" panose="02020603050405020304" pitchFamily="18" charset="0"/>
              </a:rPr>
              <a:t>Suceava</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Institutul</a:t>
            </a:r>
            <a:r>
              <a:rPr lang="en-US" sz="1600" dirty="0" smtClean="0">
                <a:latin typeface="Times New Roman" panose="02020603050405020304" pitchFamily="18" charset="0"/>
                <a:cs typeface="Times New Roman" panose="02020603050405020304" pitchFamily="18" charset="0"/>
              </a:rPr>
              <a:t> de </a:t>
            </a:r>
            <a:r>
              <a:rPr lang="en-US" sz="1600" dirty="0" err="1" smtClean="0">
                <a:latin typeface="Times New Roman" panose="02020603050405020304" pitchFamily="18" charset="0"/>
                <a:cs typeface="Times New Roman" panose="02020603050405020304" pitchFamily="18" charset="0"/>
              </a:rPr>
              <a:t>Cercetări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Juridice</a:t>
            </a:r>
            <a:r>
              <a:rPr lang="en-US" sz="1600" dirty="0" smtClean="0">
                <a:latin typeface="Times New Roman" panose="02020603050405020304" pitchFamily="18" charset="0"/>
                <a:cs typeface="Times New Roman" panose="02020603050405020304" pitchFamily="18" charset="0"/>
              </a:rPr>
              <a:t> al </a:t>
            </a:r>
            <a:r>
              <a:rPr lang="en-US" sz="1600" dirty="0" err="1" smtClean="0">
                <a:latin typeface="Times New Roman" panose="02020603050405020304" pitchFamily="18" charset="0"/>
                <a:cs typeface="Times New Roman" panose="02020603050405020304" pitchFamily="18" charset="0"/>
              </a:rPr>
              <a:t>Academiei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Române</a:t>
            </a:r>
            <a:r>
              <a:rPr lang="en-US" sz="1600" dirty="0" smtClean="0">
                <a:latin typeface="Times New Roman" panose="02020603050405020304" pitchFamily="18" charset="0"/>
                <a:cs typeface="Times New Roman" panose="02020603050405020304" pitchFamily="18" charset="0"/>
              </a:rPr>
              <a:t>; </a:t>
            </a:r>
          </a:p>
          <a:p>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Albu</a:t>
            </a:r>
            <a:r>
              <a:rPr lang="en-US" sz="1600" dirty="0" smtClean="0">
                <a:latin typeface="Times New Roman" panose="02020603050405020304" pitchFamily="18" charset="0"/>
                <a:cs typeface="Times New Roman" panose="02020603050405020304" pitchFamily="18" charset="0"/>
              </a:rPr>
              <a:t> Natalia, Academia </a:t>
            </a:r>
            <a:r>
              <a:rPr lang="en-US" sz="1600" dirty="0" err="1" smtClean="0">
                <a:latin typeface="Times New Roman" panose="02020603050405020304" pitchFamily="18" charset="0"/>
                <a:cs typeface="Times New Roman" panose="02020603050405020304" pitchFamily="18" charset="0"/>
              </a:rPr>
              <a:t>Militară</a:t>
            </a:r>
            <a:r>
              <a:rPr lang="en-US" sz="1600" dirty="0" smtClean="0">
                <a:latin typeface="Times New Roman" panose="02020603050405020304" pitchFamily="18" charset="0"/>
                <a:cs typeface="Times New Roman" panose="02020603050405020304" pitchFamily="18" charset="0"/>
              </a:rPr>
              <a:t> a </a:t>
            </a:r>
            <a:r>
              <a:rPr lang="en-US" sz="1600" dirty="0" err="1" smtClean="0">
                <a:latin typeface="Times New Roman" panose="02020603050405020304" pitchFamily="18" charset="0"/>
                <a:cs typeface="Times New Roman" panose="02020603050405020304" pitchFamily="18" charset="0"/>
              </a:rPr>
              <a:t>Forțelor</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Armate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Alexandru</a:t>
            </a:r>
            <a:r>
              <a:rPr lang="en-US" sz="1600" dirty="0" smtClean="0">
                <a:latin typeface="Times New Roman" panose="02020603050405020304" pitchFamily="18" charset="0"/>
                <a:cs typeface="Times New Roman" panose="02020603050405020304" pitchFamily="18" charset="0"/>
              </a:rPr>
              <a:t> el Bun”;</a:t>
            </a:r>
          </a:p>
          <a:p>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Sprîncean</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Serghei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Universitatea</a:t>
            </a:r>
            <a:r>
              <a:rPr lang="en-US" sz="1600" dirty="0" smtClean="0">
                <a:latin typeface="Times New Roman" panose="02020603050405020304" pitchFamily="18" charset="0"/>
                <a:cs typeface="Times New Roman" panose="02020603050405020304" pitchFamily="18" charset="0"/>
              </a:rPr>
              <a:t> de Stat „</a:t>
            </a:r>
            <a:r>
              <a:rPr lang="en-US" sz="1600" dirty="0" err="1" smtClean="0">
                <a:latin typeface="Times New Roman" panose="02020603050405020304" pitchFamily="18" charset="0"/>
                <a:cs typeface="Times New Roman" panose="02020603050405020304" pitchFamily="18" charset="0"/>
              </a:rPr>
              <a:t>Dimitrie</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Cantemir</a:t>
            </a:r>
            <a:r>
              <a:rPr lang="en-US" sz="1600" dirty="0" smtClean="0">
                <a:latin typeface="Times New Roman" panose="02020603050405020304" pitchFamily="18" charset="0"/>
                <a:cs typeface="Times New Roman" panose="02020603050405020304" pitchFamily="18" charset="0"/>
              </a:rPr>
              <a:t>” ;</a:t>
            </a:r>
          </a:p>
          <a:p>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Bencheci</a:t>
            </a:r>
            <a:r>
              <a:rPr lang="en-US" sz="1600" dirty="0" smtClean="0">
                <a:latin typeface="Times New Roman" panose="02020603050405020304" pitchFamily="18" charset="0"/>
                <a:cs typeface="Times New Roman" panose="02020603050405020304" pitchFamily="18" charset="0"/>
              </a:rPr>
              <a:t> M., </a:t>
            </a:r>
            <a:r>
              <a:rPr lang="en-US" sz="1600" dirty="0" err="1" smtClean="0">
                <a:latin typeface="Times New Roman" panose="02020603050405020304" pitchFamily="18" charset="0"/>
                <a:cs typeface="Times New Roman" panose="02020603050405020304" pitchFamily="18" charset="0"/>
              </a:rPr>
              <a:t>Istitutu</a:t>
            </a:r>
            <a:r>
              <a:rPr lang="en-US" sz="1600" dirty="0" smtClean="0">
                <a:latin typeface="Times New Roman" panose="02020603050405020304" pitchFamily="18" charset="0"/>
                <a:cs typeface="Times New Roman" panose="02020603050405020304" pitchFamily="18" charset="0"/>
              </a:rPr>
              <a:t> de </a:t>
            </a:r>
            <a:r>
              <a:rPr lang="en-US" sz="1600" dirty="0" err="1" smtClean="0">
                <a:latin typeface="Times New Roman" panose="02020603050405020304" pitchFamily="18" charset="0"/>
                <a:cs typeface="Times New Roman" panose="02020603050405020304" pitchFamily="18" charset="0"/>
              </a:rPr>
              <a:t>Relații</a:t>
            </a:r>
            <a:r>
              <a:rPr lang="en-US" sz="1600" dirty="0" smtClean="0">
                <a:latin typeface="Times New Roman" panose="02020603050405020304" pitchFamily="18" charset="0"/>
                <a:cs typeface="Times New Roman" panose="02020603050405020304" pitchFamily="18" charset="0"/>
              </a:rPr>
              <a:t> </a:t>
            </a:r>
            <a:r>
              <a:rPr lang="en-US" sz="1600" dirty="0" err="1" smtClean="0">
                <a:latin typeface="Times New Roman" panose="02020603050405020304" pitchFamily="18" charset="0"/>
                <a:cs typeface="Times New Roman" panose="02020603050405020304" pitchFamily="18" charset="0"/>
              </a:rPr>
              <a:t>Internaționale</a:t>
            </a:r>
            <a:r>
              <a:rPr lang="en-US" sz="1600" dirty="0" smtClean="0">
                <a:latin typeface="Times New Roman" panose="02020603050405020304" pitchFamily="18" charset="0"/>
                <a:cs typeface="Times New Roman" panose="02020603050405020304" pitchFamily="18" charset="0"/>
              </a:rPr>
              <a:t> din Moldova.</a:t>
            </a:r>
            <a:endParaRPr lang="ro-RO" sz="1600" dirty="0" smtClean="0">
              <a:latin typeface="Times New Roman" panose="02020603050405020304" pitchFamily="18" charset="0"/>
              <a:cs typeface="Times New Roman" panose="02020603050405020304" pitchFamily="18" charset="0"/>
            </a:endParaRPr>
          </a:p>
          <a:p>
            <a:endParaRPr lang="ro-RO" b="1" dirty="0" smtClean="0">
              <a:solidFill>
                <a:schemeClr val="accent5">
                  <a:lumMod val="50000"/>
                </a:schemeClr>
              </a:solidFill>
              <a:latin typeface="Times New Roman" panose="02020603050405020304" pitchFamily="18" charset="0"/>
              <a:cs typeface="Times New Roman" panose="02020603050405020304" pitchFamily="18" charset="0"/>
            </a:endParaRPr>
          </a:p>
          <a:p>
            <a:r>
              <a:rPr lang="ro-RO" b="1" dirty="0" smtClean="0">
                <a:solidFill>
                  <a:schemeClr val="accent5">
                    <a:lumMod val="50000"/>
                  </a:schemeClr>
                </a:solidFill>
                <a:latin typeface="Times New Roman" panose="02020603050405020304" pitchFamily="18" charset="0"/>
                <a:cs typeface="Times New Roman" panose="02020603050405020304" pitchFamily="18" charset="0"/>
              </a:rPr>
              <a:t>E.	Proiect de cooperare transfrontalieră ICJPS – Universitatea de Stat de Educație Fizică și Sport – Universitatea „Dunărea de Jos” din Galați </a:t>
            </a:r>
          </a:p>
          <a:p>
            <a:r>
              <a:rPr lang="ro-RO" sz="1600" dirty="0" smtClean="0">
                <a:latin typeface="Times New Roman" panose="02020603050405020304" pitchFamily="18" charset="0"/>
                <a:cs typeface="Times New Roman" panose="02020603050405020304" pitchFamily="18" charset="0"/>
              </a:rPr>
              <a:t>Masterat „Științe penale și criminalistică”, Titulari de cursuri: </a:t>
            </a:r>
            <a:r>
              <a:rPr lang="ro-RO" sz="1600" dirty="0" err="1" smtClean="0">
                <a:latin typeface="Times New Roman" panose="02020603050405020304" pitchFamily="18" charset="0"/>
                <a:cs typeface="Times New Roman" panose="02020603050405020304" pitchFamily="18" charset="0"/>
              </a:rPr>
              <a:t>Guceac</a:t>
            </a:r>
            <a:r>
              <a:rPr lang="ro-RO" sz="1600" dirty="0" smtClean="0">
                <a:latin typeface="Times New Roman" panose="02020603050405020304" pitchFamily="18" charset="0"/>
                <a:cs typeface="Times New Roman" panose="02020603050405020304" pitchFamily="18" charset="0"/>
              </a:rPr>
              <a:t> Ion, </a:t>
            </a:r>
            <a:r>
              <a:rPr lang="ro-RO" sz="1600" dirty="0" err="1" smtClean="0">
                <a:latin typeface="Times New Roman" panose="02020603050405020304" pitchFamily="18" charset="0"/>
                <a:cs typeface="Times New Roman" panose="02020603050405020304" pitchFamily="18" charset="0"/>
              </a:rPr>
              <a:t>Cușnir</a:t>
            </a:r>
            <a:r>
              <a:rPr lang="ro-RO" sz="1600" dirty="0" smtClean="0">
                <a:latin typeface="Times New Roman" panose="02020603050405020304" pitchFamily="18" charset="0"/>
                <a:cs typeface="Times New Roman" panose="02020603050405020304" pitchFamily="18" charset="0"/>
              </a:rPr>
              <a:t> Valeriu, Frunze Iurie, Osoianu Tudor. </a:t>
            </a:r>
          </a:p>
          <a:p>
            <a:endParaRPr lang="ro-RO" b="1" dirty="0" smtClean="0">
              <a:solidFill>
                <a:schemeClr val="accent5">
                  <a:lumMod val="50000"/>
                </a:schemeClr>
              </a:solidFill>
              <a:latin typeface="Times New Roman" panose="02020603050405020304" pitchFamily="18" charset="0"/>
              <a:cs typeface="Times New Roman" panose="02020603050405020304" pitchFamily="18" charset="0"/>
            </a:endParaRPr>
          </a:p>
          <a:p>
            <a:r>
              <a:rPr lang="ro-RO" b="1" dirty="0" smtClean="0">
                <a:solidFill>
                  <a:schemeClr val="accent5">
                    <a:lumMod val="50000"/>
                  </a:schemeClr>
                </a:solidFill>
                <a:latin typeface="Times New Roman" panose="02020603050405020304" pitchFamily="18" charset="0"/>
                <a:cs typeface="Times New Roman" panose="02020603050405020304" pitchFamily="18" charset="0"/>
              </a:rPr>
              <a:t>F.	 Activitatea în cadrul Seminarelor </a:t>
            </a:r>
            <a:r>
              <a:rPr lang="ro-RO" b="1" dirty="0" err="1" smtClean="0">
                <a:solidFill>
                  <a:schemeClr val="accent5">
                    <a:lumMod val="50000"/>
                  </a:schemeClr>
                </a:solidFill>
                <a:latin typeface="Times New Roman" panose="02020603050405020304" pitchFamily="18" charset="0"/>
                <a:cs typeface="Times New Roman" panose="02020603050405020304" pitchFamily="18" charset="0"/>
              </a:rPr>
              <a:t>Ştiinţifice</a:t>
            </a:r>
            <a:r>
              <a:rPr lang="ro-RO" b="1" dirty="0" smtClean="0">
                <a:solidFill>
                  <a:schemeClr val="accent5">
                    <a:lumMod val="50000"/>
                  </a:schemeClr>
                </a:solidFill>
                <a:latin typeface="Times New Roman" panose="02020603050405020304" pitchFamily="18" charset="0"/>
                <a:cs typeface="Times New Roman" panose="02020603050405020304" pitchFamily="18" charset="0"/>
              </a:rPr>
              <a:t> de Profil </a:t>
            </a:r>
            <a:r>
              <a:rPr lang="ro-RO" b="1" dirty="0" err="1" smtClean="0">
                <a:solidFill>
                  <a:schemeClr val="accent5">
                    <a:lumMod val="50000"/>
                  </a:schemeClr>
                </a:solidFill>
                <a:latin typeface="Times New Roman" panose="02020603050405020304" pitchFamily="18" charset="0"/>
                <a:cs typeface="Times New Roman" panose="02020603050405020304" pitchFamily="18" charset="0"/>
              </a:rPr>
              <a:t>interuniversitare</a:t>
            </a:r>
            <a:r>
              <a:rPr lang="ro-RO" b="1" dirty="0" smtClean="0">
                <a:solidFill>
                  <a:schemeClr val="accent5">
                    <a:lumMod val="50000"/>
                  </a:schemeClr>
                </a:solidFill>
                <a:latin typeface="Times New Roman" panose="02020603050405020304" pitchFamily="18" charset="0"/>
                <a:cs typeface="Times New Roman" panose="02020603050405020304" pitchFamily="18" charset="0"/>
              </a:rPr>
              <a:t> (din cadrul ICJPS)</a:t>
            </a:r>
          </a:p>
          <a:p>
            <a:r>
              <a:rPr lang="ro-RO" dirty="0" smtClean="0">
                <a:latin typeface="Times New Roman" panose="02020603050405020304" pitchFamily="18" charset="0"/>
                <a:cs typeface="Times New Roman" panose="02020603050405020304" pitchFamily="18" charset="0"/>
              </a:rPr>
              <a:t>• </a:t>
            </a:r>
            <a:r>
              <a:rPr lang="ro-RO" sz="1600" dirty="0" err="1" smtClean="0">
                <a:latin typeface="Times New Roman" panose="02020603050405020304" pitchFamily="18" charset="0"/>
                <a:cs typeface="Times New Roman" panose="02020603050405020304" pitchFamily="18" charset="0"/>
              </a:rPr>
              <a:t>Cușnir</a:t>
            </a:r>
            <a:r>
              <a:rPr lang="ro-RO" sz="1600" dirty="0" smtClean="0">
                <a:latin typeface="Times New Roman" panose="02020603050405020304" pitchFamily="18" charset="0"/>
                <a:cs typeface="Times New Roman" panose="02020603050405020304" pitchFamily="18" charset="0"/>
              </a:rPr>
              <a:t> Valeriu, președinte SŞP </a:t>
            </a:r>
            <a:r>
              <a:rPr lang="ro-RO" sz="1600" dirty="0" err="1" smtClean="0">
                <a:latin typeface="Times New Roman" panose="02020603050405020304" pitchFamily="18" charset="0"/>
                <a:cs typeface="Times New Roman" panose="02020603050405020304" pitchFamily="18" charset="0"/>
              </a:rPr>
              <a:t>interuniversitar</a:t>
            </a:r>
            <a:r>
              <a:rPr lang="ro-RO" sz="1600" dirty="0" smtClean="0">
                <a:latin typeface="Times New Roman" panose="02020603050405020304" pitchFamily="18" charset="0"/>
                <a:cs typeface="Times New Roman" panose="02020603050405020304" pitchFamily="18" charset="0"/>
              </a:rPr>
              <a:t> 554 – Drept Penal;</a:t>
            </a:r>
          </a:p>
          <a:p>
            <a:r>
              <a:rPr lang="ro-RO" sz="1600" dirty="0" smtClean="0">
                <a:latin typeface="Times New Roman" panose="02020603050405020304" pitchFamily="18" charset="0"/>
                <a:cs typeface="Times New Roman" panose="02020603050405020304" pitchFamily="18" charset="0"/>
              </a:rPr>
              <a:t>• Osoianu Tudor, </a:t>
            </a:r>
            <a:r>
              <a:rPr lang="ro-RO" sz="1600" dirty="0" err="1" smtClean="0">
                <a:latin typeface="Times New Roman" panose="02020603050405020304" pitchFamily="18" charset="0"/>
                <a:cs typeface="Times New Roman" panose="02020603050405020304" pitchFamily="18" charset="0"/>
              </a:rPr>
              <a:t>Berliba</a:t>
            </a:r>
            <a:r>
              <a:rPr lang="ro-RO" sz="1600" dirty="0" smtClean="0">
                <a:latin typeface="Times New Roman" panose="02020603050405020304" pitchFamily="18" charset="0"/>
                <a:cs typeface="Times New Roman" panose="02020603050405020304" pitchFamily="18" charset="0"/>
              </a:rPr>
              <a:t> V, </a:t>
            </a:r>
            <a:r>
              <a:rPr lang="ro-RO" sz="1600" dirty="0" err="1" smtClean="0">
                <a:latin typeface="Times New Roman" panose="02020603050405020304" pitchFamily="18" charset="0"/>
                <a:cs typeface="Times New Roman" panose="02020603050405020304" pitchFamily="18" charset="0"/>
              </a:rPr>
              <a:t>Cernomoreț</a:t>
            </a:r>
            <a:r>
              <a:rPr lang="ro-RO" sz="1600" dirty="0" smtClean="0">
                <a:latin typeface="Times New Roman" panose="02020603050405020304" pitchFamily="18" charset="0"/>
                <a:cs typeface="Times New Roman" panose="02020603050405020304" pitchFamily="18" charset="0"/>
              </a:rPr>
              <a:t> Sergiu, membri  SŞP </a:t>
            </a:r>
            <a:r>
              <a:rPr lang="ro-RO" sz="1600" dirty="0" err="1" smtClean="0">
                <a:latin typeface="Times New Roman" panose="02020603050405020304" pitchFamily="18" charset="0"/>
                <a:cs typeface="Times New Roman" panose="02020603050405020304" pitchFamily="18" charset="0"/>
              </a:rPr>
              <a:t>interuniversitar</a:t>
            </a:r>
            <a:r>
              <a:rPr lang="ro-RO" sz="1600" dirty="0" smtClean="0">
                <a:latin typeface="Times New Roman" panose="02020603050405020304" pitchFamily="18" charset="0"/>
                <a:cs typeface="Times New Roman" panose="02020603050405020304" pitchFamily="18" charset="0"/>
              </a:rPr>
              <a:t>  554 – Drept Penal; </a:t>
            </a:r>
          </a:p>
          <a:p>
            <a:r>
              <a:rPr lang="ro-RO" sz="1600" dirty="0" smtClean="0">
                <a:latin typeface="Times New Roman" panose="02020603050405020304" pitchFamily="18" charset="0"/>
                <a:cs typeface="Times New Roman" panose="02020603050405020304" pitchFamily="18" charset="0"/>
              </a:rPr>
              <a:t>• Frunză Iurie, Smochină Andrei, </a:t>
            </a:r>
            <a:r>
              <a:rPr lang="ro-RO" sz="1600" dirty="0" err="1" smtClean="0">
                <a:latin typeface="Times New Roman" panose="02020603050405020304" pitchFamily="18" charset="0"/>
                <a:cs typeface="Times New Roman" panose="02020603050405020304" pitchFamily="18" charset="0"/>
              </a:rPr>
              <a:t>Chirtoacă</a:t>
            </a:r>
            <a:r>
              <a:rPr lang="ro-RO" sz="1600" dirty="0" smtClean="0">
                <a:latin typeface="Times New Roman" panose="02020603050405020304" pitchFamily="18" charset="0"/>
                <a:cs typeface="Times New Roman" panose="02020603050405020304" pitchFamily="18" charset="0"/>
              </a:rPr>
              <a:t> Leonid, </a:t>
            </a:r>
            <a:r>
              <a:rPr lang="ro-RO" sz="1600" dirty="0" err="1" smtClean="0">
                <a:latin typeface="Times New Roman" panose="02020603050405020304" pitchFamily="18" charset="0"/>
                <a:cs typeface="Times New Roman" panose="02020603050405020304" pitchFamily="18" charset="0"/>
              </a:rPr>
              <a:t>Sosna</a:t>
            </a:r>
            <a:r>
              <a:rPr lang="ro-RO" sz="1600" dirty="0" smtClean="0">
                <a:latin typeface="Times New Roman" panose="02020603050405020304" pitchFamily="18" charset="0"/>
                <a:cs typeface="Times New Roman" panose="02020603050405020304" pitchFamily="18" charset="0"/>
              </a:rPr>
              <a:t> Boris, - SŞP – 553 – Drept Privat; </a:t>
            </a:r>
          </a:p>
          <a:p>
            <a:r>
              <a:rPr lang="ro-RO" sz="1600" dirty="0" smtClean="0">
                <a:latin typeface="Times New Roman" panose="02020603050405020304" pitchFamily="18" charset="0"/>
                <a:cs typeface="Times New Roman" panose="02020603050405020304" pitchFamily="18" charset="0"/>
              </a:rPr>
              <a:t>• </a:t>
            </a:r>
            <a:r>
              <a:rPr lang="ro-RO" sz="1600" dirty="0" err="1" smtClean="0">
                <a:latin typeface="Times New Roman" panose="02020603050405020304" pitchFamily="18" charset="0"/>
                <a:cs typeface="Times New Roman" panose="02020603050405020304" pitchFamily="18" charset="0"/>
              </a:rPr>
              <a:t>Balmuş</a:t>
            </a:r>
            <a:r>
              <a:rPr lang="ro-RO" sz="1600" dirty="0" smtClean="0">
                <a:latin typeface="Times New Roman" panose="02020603050405020304" pitchFamily="18" charset="0"/>
                <a:cs typeface="Times New Roman" panose="02020603050405020304" pitchFamily="18" charset="0"/>
              </a:rPr>
              <a:t> Victor, Costachi Gheorghe, </a:t>
            </a:r>
            <a:r>
              <a:rPr lang="ro-RO" sz="1600" dirty="0" err="1" smtClean="0">
                <a:latin typeface="Times New Roman" panose="02020603050405020304" pitchFamily="18" charset="0"/>
                <a:cs typeface="Times New Roman" panose="02020603050405020304" pitchFamily="18" charset="0"/>
              </a:rPr>
              <a:t>Guceac</a:t>
            </a:r>
            <a:r>
              <a:rPr lang="ro-RO" sz="1600" dirty="0" smtClean="0">
                <a:latin typeface="Times New Roman" panose="02020603050405020304" pitchFamily="18" charset="0"/>
                <a:cs typeface="Times New Roman" panose="02020603050405020304" pitchFamily="18" charset="0"/>
              </a:rPr>
              <a:t> Ion, </a:t>
            </a:r>
            <a:r>
              <a:rPr lang="ro-RO" sz="1600" dirty="0" err="1" smtClean="0">
                <a:latin typeface="Times New Roman" panose="02020603050405020304" pitchFamily="18" charset="0"/>
                <a:cs typeface="Times New Roman" panose="02020603050405020304" pitchFamily="18" charset="0"/>
              </a:rPr>
              <a:t>Guştiuc</a:t>
            </a:r>
            <a:r>
              <a:rPr lang="ro-RO" sz="1600" dirty="0" smtClean="0">
                <a:latin typeface="Times New Roman" panose="02020603050405020304" pitchFamily="18" charset="0"/>
                <a:cs typeface="Times New Roman" panose="02020603050405020304" pitchFamily="18" charset="0"/>
              </a:rPr>
              <a:t> Andrei, Smochină Andrei, Grama Dumitru, membri SŞP – 552 – Drept Public;</a:t>
            </a:r>
          </a:p>
          <a:p>
            <a:r>
              <a:rPr lang="ro-RO" sz="1600" dirty="0" smtClean="0">
                <a:latin typeface="Times New Roman" panose="02020603050405020304" pitchFamily="18" charset="0"/>
                <a:cs typeface="Times New Roman" panose="02020603050405020304" pitchFamily="18" charset="0"/>
              </a:rPr>
              <a:t>• </a:t>
            </a:r>
            <a:r>
              <a:rPr lang="ro-RO" sz="1600" dirty="0" err="1" smtClean="0">
                <a:latin typeface="Times New Roman" panose="02020603050405020304" pitchFamily="18" charset="0"/>
                <a:cs typeface="Times New Roman" panose="02020603050405020304" pitchFamily="18" charset="0"/>
              </a:rPr>
              <a:t>Sprîncean</a:t>
            </a:r>
            <a:r>
              <a:rPr lang="ro-RO" sz="1600" dirty="0" smtClean="0">
                <a:latin typeface="Times New Roman" panose="02020603050405020304" pitchFamily="18" charset="0"/>
                <a:cs typeface="Times New Roman" panose="02020603050405020304" pitchFamily="18" charset="0"/>
              </a:rPr>
              <a:t> Serghei, Albu Natalia, membri SȘP  561.01 și 562.01 – Științe politice.</a:t>
            </a:r>
            <a:endParaRPr lang="ro-RO"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59274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9491" y="724049"/>
            <a:ext cx="11623964" cy="5078313"/>
          </a:xfrm>
          <a:prstGeom prst="rect">
            <a:avLst/>
          </a:prstGeom>
        </p:spPr>
        <p:txBody>
          <a:bodyPr wrap="square">
            <a:spAutoFit/>
          </a:bodyPr>
          <a:lstStyle/>
          <a:p>
            <a:r>
              <a:rPr lang="en-US" b="1" dirty="0" smtClean="0">
                <a:solidFill>
                  <a:schemeClr val="accent5">
                    <a:lumMod val="50000"/>
                  </a:schemeClr>
                </a:solidFill>
              </a:rPr>
              <a:t>ACTIVITATEA METODOLOGICĂ</a:t>
            </a:r>
          </a:p>
          <a:p>
            <a:r>
              <a:rPr lang="en-US" b="1" dirty="0" smtClean="0">
                <a:solidFill>
                  <a:schemeClr val="accent5">
                    <a:lumMod val="50000"/>
                  </a:schemeClr>
                </a:solidFill>
              </a:rPr>
              <a:t> DIN CADRUL PROIECTULUI INSTITUȚIONAL</a:t>
            </a:r>
          </a:p>
          <a:p>
            <a:endParaRPr lang="en-US" dirty="0" smtClean="0"/>
          </a:p>
          <a:p>
            <a:r>
              <a:rPr lang="en-US" dirty="0" err="1" smtClean="0">
                <a:solidFill>
                  <a:schemeClr val="accent5">
                    <a:lumMod val="50000"/>
                  </a:schemeClr>
                </a:solidFill>
              </a:rPr>
              <a:t>În</a:t>
            </a:r>
            <a:r>
              <a:rPr lang="en-US" dirty="0" smtClean="0">
                <a:solidFill>
                  <a:schemeClr val="accent5">
                    <a:lumMod val="50000"/>
                  </a:schemeClr>
                </a:solidFill>
              </a:rPr>
              <a:t> </a:t>
            </a:r>
            <a:r>
              <a:rPr lang="en-US" dirty="0" err="1" smtClean="0">
                <a:solidFill>
                  <a:schemeClr val="accent5">
                    <a:lumMod val="50000"/>
                  </a:schemeClr>
                </a:solidFill>
              </a:rPr>
              <a:t>conformitate</a:t>
            </a:r>
            <a:r>
              <a:rPr lang="en-US" dirty="0" smtClean="0">
                <a:solidFill>
                  <a:schemeClr val="accent5">
                    <a:lumMod val="50000"/>
                  </a:schemeClr>
                </a:solidFill>
              </a:rPr>
              <a:t> cu </a:t>
            </a:r>
            <a:r>
              <a:rPr lang="en-US" dirty="0" err="1" smtClean="0">
                <a:solidFill>
                  <a:schemeClr val="accent5">
                    <a:lumMod val="50000"/>
                  </a:schemeClr>
                </a:solidFill>
              </a:rPr>
              <a:t>Planul</a:t>
            </a:r>
            <a:r>
              <a:rPr lang="en-US" dirty="0" smtClean="0">
                <a:solidFill>
                  <a:schemeClr val="accent5">
                    <a:lumMod val="50000"/>
                  </a:schemeClr>
                </a:solidFill>
              </a:rPr>
              <a:t> de </a:t>
            </a:r>
            <a:r>
              <a:rPr lang="en-US" dirty="0" err="1" smtClean="0">
                <a:solidFill>
                  <a:schemeClr val="accent5">
                    <a:lumMod val="50000"/>
                  </a:schemeClr>
                </a:solidFill>
              </a:rPr>
              <a:t>activitate</a:t>
            </a:r>
            <a:r>
              <a:rPr lang="en-US" dirty="0" smtClean="0">
                <a:solidFill>
                  <a:schemeClr val="accent5">
                    <a:lumMod val="50000"/>
                  </a:schemeClr>
                </a:solidFill>
              </a:rPr>
              <a:t> </a:t>
            </a:r>
            <a:r>
              <a:rPr lang="en-US" dirty="0" err="1" smtClean="0">
                <a:solidFill>
                  <a:schemeClr val="accent5">
                    <a:lumMod val="50000"/>
                  </a:schemeClr>
                </a:solidFill>
              </a:rPr>
              <a:t>pentru</a:t>
            </a:r>
            <a:r>
              <a:rPr lang="en-US" dirty="0" smtClean="0">
                <a:solidFill>
                  <a:schemeClr val="accent5">
                    <a:lumMod val="50000"/>
                  </a:schemeClr>
                </a:solidFill>
              </a:rPr>
              <a:t> 2019 din </a:t>
            </a:r>
            <a:r>
              <a:rPr lang="en-US" dirty="0" err="1" smtClean="0">
                <a:solidFill>
                  <a:schemeClr val="accent5">
                    <a:lumMod val="50000"/>
                  </a:schemeClr>
                </a:solidFill>
              </a:rPr>
              <a:t>cadrul</a:t>
            </a:r>
            <a:r>
              <a:rPr lang="en-US" dirty="0" smtClean="0">
                <a:solidFill>
                  <a:schemeClr val="accent5">
                    <a:lumMod val="50000"/>
                  </a:schemeClr>
                </a:solidFill>
              </a:rPr>
              <a:t> </a:t>
            </a:r>
            <a:r>
              <a:rPr lang="en-US" dirty="0" err="1" smtClean="0">
                <a:solidFill>
                  <a:schemeClr val="accent5">
                    <a:lumMod val="50000"/>
                  </a:schemeClr>
                </a:solidFill>
              </a:rPr>
              <a:t>Proiectului</a:t>
            </a:r>
            <a:r>
              <a:rPr lang="en-US" dirty="0" smtClean="0">
                <a:solidFill>
                  <a:schemeClr val="accent5">
                    <a:lumMod val="50000"/>
                  </a:schemeClr>
                </a:solidFill>
              </a:rPr>
              <a:t>, </a:t>
            </a:r>
            <a:r>
              <a:rPr lang="en-US" dirty="0" err="1" smtClean="0">
                <a:solidFill>
                  <a:schemeClr val="accent5">
                    <a:lumMod val="50000"/>
                  </a:schemeClr>
                </a:solidFill>
              </a:rPr>
              <a:t>aprobat</a:t>
            </a:r>
            <a:r>
              <a:rPr lang="en-US" dirty="0" smtClean="0">
                <a:solidFill>
                  <a:schemeClr val="accent5">
                    <a:lumMod val="50000"/>
                  </a:schemeClr>
                </a:solidFill>
              </a:rPr>
              <a:t> de </a:t>
            </a:r>
            <a:r>
              <a:rPr lang="en-US" dirty="0" err="1" smtClean="0">
                <a:solidFill>
                  <a:schemeClr val="accent5">
                    <a:lumMod val="50000"/>
                  </a:schemeClr>
                </a:solidFill>
              </a:rPr>
              <a:t>Directorul</a:t>
            </a:r>
            <a:r>
              <a:rPr lang="en-US" dirty="0" smtClean="0">
                <a:solidFill>
                  <a:schemeClr val="accent5">
                    <a:lumMod val="50000"/>
                  </a:schemeClr>
                </a:solidFill>
              </a:rPr>
              <a:t> ICJPS, </a:t>
            </a:r>
            <a:r>
              <a:rPr lang="en-US" dirty="0" err="1" smtClean="0">
                <a:solidFill>
                  <a:schemeClr val="accent5">
                    <a:lumMod val="50000"/>
                  </a:schemeClr>
                </a:solidFill>
              </a:rPr>
              <a:t>Centrul</a:t>
            </a:r>
            <a:r>
              <a:rPr lang="en-US" dirty="0" smtClean="0">
                <a:solidFill>
                  <a:schemeClr val="accent5">
                    <a:lumMod val="50000"/>
                  </a:schemeClr>
                </a:solidFill>
              </a:rPr>
              <a:t> de </a:t>
            </a:r>
            <a:r>
              <a:rPr lang="en-US" dirty="0" err="1" smtClean="0">
                <a:solidFill>
                  <a:schemeClr val="accent5">
                    <a:lumMod val="50000"/>
                  </a:schemeClr>
                </a:solidFill>
              </a:rPr>
              <a:t>Cercetări</a:t>
            </a:r>
            <a:r>
              <a:rPr lang="en-US" dirty="0" smtClean="0">
                <a:solidFill>
                  <a:schemeClr val="accent5">
                    <a:lumMod val="50000"/>
                  </a:schemeClr>
                </a:solidFill>
              </a:rPr>
              <a:t> </a:t>
            </a:r>
            <a:r>
              <a:rPr lang="en-US" dirty="0" err="1" smtClean="0">
                <a:solidFill>
                  <a:schemeClr val="accent5">
                    <a:lumMod val="50000"/>
                  </a:schemeClr>
                </a:solidFill>
              </a:rPr>
              <a:t>Juridice</a:t>
            </a:r>
            <a:r>
              <a:rPr lang="en-US" dirty="0" smtClean="0">
                <a:solidFill>
                  <a:schemeClr val="accent5">
                    <a:lumMod val="50000"/>
                  </a:schemeClr>
                </a:solidFill>
              </a:rPr>
              <a:t> a </a:t>
            </a:r>
            <a:r>
              <a:rPr lang="en-US" dirty="0" err="1" smtClean="0">
                <a:solidFill>
                  <a:schemeClr val="accent5">
                    <a:lumMod val="50000"/>
                  </a:schemeClr>
                </a:solidFill>
              </a:rPr>
              <a:t>organizat</a:t>
            </a:r>
            <a:r>
              <a:rPr lang="en-US" dirty="0" smtClean="0">
                <a:solidFill>
                  <a:schemeClr val="accent5">
                    <a:lumMod val="50000"/>
                  </a:schemeClr>
                </a:solidFill>
              </a:rPr>
              <a:t> </a:t>
            </a:r>
            <a:r>
              <a:rPr lang="en-US" dirty="0" err="1" smtClean="0">
                <a:solidFill>
                  <a:schemeClr val="accent5">
                    <a:lumMod val="50000"/>
                  </a:schemeClr>
                </a:solidFill>
              </a:rPr>
              <a:t>şi</a:t>
            </a:r>
            <a:r>
              <a:rPr lang="en-US" dirty="0" smtClean="0">
                <a:solidFill>
                  <a:schemeClr val="accent5">
                    <a:lumMod val="50000"/>
                  </a:schemeClr>
                </a:solidFill>
              </a:rPr>
              <a:t> </a:t>
            </a:r>
            <a:r>
              <a:rPr lang="en-US" dirty="0" err="1" smtClean="0">
                <a:solidFill>
                  <a:schemeClr val="accent5">
                    <a:lumMod val="50000"/>
                  </a:schemeClr>
                </a:solidFill>
              </a:rPr>
              <a:t>realizat</a:t>
            </a:r>
            <a:r>
              <a:rPr lang="en-US" dirty="0" smtClean="0">
                <a:solidFill>
                  <a:schemeClr val="accent5">
                    <a:lumMod val="50000"/>
                  </a:schemeClr>
                </a:solidFill>
              </a:rPr>
              <a:t> 5 </a:t>
            </a:r>
            <a:r>
              <a:rPr lang="en-US" dirty="0" err="1" smtClean="0">
                <a:solidFill>
                  <a:schemeClr val="accent5">
                    <a:lumMod val="50000"/>
                  </a:schemeClr>
                </a:solidFill>
              </a:rPr>
              <a:t>şedinţe</a:t>
            </a:r>
            <a:r>
              <a:rPr lang="en-US" dirty="0" smtClean="0">
                <a:solidFill>
                  <a:schemeClr val="accent5">
                    <a:lumMod val="50000"/>
                  </a:schemeClr>
                </a:solidFill>
              </a:rPr>
              <a:t> ale </a:t>
            </a:r>
            <a:r>
              <a:rPr lang="en-US" dirty="0" err="1" smtClean="0">
                <a:solidFill>
                  <a:schemeClr val="accent5">
                    <a:lumMod val="50000"/>
                  </a:schemeClr>
                </a:solidFill>
              </a:rPr>
              <a:t>seminarului</a:t>
            </a:r>
            <a:r>
              <a:rPr lang="en-US" dirty="0" smtClean="0">
                <a:solidFill>
                  <a:schemeClr val="accent5">
                    <a:lumMod val="50000"/>
                  </a:schemeClr>
                </a:solidFill>
              </a:rPr>
              <a:t> </a:t>
            </a:r>
            <a:r>
              <a:rPr lang="en-US" dirty="0" err="1" smtClean="0">
                <a:solidFill>
                  <a:schemeClr val="accent5">
                    <a:lumMod val="50000"/>
                  </a:schemeClr>
                </a:solidFill>
              </a:rPr>
              <a:t>metodic</a:t>
            </a:r>
            <a:r>
              <a:rPr lang="en-US" dirty="0" smtClean="0">
                <a:solidFill>
                  <a:schemeClr val="accent5">
                    <a:lumMod val="50000"/>
                  </a:schemeClr>
                </a:solidFill>
              </a:rPr>
              <a:t> </a:t>
            </a:r>
            <a:r>
              <a:rPr lang="en-US" dirty="0" err="1" smtClean="0">
                <a:solidFill>
                  <a:schemeClr val="accent5">
                    <a:lumMod val="50000"/>
                  </a:schemeClr>
                </a:solidFill>
              </a:rPr>
              <a:t>după</a:t>
            </a:r>
            <a:r>
              <a:rPr lang="en-US" dirty="0" smtClean="0">
                <a:solidFill>
                  <a:schemeClr val="accent5">
                    <a:lumMod val="50000"/>
                  </a:schemeClr>
                </a:solidFill>
              </a:rPr>
              <a:t> cum </a:t>
            </a:r>
            <a:r>
              <a:rPr lang="en-US" dirty="0" err="1" smtClean="0">
                <a:solidFill>
                  <a:schemeClr val="accent5">
                    <a:lumMod val="50000"/>
                  </a:schemeClr>
                </a:solidFill>
              </a:rPr>
              <a:t>urmează</a:t>
            </a:r>
            <a:r>
              <a:rPr lang="en-US" dirty="0" smtClean="0">
                <a:solidFill>
                  <a:schemeClr val="accent5">
                    <a:lumMod val="50000"/>
                  </a:schemeClr>
                </a:solidFill>
              </a:rPr>
              <a:t>:</a:t>
            </a:r>
          </a:p>
          <a:p>
            <a:endParaRPr lang="en-US" dirty="0" smtClean="0"/>
          </a:p>
          <a:p>
            <a:r>
              <a:rPr lang="en-US" dirty="0" smtClean="0">
                <a:latin typeface="Times New Roman" panose="02020603050405020304" pitchFamily="18" charset="0"/>
                <a:cs typeface="Times New Roman" panose="02020603050405020304" pitchFamily="18" charset="0"/>
              </a:rPr>
              <a:t>1.	</a:t>
            </a:r>
            <a:r>
              <a:rPr lang="en-US" dirty="0" err="1" smtClean="0">
                <a:latin typeface="Times New Roman" panose="02020603050405020304" pitchFamily="18" charset="0"/>
                <a:cs typeface="Times New Roman" panose="02020603050405020304" pitchFamily="18" charset="0"/>
              </a:rPr>
              <a:t>Metodologia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efectuării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cercetărilor</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științifice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domeniul</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dreptului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aspecte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moderne</a:t>
            </a:r>
            <a:r>
              <a:rPr lang="en-US" dirty="0" smtClean="0">
                <a:latin typeface="Times New Roman" panose="02020603050405020304" pitchFamily="18" charset="0"/>
                <a:cs typeface="Times New Roman" panose="02020603050405020304" pitchFamily="18" charset="0"/>
              </a:rPr>
              <a:t> – 31 </a:t>
            </a:r>
            <a:r>
              <a:rPr lang="en-US" dirty="0" err="1" smtClean="0">
                <a:latin typeface="Times New Roman" panose="02020603050405020304" pitchFamily="18" charset="0"/>
                <a:cs typeface="Times New Roman" panose="02020603050405020304" pitchFamily="18" charset="0"/>
              </a:rPr>
              <a:t>ianuarie</a:t>
            </a:r>
            <a:r>
              <a:rPr lang="en-US" dirty="0" smtClean="0">
                <a:latin typeface="Times New Roman" panose="02020603050405020304" pitchFamily="18" charset="0"/>
                <a:cs typeface="Times New Roman" panose="02020603050405020304" pitchFamily="18" charset="0"/>
              </a:rPr>
              <a:t> 2019, </a:t>
            </a:r>
            <a:r>
              <a:rPr lang="en-US" dirty="0" err="1" smtClean="0">
                <a:latin typeface="Times New Roman" panose="02020603050405020304" pitchFamily="18" charset="0"/>
                <a:cs typeface="Times New Roman" panose="02020603050405020304" pitchFamily="18" charset="0"/>
              </a:rPr>
              <a:t>responsabil</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A.Smochină</a:t>
            </a:r>
            <a:r>
              <a:rPr lang="en-US" dirty="0" smtClean="0">
                <a:latin typeface="Times New Roman" panose="02020603050405020304" pitchFamily="18" charset="0"/>
                <a:cs typeface="Times New Roman" panose="02020603050405020304" pitchFamily="18" charset="0"/>
              </a:rPr>
              <a:t>;</a:t>
            </a:r>
          </a:p>
          <a:p>
            <a:r>
              <a:rPr lang="en-US" dirty="0" smtClean="0">
                <a:latin typeface="Times New Roman" panose="02020603050405020304" pitchFamily="18" charset="0"/>
                <a:cs typeface="Times New Roman" panose="02020603050405020304" pitchFamily="18" charset="0"/>
              </a:rPr>
              <a:t>2.	</a:t>
            </a:r>
            <a:r>
              <a:rPr lang="en-US" dirty="0" err="1" smtClean="0">
                <a:latin typeface="Times New Roman" panose="02020603050405020304" pitchFamily="18" charset="0"/>
                <a:cs typeface="Times New Roman" panose="02020603050405020304" pitchFamily="18" charset="0"/>
              </a:rPr>
              <a:t>Metodica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conducerii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perfectarea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tezelor</a:t>
            </a:r>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doctorat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lumina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Ghidului</a:t>
            </a:r>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redactare</a:t>
            </a:r>
            <a:r>
              <a:rPr lang="en-US" dirty="0" smtClean="0">
                <a:latin typeface="Times New Roman" panose="02020603050405020304" pitchFamily="18" charset="0"/>
                <a:cs typeface="Times New Roman" panose="02020603050405020304" pitchFamily="18" charset="0"/>
              </a:rPr>
              <a:t> a </a:t>
            </a:r>
            <a:r>
              <a:rPr lang="en-US" dirty="0" err="1" smtClean="0">
                <a:latin typeface="Times New Roman" panose="02020603050405020304" pitchFamily="18" charset="0"/>
                <a:cs typeface="Times New Roman" panose="02020603050405020304" pitchFamily="18" charset="0"/>
              </a:rPr>
              <a:t>tezei</a:t>
            </a:r>
            <a:r>
              <a:rPr lang="en-US" dirty="0" smtClean="0">
                <a:latin typeface="Times New Roman" panose="02020603050405020304" pitchFamily="18" charset="0"/>
                <a:cs typeface="Times New Roman" panose="02020603050405020304" pitchFamily="18" charset="0"/>
              </a:rPr>
              <a:t> de doctor/doctor habilitat, </a:t>
            </a:r>
            <a:r>
              <a:rPr lang="en-US" dirty="0" err="1" smtClean="0">
                <a:latin typeface="Times New Roman" panose="02020603050405020304" pitchFamily="18" charset="0"/>
                <a:cs typeface="Times New Roman" panose="02020603050405020304" pitchFamily="18" charset="0"/>
              </a:rPr>
              <a:t>aprobat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prin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Decizia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Consiliului</a:t>
            </a:r>
            <a:r>
              <a:rPr lang="en-US" dirty="0" smtClean="0">
                <a:latin typeface="Times New Roman" panose="02020603050405020304" pitchFamily="18" charset="0"/>
                <a:cs typeface="Times New Roman" panose="02020603050405020304" pitchFamily="18" charset="0"/>
              </a:rPr>
              <a:t> de </a:t>
            </a:r>
            <a:r>
              <a:rPr lang="en-US" dirty="0" err="1" smtClean="0">
                <a:latin typeface="Times New Roman" panose="02020603050405020304" pitchFamily="18" charset="0"/>
                <a:cs typeface="Times New Roman" panose="02020603050405020304" pitchFamily="18" charset="0"/>
              </a:rPr>
              <a:t>Conducere</a:t>
            </a:r>
            <a:r>
              <a:rPr lang="en-US" dirty="0" smtClean="0">
                <a:latin typeface="Times New Roman" panose="02020603050405020304" pitchFamily="18" charset="0"/>
                <a:cs typeface="Times New Roman" panose="02020603050405020304" pitchFamily="18" charset="0"/>
              </a:rPr>
              <a:t> al ANACEC </a:t>
            </a:r>
            <a:r>
              <a:rPr lang="en-US" dirty="0" err="1" smtClean="0">
                <a:latin typeface="Times New Roman" panose="02020603050405020304" pitchFamily="18" charset="0"/>
                <a:cs typeface="Times New Roman" panose="02020603050405020304" pitchFamily="18" charset="0"/>
              </a:rPr>
              <a:t>nr</a:t>
            </a:r>
            <a:r>
              <a:rPr lang="en-US" dirty="0" smtClean="0">
                <a:latin typeface="Times New Roman" panose="02020603050405020304" pitchFamily="18" charset="0"/>
                <a:cs typeface="Times New Roman" panose="02020603050405020304" pitchFamily="18" charset="0"/>
              </a:rPr>
              <a:t>. 5 din 19 </a:t>
            </a:r>
            <a:r>
              <a:rPr lang="en-US" dirty="0" err="1" smtClean="0">
                <a:latin typeface="Times New Roman" panose="02020603050405020304" pitchFamily="18" charset="0"/>
                <a:cs typeface="Times New Roman" panose="02020603050405020304" pitchFamily="18" charset="0"/>
              </a:rPr>
              <a:t>decembrie</a:t>
            </a:r>
            <a:r>
              <a:rPr lang="en-US" dirty="0" smtClean="0">
                <a:latin typeface="Times New Roman" panose="02020603050405020304" pitchFamily="18" charset="0"/>
                <a:cs typeface="Times New Roman" panose="02020603050405020304" pitchFamily="18" charset="0"/>
              </a:rPr>
              <a:t> 2018, - 14 </a:t>
            </a:r>
            <a:r>
              <a:rPr lang="en-US" dirty="0" err="1" smtClean="0">
                <a:latin typeface="Times New Roman" panose="02020603050405020304" pitchFamily="18" charset="0"/>
                <a:cs typeface="Times New Roman" panose="02020603050405020304" pitchFamily="18" charset="0"/>
              </a:rPr>
              <a:t>februarie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responsabil</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Gh</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Costachi</a:t>
            </a:r>
            <a:r>
              <a:rPr lang="en-US" dirty="0" smtClean="0">
                <a:latin typeface="Times New Roman" panose="02020603050405020304" pitchFamily="18" charset="0"/>
                <a:cs typeface="Times New Roman" panose="02020603050405020304" pitchFamily="18" charset="0"/>
              </a:rPr>
              <a:t>;</a:t>
            </a:r>
          </a:p>
          <a:p>
            <a:r>
              <a:rPr lang="en-US" dirty="0" smtClean="0">
                <a:latin typeface="Times New Roman" panose="02020603050405020304" pitchFamily="18" charset="0"/>
                <a:cs typeface="Times New Roman" panose="02020603050405020304" pitchFamily="18" charset="0"/>
              </a:rPr>
              <a:t>3.	</a:t>
            </a:r>
            <a:r>
              <a:rPr lang="en-US" dirty="0" err="1" smtClean="0">
                <a:latin typeface="Times New Roman" panose="02020603050405020304" pitchFamily="18" charset="0"/>
                <a:cs typeface="Times New Roman" panose="02020603050405020304" pitchFamily="18" charset="0"/>
              </a:rPr>
              <a:t>Analiza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modificărilor</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aduse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prin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Legea</a:t>
            </a:r>
            <a:r>
              <a:rPr lang="en-US" dirty="0" smtClean="0">
                <a:latin typeface="Times New Roman" panose="02020603050405020304" pitchFamily="18" charset="0"/>
                <a:cs typeface="Times New Roman" panose="02020603050405020304" pitchFamily="18" charset="0"/>
              </a:rPr>
              <a:t> 133 din  15.11.2018 </a:t>
            </a:r>
            <a:r>
              <a:rPr lang="en-US" dirty="0" err="1" smtClean="0">
                <a:latin typeface="Times New Roman" panose="02020603050405020304" pitchFamily="18" charset="0"/>
                <a:cs typeface="Times New Roman" panose="02020603050405020304" pitchFamily="18" charset="0"/>
              </a:rPr>
              <a:t>privind</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modernizarea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Codului</a:t>
            </a:r>
            <a:r>
              <a:rPr lang="en-US" dirty="0" smtClean="0">
                <a:latin typeface="Times New Roman" panose="02020603050405020304" pitchFamily="18" charset="0"/>
                <a:cs typeface="Times New Roman" panose="02020603050405020304" pitchFamily="18" charset="0"/>
              </a:rPr>
              <a:t> civil  (</a:t>
            </a:r>
            <a:r>
              <a:rPr lang="en-US" dirty="0" err="1" smtClean="0">
                <a:latin typeface="Times New Roman" panose="02020603050405020304" pitchFamily="18" charset="0"/>
                <a:cs typeface="Times New Roman" panose="02020603050405020304" pitchFamily="18" charset="0"/>
              </a:rPr>
              <a:t>puse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aplicare</a:t>
            </a:r>
            <a:r>
              <a:rPr lang="en-US" dirty="0" smtClean="0">
                <a:latin typeface="Times New Roman" panose="02020603050405020304" pitchFamily="18" charset="0"/>
                <a:cs typeface="Times New Roman" panose="02020603050405020304" pitchFamily="18" charset="0"/>
              </a:rPr>
              <a:t> de la 1 </a:t>
            </a:r>
            <a:r>
              <a:rPr lang="en-US" dirty="0" err="1" smtClean="0">
                <a:latin typeface="Times New Roman" panose="02020603050405020304" pitchFamily="18" charset="0"/>
                <a:cs typeface="Times New Roman" panose="02020603050405020304" pitchFamily="18" charset="0"/>
              </a:rPr>
              <a:t>martie</a:t>
            </a:r>
            <a:r>
              <a:rPr lang="en-US" dirty="0" smtClean="0">
                <a:latin typeface="Times New Roman" panose="02020603050405020304" pitchFamily="18" charset="0"/>
                <a:cs typeface="Times New Roman" panose="02020603050405020304" pitchFamily="18" charset="0"/>
              </a:rPr>
              <a:t> 2019) – 12 </a:t>
            </a:r>
            <a:r>
              <a:rPr lang="en-US" dirty="0" err="1" smtClean="0">
                <a:latin typeface="Times New Roman" panose="02020603050405020304" pitchFamily="18" charset="0"/>
                <a:cs typeface="Times New Roman" panose="02020603050405020304" pitchFamily="18" charset="0"/>
              </a:rPr>
              <a:t>martie</a:t>
            </a:r>
            <a:r>
              <a:rPr lang="en-US" dirty="0" smtClean="0">
                <a:latin typeface="Times New Roman" panose="02020603050405020304" pitchFamily="18" charset="0"/>
                <a:cs typeface="Times New Roman" panose="02020603050405020304" pitchFamily="18" charset="0"/>
              </a:rPr>
              <a:t> 2019. </a:t>
            </a:r>
            <a:r>
              <a:rPr lang="en-US" dirty="0" err="1" smtClean="0">
                <a:latin typeface="Times New Roman" panose="02020603050405020304" pitchFamily="18" charset="0"/>
                <a:cs typeface="Times New Roman" panose="02020603050405020304" pitchFamily="18" charset="0"/>
              </a:rPr>
              <a:t>Responsabili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formatori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Iu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Frunză</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şi</a:t>
            </a:r>
            <a:r>
              <a:rPr lang="en-US" dirty="0" smtClean="0">
                <a:latin typeface="Times New Roman" panose="02020603050405020304" pitchFamily="18" charset="0"/>
                <a:cs typeface="Times New Roman" panose="02020603050405020304" pitchFamily="18" charset="0"/>
              </a:rPr>
              <a:t> L. </a:t>
            </a:r>
            <a:r>
              <a:rPr lang="en-US" dirty="0" err="1" smtClean="0">
                <a:latin typeface="Times New Roman" panose="02020603050405020304" pitchFamily="18" charset="0"/>
                <a:cs typeface="Times New Roman" panose="02020603050405020304" pitchFamily="18" charset="0"/>
              </a:rPr>
              <a:t>Chirtoacă</a:t>
            </a:r>
            <a:r>
              <a:rPr lang="en-US" dirty="0" smtClean="0">
                <a:latin typeface="Times New Roman" panose="02020603050405020304" pitchFamily="18" charset="0"/>
                <a:cs typeface="Times New Roman" panose="02020603050405020304" pitchFamily="18" charset="0"/>
              </a:rPr>
              <a:t>.</a:t>
            </a:r>
          </a:p>
          <a:p>
            <a:r>
              <a:rPr lang="en-US" dirty="0" smtClean="0">
                <a:latin typeface="Times New Roman" panose="02020603050405020304" pitchFamily="18" charset="0"/>
                <a:cs typeface="Times New Roman" panose="02020603050405020304" pitchFamily="18" charset="0"/>
              </a:rPr>
              <a:t>4.	</a:t>
            </a:r>
            <a:r>
              <a:rPr lang="en-US" dirty="0" err="1" smtClean="0">
                <a:latin typeface="Times New Roman" panose="02020603050405020304" pitchFamily="18" charset="0"/>
                <a:cs typeface="Times New Roman" panose="02020603050405020304" pitchFamily="18" charset="0"/>
              </a:rPr>
              <a:t>Noul</a:t>
            </a:r>
            <a:r>
              <a:rPr lang="en-US" dirty="0" smtClean="0">
                <a:latin typeface="Times New Roman" panose="02020603050405020304" pitchFamily="18" charset="0"/>
                <a:cs typeface="Times New Roman" panose="02020603050405020304" pitchFamily="18" charset="0"/>
              </a:rPr>
              <a:t> Cod </a:t>
            </a:r>
            <a:r>
              <a:rPr lang="en-US" dirty="0" err="1" smtClean="0">
                <a:latin typeface="Times New Roman" panose="02020603050405020304" pitchFamily="18" charset="0"/>
                <a:cs typeface="Times New Roman" panose="02020603050405020304" pitchFamily="18" charset="0"/>
              </a:rPr>
              <a:t>administrativ</a:t>
            </a:r>
            <a:r>
              <a:rPr lang="en-US" dirty="0" smtClean="0">
                <a:latin typeface="Times New Roman" panose="02020603050405020304" pitchFamily="18" charset="0"/>
                <a:cs typeface="Times New Roman" panose="02020603050405020304" pitchFamily="18" charset="0"/>
              </a:rPr>
              <a:t> al RM: </a:t>
            </a:r>
            <a:r>
              <a:rPr lang="en-US" dirty="0" err="1" smtClean="0">
                <a:latin typeface="Times New Roman" panose="02020603050405020304" pitchFamily="18" charset="0"/>
                <a:cs typeface="Times New Roman" panose="02020603050405020304" pitchFamily="18" charset="0"/>
              </a:rPr>
              <a:t>realizări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perspective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vigoare</a:t>
            </a:r>
            <a:r>
              <a:rPr lang="en-US" dirty="0" smtClean="0">
                <a:latin typeface="Times New Roman" panose="02020603050405020304" pitchFamily="18" charset="0"/>
                <a:cs typeface="Times New Roman" panose="02020603050405020304" pitchFamily="18" charset="0"/>
              </a:rPr>
              <a:t> din 1 </a:t>
            </a:r>
            <a:r>
              <a:rPr lang="en-US" dirty="0" err="1" smtClean="0">
                <a:latin typeface="Times New Roman" panose="02020603050405020304" pitchFamily="18" charset="0"/>
                <a:cs typeface="Times New Roman" panose="02020603050405020304" pitchFamily="18" charset="0"/>
              </a:rPr>
              <a:t>aprilie</a:t>
            </a:r>
            <a:r>
              <a:rPr lang="en-US" dirty="0" smtClean="0">
                <a:latin typeface="Times New Roman" panose="02020603050405020304" pitchFamily="18" charset="0"/>
                <a:cs typeface="Times New Roman" panose="02020603050405020304" pitchFamily="18" charset="0"/>
              </a:rPr>
              <a:t> 2019). </a:t>
            </a:r>
            <a:r>
              <a:rPr lang="en-US" dirty="0" err="1" smtClean="0">
                <a:latin typeface="Times New Roman" panose="02020603050405020304" pitchFamily="18" charset="0"/>
                <a:cs typeface="Times New Roman" panose="02020603050405020304" pitchFamily="18" charset="0"/>
              </a:rPr>
              <a:t>Responsabili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formatori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Iu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Frunză</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şi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V.Balmuș</a:t>
            </a:r>
            <a:r>
              <a:rPr lang="en-US" dirty="0" smtClean="0">
                <a:latin typeface="Times New Roman" panose="02020603050405020304" pitchFamily="18" charset="0"/>
                <a:cs typeface="Times New Roman" panose="02020603050405020304" pitchFamily="18" charset="0"/>
              </a:rPr>
              <a:t>.</a:t>
            </a:r>
          </a:p>
          <a:p>
            <a:r>
              <a:rPr lang="en-US" dirty="0" smtClean="0">
                <a:latin typeface="Times New Roman" panose="02020603050405020304" pitchFamily="18" charset="0"/>
                <a:cs typeface="Times New Roman" panose="02020603050405020304" pitchFamily="18" charset="0"/>
              </a:rPr>
              <a:t>5.	</a:t>
            </a:r>
            <a:r>
              <a:rPr lang="en-US" dirty="0" err="1" smtClean="0">
                <a:latin typeface="Times New Roman" panose="02020603050405020304" pitchFamily="18" charset="0"/>
                <a:cs typeface="Times New Roman" panose="02020603050405020304" pitchFamily="18" charset="0"/>
              </a:rPr>
              <a:t>Introducere</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în</a:t>
            </a:r>
            <a:r>
              <a:rPr lang="en-US" dirty="0" smtClean="0">
                <a:latin typeface="Times New Roman" panose="02020603050405020304" pitchFamily="18" charset="0"/>
                <a:cs typeface="Times New Roman" panose="02020603050405020304" pitchFamily="18" charset="0"/>
              </a:rPr>
              <a:t> CEDO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CtEDO</a:t>
            </a:r>
            <a:r>
              <a:rPr lang="en-US" dirty="0" smtClean="0">
                <a:latin typeface="Times New Roman" panose="02020603050405020304" pitchFamily="18" charset="0"/>
                <a:cs typeface="Times New Roman" panose="02020603050405020304" pitchFamily="18" charset="0"/>
              </a:rPr>
              <a:t>. - 20 </a:t>
            </a:r>
            <a:r>
              <a:rPr lang="en-US" dirty="0" err="1" smtClean="0">
                <a:latin typeface="Times New Roman" panose="02020603050405020304" pitchFamily="18" charset="0"/>
                <a:cs typeface="Times New Roman" panose="02020603050405020304" pitchFamily="18" charset="0"/>
              </a:rPr>
              <a:t>iunie</a:t>
            </a:r>
            <a:r>
              <a:rPr lang="en-US" dirty="0" smtClean="0">
                <a:latin typeface="Times New Roman" panose="02020603050405020304" pitchFamily="18" charset="0"/>
                <a:cs typeface="Times New Roman" panose="02020603050405020304" pitchFamily="18" charset="0"/>
              </a:rPr>
              <a:t> 2019. </a:t>
            </a:r>
            <a:r>
              <a:rPr lang="en-US" dirty="0" err="1" smtClean="0">
                <a:latin typeface="Times New Roman" panose="02020603050405020304" pitchFamily="18" charset="0"/>
                <a:cs typeface="Times New Roman" panose="02020603050405020304" pitchFamily="18" charset="0"/>
              </a:rPr>
              <a:t>Responsabil</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formator</a:t>
            </a:r>
            <a:r>
              <a:rPr lang="en-US" dirty="0" smtClean="0">
                <a:latin typeface="Times New Roman" panose="02020603050405020304" pitchFamily="18" charset="0"/>
                <a:cs typeface="Times New Roman" panose="02020603050405020304" pitchFamily="18" charset="0"/>
              </a:rPr>
              <a:t> dr. </a:t>
            </a:r>
            <a:r>
              <a:rPr lang="en-US" dirty="0" err="1" smtClean="0">
                <a:latin typeface="Times New Roman" panose="02020603050405020304" pitchFamily="18" charset="0"/>
                <a:cs typeface="Times New Roman" panose="02020603050405020304" pitchFamily="18" charset="0"/>
              </a:rPr>
              <a:t>T.Osoianu</a:t>
            </a:r>
            <a:r>
              <a:rPr lang="en-US" dirty="0" smtClean="0">
                <a:latin typeface="Times New Roman" panose="02020603050405020304" pitchFamily="18" charset="0"/>
                <a:cs typeface="Times New Roman" panose="02020603050405020304" pitchFamily="18" charset="0"/>
              </a:rPr>
              <a:t>.</a:t>
            </a:r>
          </a:p>
          <a:p>
            <a:r>
              <a:rPr lang="en-US" dirty="0" smtClean="0">
                <a:latin typeface="Times New Roman" panose="02020603050405020304" pitchFamily="18" charset="0"/>
                <a:cs typeface="Times New Roman" panose="02020603050405020304" pitchFamily="18" charset="0"/>
              </a:rPr>
              <a:t>6.	</a:t>
            </a:r>
            <a:r>
              <a:rPr lang="en-US" dirty="0" err="1" smtClean="0">
                <a:latin typeface="Times New Roman" panose="02020603050405020304" pitchFamily="18" charset="0"/>
                <a:cs typeface="Times New Roman" panose="02020603050405020304" pitchFamily="18" charset="0"/>
              </a:rPr>
              <a:t>Istoria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starea</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actuală</a:t>
            </a:r>
            <a:r>
              <a:rPr lang="en-US" dirty="0" smtClean="0">
                <a:latin typeface="Times New Roman" panose="02020603050405020304" pitchFamily="18" charset="0"/>
                <a:cs typeface="Times New Roman" panose="02020603050405020304" pitchFamily="18" charset="0"/>
              </a:rPr>
              <a:t> a </a:t>
            </a:r>
            <a:r>
              <a:rPr lang="en-US" dirty="0" err="1" smtClean="0">
                <a:latin typeface="Times New Roman" panose="02020603050405020304" pitchFamily="18" charset="0"/>
                <a:cs typeface="Times New Roman" panose="02020603050405020304" pitchFamily="18" charset="0"/>
              </a:rPr>
              <a:t>instituției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avocaturii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moldovenești</a:t>
            </a:r>
            <a:r>
              <a:rPr lang="en-US" dirty="0" smtClean="0">
                <a:latin typeface="Times New Roman" panose="02020603050405020304" pitchFamily="18" charset="0"/>
                <a:cs typeface="Times New Roman" panose="02020603050405020304" pitchFamily="18" charset="0"/>
              </a:rPr>
              <a:t>. – 14 </a:t>
            </a:r>
            <a:r>
              <a:rPr lang="en-US" dirty="0" err="1" smtClean="0">
                <a:latin typeface="Times New Roman" panose="02020603050405020304" pitchFamily="18" charset="0"/>
                <a:cs typeface="Times New Roman" panose="02020603050405020304" pitchFamily="18" charset="0"/>
              </a:rPr>
              <a:t>noiembrie</a:t>
            </a:r>
            <a:r>
              <a:rPr lang="en-US" dirty="0" smtClean="0">
                <a:latin typeface="Times New Roman" panose="02020603050405020304" pitchFamily="18" charset="0"/>
                <a:cs typeface="Times New Roman" panose="02020603050405020304" pitchFamily="18" charset="0"/>
              </a:rPr>
              <a:t> 2019. </a:t>
            </a:r>
            <a:r>
              <a:rPr lang="en-US" dirty="0" err="1" smtClean="0">
                <a:latin typeface="Times New Roman" panose="02020603050405020304" pitchFamily="18" charset="0"/>
                <a:cs typeface="Times New Roman" panose="02020603050405020304" pitchFamily="18" charset="0"/>
              </a:rPr>
              <a:t>Responsabili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și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formatori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Iu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Frunză</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T.Osoianu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L.Chirtoacă</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28668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581884054"/>
              </p:ext>
            </p:extLst>
          </p:nvPr>
        </p:nvGraphicFramePr>
        <p:xfrm>
          <a:off x="332510" y="969819"/>
          <a:ext cx="11596253" cy="5569525"/>
        </p:xfrm>
        <a:graphic>
          <a:graphicData uri="http://schemas.openxmlformats.org/drawingml/2006/table">
            <a:tbl>
              <a:tblPr firstRow="1" firstCol="1" bandRow="1"/>
              <a:tblGrid>
                <a:gridCol w="2126794">
                  <a:extLst>
                    <a:ext uri="{9D8B030D-6E8A-4147-A177-3AD203B41FA5}">
                      <a16:colId xmlns="" xmlns:a16="http://schemas.microsoft.com/office/drawing/2014/main" val="3741432847"/>
                    </a:ext>
                  </a:extLst>
                </a:gridCol>
                <a:gridCol w="3543521">
                  <a:extLst>
                    <a:ext uri="{9D8B030D-6E8A-4147-A177-3AD203B41FA5}">
                      <a16:colId xmlns="" xmlns:a16="http://schemas.microsoft.com/office/drawing/2014/main" val="283138500"/>
                    </a:ext>
                  </a:extLst>
                </a:gridCol>
                <a:gridCol w="3381057">
                  <a:extLst>
                    <a:ext uri="{9D8B030D-6E8A-4147-A177-3AD203B41FA5}">
                      <a16:colId xmlns="" xmlns:a16="http://schemas.microsoft.com/office/drawing/2014/main" val="1611444309"/>
                    </a:ext>
                  </a:extLst>
                </a:gridCol>
                <a:gridCol w="2544881">
                  <a:extLst>
                    <a:ext uri="{9D8B030D-6E8A-4147-A177-3AD203B41FA5}">
                      <a16:colId xmlns="" xmlns:a16="http://schemas.microsoft.com/office/drawing/2014/main" val="2580558547"/>
                    </a:ext>
                  </a:extLst>
                </a:gridCol>
              </a:tblGrid>
              <a:tr h="527502">
                <a:tc>
                  <a:txBody>
                    <a:bodyPr/>
                    <a:lstStyle/>
                    <a:p>
                      <a:pPr algn="ctr">
                        <a:spcAft>
                          <a:spcPts val="0"/>
                        </a:spcAft>
                      </a:pPr>
                      <a:r>
                        <a:rPr lang="ro-RO" sz="1600" b="1">
                          <a:effectLst/>
                          <a:latin typeface="Times New Roman" panose="02020603050405020304" pitchFamily="18" charset="0"/>
                          <a:ea typeface="Times New Roman" panose="02020603050405020304" pitchFamily="18" charset="0"/>
                          <a:cs typeface="Times New Roman" panose="02020603050405020304" pitchFamily="18" charset="0"/>
                        </a:rPr>
                        <a:t>Numele, prenumele</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o-RO" sz="1600" b="1">
                          <a:effectLst/>
                          <a:latin typeface="Times New Roman" panose="02020603050405020304" pitchFamily="18" charset="0"/>
                          <a:ea typeface="Times New Roman" panose="02020603050405020304" pitchFamily="18" charset="0"/>
                          <a:cs typeface="Times New Roman" panose="02020603050405020304" pitchFamily="18" charset="0"/>
                        </a:rPr>
                        <a:t>Denumirea distincției / diplomei</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o-RO" sz="1600" b="1">
                          <a:effectLst/>
                          <a:latin typeface="Times New Roman" panose="02020603050405020304" pitchFamily="18" charset="0"/>
                          <a:ea typeface="Times New Roman" panose="02020603050405020304" pitchFamily="18" charset="0"/>
                          <a:cs typeface="Times New Roman" panose="02020603050405020304" pitchFamily="18" charset="0"/>
                        </a:rPr>
                        <a:t>Autoritatea/Instituția care a acordat distincția </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o-RO" sz="1600" b="1">
                          <a:effectLst/>
                          <a:latin typeface="Times New Roman" panose="02020603050405020304" pitchFamily="18" charset="0"/>
                          <a:ea typeface="Calibri" panose="020F0502020204030204" pitchFamily="34" charset="0"/>
                          <a:cs typeface="Times New Roman" panose="02020603050405020304" pitchFamily="18" charset="0"/>
                        </a:rPr>
                        <a:t>Data / luna/ anul acordării</a:t>
                      </a:r>
                      <a:endParaRPr lang="en-US" sz="16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660039573"/>
                  </a:ext>
                </a:extLst>
              </a:tr>
              <a:tr h="317661">
                <a:tc>
                  <a:txBody>
                    <a:bodyPr/>
                    <a:lstStyle/>
                    <a:p>
                      <a:pPr algn="just">
                        <a:lnSpc>
                          <a:spcPct val="115000"/>
                        </a:lnSpc>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Burian Al.</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Ordinul „Bogdan Întemeietorul”</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Președinția RM</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2 februarie 2019</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999118618"/>
                  </a:ext>
                </a:extLst>
              </a:tr>
              <a:tr h="317661">
                <a:tc>
                  <a:txBody>
                    <a:bodyPr/>
                    <a:lstStyle/>
                    <a:p>
                      <a:pPr algn="just">
                        <a:lnSpc>
                          <a:spcPct val="115000"/>
                        </a:lnSpc>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Smochină 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Ordinul „Bogdan Întemeietorul”</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Președinția RM</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30 august 2019</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061071063"/>
                  </a:ext>
                </a:extLst>
              </a:tr>
              <a:tr h="317661">
                <a:tc>
                  <a:txBody>
                    <a:bodyPr/>
                    <a:lstStyle/>
                    <a:p>
                      <a:pPr algn="just">
                        <a:lnSpc>
                          <a:spcPct val="115000"/>
                        </a:lnSpc>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Cușnir V.</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Medalia „Nicolae Milescu Spătarul”</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AȘM</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23 aprilie 2019</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3190992329"/>
                  </a:ext>
                </a:extLst>
              </a:tr>
              <a:tr h="635324">
                <a:tc>
                  <a:txBody>
                    <a:bodyPr/>
                    <a:lstStyle/>
                    <a:p>
                      <a:pPr algn="just">
                        <a:lnSpc>
                          <a:spcPct val="115000"/>
                        </a:lnSpc>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Balmuș V.</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Premiul Cristalul calității</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Agenția Națională de Asigurare a Calității în Educație și Cercetare</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21 mai 2019</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482309371"/>
                  </a:ext>
                </a:extLst>
              </a:tr>
              <a:tr h="1846257">
                <a:tc>
                  <a:txBody>
                    <a:bodyPr/>
                    <a:lstStyle/>
                    <a:p>
                      <a:pPr algn="just">
                        <a:lnSpc>
                          <a:spcPct val="115000"/>
                        </a:lnSpc>
                        <a:spcAft>
                          <a:spcPts val="0"/>
                        </a:spcAft>
                      </a:pPr>
                      <a:r>
                        <a:rPr lang="fr-FR" sz="1600">
                          <a:effectLst/>
                          <a:latin typeface="Times New Roman" panose="02020603050405020304" pitchFamily="18" charset="0"/>
                          <a:ea typeface="Calibri" panose="020F0502020204030204" pitchFamily="34" charset="0"/>
                          <a:cs typeface="Times New Roman" panose="02020603050405020304" pitchFamily="18" charset="0"/>
                        </a:rPr>
                        <a:t>Sprincean S.</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Premiul</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Cristalul</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Calității</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și</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diplomă</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de </a:t>
                      </a: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laureat</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al </a:t>
                      </a: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Concursului</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National „</a:t>
                      </a:r>
                      <a:r>
                        <a:rPr lang="fr-FR" sz="1600" i="1" dirty="0">
                          <a:effectLst/>
                          <a:latin typeface="Times New Roman" panose="02020603050405020304" pitchFamily="18" charset="0"/>
                          <a:ea typeface="Times New Roman" panose="02020603050405020304" pitchFamily="18" charset="0"/>
                          <a:cs typeface="Times New Roman" panose="02020603050405020304" pitchFamily="18" charset="0"/>
                        </a:rPr>
                        <a:t>Teza de doctorat de </a:t>
                      </a:r>
                      <a:r>
                        <a:rPr lang="fr-FR" sz="1600" i="1" dirty="0" err="1">
                          <a:effectLst/>
                          <a:latin typeface="Times New Roman" panose="02020603050405020304" pitchFamily="18" charset="0"/>
                          <a:ea typeface="Times New Roman" panose="02020603050405020304" pitchFamily="18" charset="0"/>
                          <a:cs typeface="Times New Roman" panose="02020603050405020304" pitchFamily="18" charset="0"/>
                        </a:rPr>
                        <a:t>excelență</a:t>
                      </a:r>
                      <a:r>
                        <a:rPr lang="fr-FR" sz="1600" i="1" dirty="0">
                          <a:effectLst/>
                          <a:latin typeface="Times New Roman" panose="02020603050405020304" pitchFamily="18" charset="0"/>
                          <a:ea typeface="Times New Roman" panose="02020603050405020304" pitchFamily="18" charset="0"/>
                          <a:cs typeface="Times New Roman" panose="02020603050405020304" pitchFamily="18" charset="0"/>
                        </a:rPr>
                        <a:t> a </a:t>
                      </a:r>
                      <a:r>
                        <a:rPr lang="fr-FR" sz="1600" i="1" dirty="0" err="1">
                          <a:effectLst/>
                          <a:latin typeface="Times New Roman" panose="02020603050405020304" pitchFamily="18" charset="0"/>
                          <a:ea typeface="Times New Roman" panose="02020603050405020304" pitchFamily="18" charset="0"/>
                          <a:cs typeface="Times New Roman" panose="02020603050405020304" pitchFamily="18" charset="0"/>
                        </a:rPr>
                        <a:t>anului</a:t>
                      </a:r>
                      <a:r>
                        <a:rPr lang="fr-FR" sz="1600" i="1" dirty="0">
                          <a:effectLst/>
                          <a:latin typeface="Times New Roman" panose="02020603050405020304" pitchFamily="18" charset="0"/>
                          <a:ea typeface="Times New Roman" panose="02020603050405020304" pitchFamily="18" charset="0"/>
                          <a:cs typeface="Times New Roman" panose="02020603050405020304" pitchFamily="18" charset="0"/>
                        </a:rPr>
                        <a:t> 2018</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a 9-a </a:t>
                      </a: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ediție</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organizat</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de ANACEC, </a:t>
                      </a: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pentru</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teza</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de </a:t>
                      </a: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doctor</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habilitat de </a:t>
                      </a: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excelență</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în</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domeniul</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științelor</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fr-FR" sz="1600" dirty="0" err="1">
                          <a:effectLst/>
                          <a:latin typeface="Times New Roman" panose="02020603050405020304" pitchFamily="18" charset="0"/>
                          <a:ea typeface="Times New Roman" panose="02020603050405020304" pitchFamily="18" charset="0"/>
                          <a:cs typeface="Times New Roman" panose="02020603050405020304" pitchFamily="18" charset="0"/>
                        </a:rPr>
                        <a:t>socioumane</a:t>
                      </a:r>
                      <a:r>
                        <a:rPr lang="fr-FR" sz="160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Agenția Națională de Asigurare a Calității în Educație și Cercetare</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21 mai 2019</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206789350"/>
                  </a:ext>
                </a:extLst>
              </a:tr>
              <a:tr h="552455">
                <a:tc>
                  <a:txBody>
                    <a:bodyPr/>
                    <a:lstStyle/>
                    <a:p>
                      <a:pPr algn="just">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Sprîncean N.</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Diplomă de onoare</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Ministerul Educației, Culturii și Cercetării al Republicii Moldova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1600">
                          <a:effectLst/>
                          <a:latin typeface="Times New Roman" panose="02020603050405020304" pitchFamily="18" charset="0"/>
                          <a:ea typeface="Times New Roman" panose="02020603050405020304" pitchFamily="18" charset="0"/>
                          <a:cs typeface="Times New Roman" panose="02020603050405020304" pitchFamily="18" charset="0"/>
                        </a:rPr>
                        <a:t>7 noiembrie 2019</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4970644"/>
                  </a:ext>
                </a:extLst>
              </a:tr>
              <a:tr h="1055004">
                <a:tc>
                  <a:txBody>
                    <a:bodyPr/>
                    <a:lstStyle/>
                    <a:p>
                      <a:pPr algn="just">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Sprîncean N.</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Diplomă pentru prestarea Lecției publice „Filosofia și Bioetica” în cadrul campaniei de comunicare a științei, ediția IV-a.</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Biblioteca municipală B.P. Hasdeu, </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a:spcAft>
                          <a:spcPts val="0"/>
                        </a:spcAft>
                      </a:pPr>
                      <a:r>
                        <a:rPr lang="ro-RO" sz="1600">
                          <a:effectLst/>
                          <a:latin typeface="Times New Roman" panose="02020603050405020304" pitchFamily="18" charset="0"/>
                          <a:ea typeface="Times New Roman" panose="02020603050405020304" pitchFamily="18" charset="0"/>
                          <a:cs typeface="Times New Roman" panose="02020603050405020304" pitchFamily="18" charset="0"/>
                        </a:rPr>
                        <a:t>filiala „Târgoviște”, mun. Chișinău</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o-RO" sz="1600" dirty="0">
                          <a:effectLst/>
                          <a:latin typeface="Times New Roman" panose="02020603050405020304" pitchFamily="18" charset="0"/>
                          <a:ea typeface="Times New Roman" panose="02020603050405020304" pitchFamily="18" charset="0"/>
                          <a:cs typeface="Times New Roman" panose="02020603050405020304" pitchFamily="18" charset="0"/>
                        </a:rPr>
                        <a:t>13 </a:t>
                      </a:r>
                      <a:r>
                        <a:rPr lang="ru-RU" sz="1600" dirty="0" err="1">
                          <a:effectLst/>
                          <a:latin typeface="Times New Roman" panose="02020603050405020304" pitchFamily="18" charset="0"/>
                          <a:ea typeface="Times New Roman" panose="02020603050405020304" pitchFamily="18" charset="0"/>
                          <a:cs typeface="Times New Roman" panose="02020603050405020304" pitchFamily="18" charset="0"/>
                        </a:rPr>
                        <a:t>noiembrie</a:t>
                      </a:r>
                      <a:r>
                        <a:rPr lang="ru-RU" sz="1600" dirty="0">
                          <a:effectLst/>
                          <a:latin typeface="Times New Roman" panose="02020603050405020304" pitchFamily="18" charset="0"/>
                          <a:ea typeface="Times New Roman" panose="02020603050405020304" pitchFamily="18" charset="0"/>
                          <a:cs typeface="Times New Roman" panose="02020603050405020304" pitchFamily="18" charset="0"/>
                        </a:rPr>
                        <a:t> 2019</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505921294"/>
                  </a:ext>
                </a:extLst>
              </a:tr>
            </a:tbl>
          </a:graphicData>
        </a:graphic>
      </p:graphicFrame>
      <p:pic>
        <p:nvPicPr>
          <p:cNvPr id="3" name="Picture 2"/>
          <p:cNvPicPr>
            <a:picLocks noChangeAspect="1"/>
          </p:cNvPicPr>
          <p:nvPr/>
        </p:nvPicPr>
        <p:blipFill>
          <a:blip r:embed="rId2"/>
          <a:stretch>
            <a:fillRect/>
          </a:stretch>
        </p:blipFill>
        <p:spPr>
          <a:xfrm>
            <a:off x="332510" y="356314"/>
            <a:ext cx="11194473" cy="613504"/>
          </a:xfrm>
          <a:prstGeom prst="rect">
            <a:avLst/>
          </a:prstGeom>
        </p:spPr>
      </p:pic>
    </p:spTree>
    <p:extLst>
      <p:ext uri="{BB962C8B-B14F-4D97-AF65-F5344CB8AC3E}">
        <p14:creationId xmlns:p14="http://schemas.microsoft.com/office/powerpoint/2010/main" val="12171844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06582" y="548390"/>
            <a:ext cx="10723417" cy="5761219"/>
          </a:xfrm>
          <a:prstGeom prst="rect">
            <a:avLst/>
          </a:prstGeom>
        </p:spPr>
      </p:pic>
    </p:spTree>
    <p:extLst>
      <p:ext uri="{BB962C8B-B14F-4D97-AF65-F5344CB8AC3E}">
        <p14:creationId xmlns:p14="http://schemas.microsoft.com/office/powerpoint/2010/main" val="5402595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09600" y="527052"/>
            <a:ext cx="10917382" cy="5803895"/>
          </a:xfrm>
          <a:prstGeom prst="rect">
            <a:avLst/>
          </a:prstGeom>
        </p:spPr>
      </p:pic>
    </p:spTree>
    <p:extLst>
      <p:ext uri="{BB962C8B-B14F-4D97-AF65-F5344CB8AC3E}">
        <p14:creationId xmlns:p14="http://schemas.microsoft.com/office/powerpoint/2010/main" val="18479272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06581" y="560361"/>
            <a:ext cx="11097492" cy="5701894"/>
          </a:xfrm>
          <a:prstGeom prst="rect">
            <a:avLst/>
          </a:prstGeom>
        </p:spPr>
      </p:pic>
    </p:spTree>
    <p:extLst>
      <p:ext uri="{BB962C8B-B14F-4D97-AF65-F5344CB8AC3E}">
        <p14:creationId xmlns:p14="http://schemas.microsoft.com/office/powerpoint/2010/main" val="24688592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4291" y="504915"/>
            <a:ext cx="11000509" cy="6062139"/>
          </a:xfrm>
          <a:prstGeom prst="rect">
            <a:avLst/>
          </a:prstGeom>
        </p:spPr>
      </p:pic>
    </p:spTree>
    <p:extLst>
      <p:ext uri="{BB962C8B-B14F-4D97-AF65-F5344CB8AC3E}">
        <p14:creationId xmlns:p14="http://schemas.microsoft.com/office/powerpoint/2010/main" val="2485817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4" y="272154"/>
            <a:ext cx="10364451" cy="1044028"/>
          </a:xfrm>
        </p:spPr>
        <p:txBody>
          <a:bodyPr>
            <a:normAutofit/>
          </a:bodyPr>
          <a:lstStyle/>
          <a:p>
            <a:r>
              <a:rPr lang="ro-RO" sz="3200" b="1" dirty="0" smtClean="0">
                <a:solidFill>
                  <a:schemeClr val="accent1">
                    <a:lumMod val="50000"/>
                  </a:schemeClr>
                </a:solidFill>
                <a:latin typeface="Times New Roman" panose="02020603050405020304" pitchFamily="18" charset="0"/>
                <a:cs typeface="Times New Roman" panose="02020603050405020304" pitchFamily="18" charset="0"/>
              </a:rPr>
              <a:t>Publicații științifice în cadrul proiectului de cercetare</a:t>
            </a:r>
            <a:endParaRPr lang="en-US" sz="3200" b="1" dirty="0">
              <a:solidFill>
                <a:schemeClr val="accent1">
                  <a:lumMod val="50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sz="quarter" idx="13"/>
          </p:nvPr>
        </p:nvSpPr>
        <p:spPr>
          <a:xfrm>
            <a:off x="913774" y="1577383"/>
            <a:ext cx="10363826" cy="4781853"/>
          </a:xfrm>
        </p:spPr>
        <p:txBody>
          <a:bodyPr>
            <a:normAutofit fontScale="92500"/>
          </a:bodyPr>
          <a:lstStyle/>
          <a:p>
            <a:r>
              <a:rPr lang="ro-RO" dirty="0"/>
              <a:t>4 Monografii </a:t>
            </a:r>
            <a:r>
              <a:rPr lang="ro-RO" dirty="0" err="1"/>
              <a:t>naţionale</a:t>
            </a:r>
            <a:r>
              <a:rPr lang="ro-RO" dirty="0"/>
              <a:t> / </a:t>
            </a:r>
            <a:r>
              <a:rPr lang="ro-RO" dirty="0" err="1" smtClean="0"/>
              <a:t>internaţionale</a:t>
            </a:r>
            <a:r>
              <a:rPr lang="ro-RO" dirty="0" smtClean="0"/>
              <a:t>.</a:t>
            </a:r>
          </a:p>
          <a:p>
            <a:r>
              <a:rPr lang="ro-RO" dirty="0" smtClean="0"/>
              <a:t>4 </a:t>
            </a:r>
            <a:r>
              <a:rPr lang="it-IT" dirty="0" smtClean="0"/>
              <a:t>Manuale</a:t>
            </a:r>
            <a:r>
              <a:rPr lang="it-IT" dirty="0"/>
              <a:t>/ </a:t>
            </a:r>
            <a:r>
              <a:rPr lang="it-IT" dirty="0" err="1"/>
              <a:t>dicţionare</a:t>
            </a:r>
            <a:r>
              <a:rPr lang="it-IT" dirty="0"/>
              <a:t>/ </a:t>
            </a:r>
            <a:r>
              <a:rPr lang="it-IT" dirty="0" err="1"/>
              <a:t>lucrări</a:t>
            </a:r>
            <a:r>
              <a:rPr lang="it-IT" dirty="0"/>
              <a:t> </a:t>
            </a:r>
            <a:r>
              <a:rPr lang="it-IT" dirty="0" err="1"/>
              <a:t>didactice</a:t>
            </a:r>
            <a:r>
              <a:rPr lang="it-IT" dirty="0"/>
              <a:t> (</a:t>
            </a:r>
            <a:r>
              <a:rPr lang="it-IT" dirty="0" err="1"/>
              <a:t>naţionale</a:t>
            </a:r>
            <a:r>
              <a:rPr lang="it-IT" dirty="0"/>
              <a:t> / </a:t>
            </a:r>
            <a:r>
              <a:rPr lang="it-IT" dirty="0" err="1"/>
              <a:t>internaţionale</a:t>
            </a:r>
            <a:r>
              <a:rPr lang="it-IT" dirty="0" smtClean="0"/>
              <a:t>)</a:t>
            </a:r>
            <a:r>
              <a:rPr lang="ro-RO" dirty="0" smtClean="0"/>
              <a:t>.</a:t>
            </a:r>
          </a:p>
          <a:p>
            <a:r>
              <a:rPr lang="ro-RO" dirty="0"/>
              <a:t>54 Culegeri </a:t>
            </a:r>
            <a:r>
              <a:rPr lang="ro-RO" dirty="0" err="1" smtClean="0"/>
              <a:t>naţionale</a:t>
            </a:r>
            <a:r>
              <a:rPr lang="ro-RO" dirty="0" smtClean="0"/>
              <a:t>.</a:t>
            </a:r>
          </a:p>
          <a:p>
            <a:r>
              <a:rPr lang="ro-RO" dirty="0" smtClean="0"/>
              <a:t>10 </a:t>
            </a:r>
            <a:r>
              <a:rPr lang="it-IT" dirty="0" err="1"/>
              <a:t>Articole</a:t>
            </a:r>
            <a:r>
              <a:rPr lang="it-IT" dirty="0"/>
              <a:t> </a:t>
            </a:r>
            <a:r>
              <a:rPr lang="it-IT" dirty="0" err="1"/>
              <a:t>din</a:t>
            </a:r>
            <a:r>
              <a:rPr lang="it-IT" dirty="0"/>
              <a:t> </a:t>
            </a:r>
            <a:r>
              <a:rPr lang="it-IT" dirty="0" err="1"/>
              <a:t>reviste</a:t>
            </a:r>
            <a:r>
              <a:rPr lang="it-IT" dirty="0"/>
              <a:t> </a:t>
            </a:r>
            <a:r>
              <a:rPr lang="it-IT" dirty="0" err="1" smtClean="0"/>
              <a:t>naţionale</a:t>
            </a:r>
            <a:r>
              <a:rPr lang="it-IT" dirty="0" smtClean="0"/>
              <a:t>:</a:t>
            </a:r>
            <a:r>
              <a:rPr lang="ro-RO" dirty="0" smtClean="0"/>
              <a:t> -</a:t>
            </a:r>
            <a:r>
              <a:rPr lang="it-IT" dirty="0" smtClean="0"/>
              <a:t>categoria </a:t>
            </a:r>
            <a:r>
              <a:rPr lang="it-IT" dirty="0"/>
              <a:t>B </a:t>
            </a:r>
            <a:r>
              <a:rPr lang="ro-RO" dirty="0"/>
              <a:t>, </a:t>
            </a:r>
            <a:r>
              <a:rPr lang="ro-RO" dirty="0" smtClean="0"/>
              <a:t>      27 </a:t>
            </a:r>
            <a:r>
              <a:rPr lang="ro-RO" dirty="0"/>
              <a:t>-categoria </a:t>
            </a:r>
            <a:r>
              <a:rPr lang="ro-RO" dirty="0" smtClean="0"/>
              <a:t>C.</a:t>
            </a:r>
          </a:p>
          <a:p>
            <a:r>
              <a:rPr lang="ro-RO" dirty="0" smtClean="0"/>
              <a:t> 9 </a:t>
            </a:r>
            <a:r>
              <a:rPr lang="it-IT" dirty="0" err="1"/>
              <a:t>Articole</a:t>
            </a:r>
            <a:r>
              <a:rPr lang="it-IT" dirty="0"/>
              <a:t> </a:t>
            </a:r>
            <a:r>
              <a:rPr lang="it-IT" dirty="0" err="1"/>
              <a:t>în</a:t>
            </a:r>
            <a:r>
              <a:rPr lang="it-IT" dirty="0"/>
              <a:t> alte </a:t>
            </a:r>
            <a:r>
              <a:rPr lang="it-IT" dirty="0" err="1"/>
              <a:t>reviste</a:t>
            </a:r>
            <a:r>
              <a:rPr lang="it-IT" dirty="0"/>
              <a:t> </a:t>
            </a:r>
            <a:r>
              <a:rPr lang="it-IT" dirty="0" err="1" smtClean="0"/>
              <a:t>naţionale</a:t>
            </a:r>
            <a:r>
              <a:rPr lang="ro-RO" dirty="0" smtClean="0"/>
              <a:t>.</a:t>
            </a:r>
          </a:p>
          <a:p>
            <a:r>
              <a:rPr lang="ro-RO" dirty="0"/>
              <a:t>1 Articole în publicații </a:t>
            </a:r>
            <a:r>
              <a:rPr lang="ro-RO" dirty="0" smtClean="0"/>
              <a:t>electronice.</a:t>
            </a:r>
          </a:p>
          <a:p>
            <a:r>
              <a:rPr lang="ro-RO" dirty="0"/>
              <a:t>13 Articole în culegeri științifice publicate în </a:t>
            </a:r>
            <a:r>
              <a:rPr lang="ro-RO" dirty="0" smtClean="0"/>
              <a:t>străinătate.</a:t>
            </a:r>
          </a:p>
          <a:p>
            <a:r>
              <a:rPr lang="ro-RO" dirty="0" smtClean="0"/>
              <a:t>34 </a:t>
            </a:r>
            <a:r>
              <a:rPr lang="it-IT" dirty="0" err="1"/>
              <a:t>Articole</a:t>
            </a:r>
            <a:r>
              <a:rPr lang="it-IT" dirty="0"/>
              <a:t> </a:t>
            </a:r>
            <a:r>
              <a:rPr lang="it-IT" dirty="0" err="1"/>
              <a:t>în</a:t>
            </a:r>
            <a:r>
              <a:rPr lang="it-IT" dirty="0"/>
              <a:t> </a:t>
            </a:r>
            <a:r>
              <a:rPr lang="it-IT" dirty="0" err="1"/>
              <a:t>culegeri</a:t>
            </a:r>
            <a:r>
              <a:rPr lang="it-IT" dirty="0"/>
              <a:t> </a:t>
            </a:r>
            <a:r>
              <a:rPr lang="it-IT" dirty="0" err="1"/>
              <a:t>naţionale</a:t>
            </a:r>
            <a:r>
              <a:rPr lang="it-IT" dirty="0"/>
              <a:t> (</a:t>
            </a:r>
            <a:r>
              <a:rPr lang="it-IT" dirty="0" err="1"/>
              <a:t>publicate</a:t>
            </a:r>
            <a:r>
              <a:rPr lang="it-IT" dirty="0"/>
              <a:t> </a:t>
            </a:r>
            <a:r>
              <a:rPr lang="it-IT" dirty="0" err="1"/>
              <a:t>în</a:t>
            </a:r>
            <a:r>
              <a:rPr lang="it-IT" dirty="0"/>
              <a:t> </a:t>
            </a:r>
            <a:r>
              <a:rPr lang="it-IT" dirty="0" err="1"/>
              <a:t>țară</a:t>
            </a:r>
            <a:r>
              <a:rPr lang="it-IT" dirty="0" smtClean="0"/>
              <a:t>)</a:t>
            </a:r>
            <a:r>
              <a:rPr lang="ro-RO" dirty="0" smtClean="0"/>
              <a:t>.</a:t>
            </a:r>
          </a:p>
          <a:p>
            <a:r>
              <a:rPr lang="ro-RO" dirty="0"/>
              <a:t>2 Rezumate (teze) la </a:t>
            </a:r>
            <a:r>
              <a:rPr lang="ro-RO" dirty="0" err="1"/>
              <a:t>conferinţe</a:t>
            </a:r>
            <a:r>
              <a:rPr lang="ro-RO" dirty="0"/>
              <a:t> </a:t>
            </a:r>
            <a:r>
              <a:rPr lang="ro-RO" dirty="0" err="1"/>
              <a:t>ştiinţifice</a:t>
            </a:r>
            <a:r>
              <a:rPr lang="ro-RO" dirty="0"/>
              <a:t> publicate în </a:t>
            </a:r>
            <a:r>
              <a:rPr lang="ro-RO" dirty="0" smtClean="0"/>
              <a:t>străinătate.</a:t>
            </a:r>
          </a:p>
          <a:p>
            <a:r>
              <a:rPr lang="ro-RO" dirty="0"/>
              <a:t>17 Rezumate (teze) la </a:t>
            </a:r>
            <a:r>
              <a:rPr lang="ro-RO" dirty="0" err="1"/>
              <a:t>conferinţe</a:t>
            </a:r>
            <a:r>
              <a:rPr lang="ro-RO" dirty="0"/>
              <a:t> </a:t>
            </a:r>
            <a:r>
              <a:rPr lang="ro-RO" dirty="0" err="1"/>
              <a:t>ştiinţifice</a:t>
            </a:r>
            <a:r>
              <a:rPr lang="ro-RO" dirty="0"/>
              <a:t> internaționale în </a:t>
            </a:r>
            <a:r>
              <a:rPr lang="ro-RO" dirty="0" smtClean="0"/>
              <a:t>țară.</a:t>
            </a:r>
            <a:endParaRPr lang="it-IT" dirty="0"/>
          </a:p>
          <a:p>
            <a:endParaRPr lang="en-US" dirty="0"/>
          </a:p>
        </p:txBody>
      </p:sp>
    </p:spTree>
    <p:extLst>
      <p:ext uri="{BB962C8B-B14F-4D97-AF65-F5344CB8AC3E}">
        <p14:creationId xmlns:p14="http://schemas.microsoft.com/office/powerpoint/2010/main" val="6974740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6255" y="709366"/>
            <a:ext cx="11249890" cy="3600986"/>
          </a:xfrm>
          <a:prstGeom prst="rect">
            <a:avLst/>
          </a:prstGeom>
        </p:spPr>
        <p:txBody>
          <a:bodyPr wrap="square">
            <a:spAutoFit/>
          </a:bodyPr>
          <a:lstStyle/>
          <a:p>
            <a:pPr algn="ctr"/>
            <a:endParaRPr lang="ro-RO" sz="4000" b="1" dirty="0" smtClean="0">
              <a:solidFill>
                <a:schemeClr val="accent5">
                  <a:lumMod val="50000"/>
                </a:schemeClr>
              </a:solidFill>
              <a:latin typeface="Times New Roman" panose="02020603050405020304" pitchFamily="18" charset="0"/>
              <a:cs typeface="Times New Roman" panose="02020603050405020304" pitchFamily="18" charset="0"/>
            </a:endParaRPr>
          </a:p>
          <a:p>
            <a:pPr algn="ctr"/>
            <a:endParaRPr lang="ro-RO" sz="4000" b="1" dirty="0">
              <a:solidFill>
                <a:schemeClr val="accent5">
                  <a:lumMod val="50000"/>
                </a:schemeClr>
              </a:solidFill>
              <a:latin typeface="Times New Roman" panose="02020603050405020304" pitchFamily="18" charset="0"/>
              <a:cs typeface="Times New Roman" panose="02020603050405020304" pitchFamily="18" charset="0"/>
            </a:endParaRPr>
          </a:p>
          <a:p>
            <a:pPr algn="ctr"/>
            <a:endParaRPr lang="ro-RO" sz="4000" b="1" dirty="0" smtClean="0">
              <a:solidFill>
                <a:schemeClr val="accent5">
                  <a:lumMod val="50000"/>
                </a:schemeClr>
              </a:solidFill>
              <a:latin typeface="Times New Roman" panose="02020603050405020304" pitchFamily="18" charset="0"/>
              <a:cs typeface="Times New Roman" panose="02020603050405020304" pitchFamily="18" charset="0"/>
            </a:endParaRPr>
          </a:p>
          <a:p>
            <a:pPr algn="ctr"/>
            <a:endParaRPr lang="ro-RO" sz="3600" b="1" dirty="0" smtClean="0">
              <a:solidFill>
                <a:schemeClr val="accent5">
                  <a:lumMod val="50000"/>
                </a:schemeClr>
              </a:solidFill>
              <a:latin typeface="Times New Roman" panose="02020603050405020304" pitchFamily="18" charset="0"/>
              <a:cs typeface="Times New Roman" panose="02020603050405020304" pitchFamily="18" charset="0"/>
            </a:endParaRPr>
          </a:p>
          <a:p>
            <a:pPr algn="ctr"/>
            <a:r>
              <a:rPr lang="en-US" sz="3600" b="1" dirty="0" err="1" smtClean="0">
                <a:solidFill>
                  <a:schemeClr val="accent5">
                    <a:lumMod val="50000"/>
                  </a:schemeClr>
                </a:solidFill>
                <a:latin typeface="Times New Roman" panose="02020603050405020304" pitchFamily="18" charset="0"/>
                <a:cs typeface="Times New Roman" panose="02020603050405020304" pitchFamily="18" charset="0"/>
              </a:rPr>
              <a:t>Mulțumim</a:t>
            </a:r>
            <a:r>
              <a:rPr lang="en-US" sz="36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5">
                    <a:lumMod val="50000"/>
                  </a:schemeClr>
                </a:solidFill>
                <a:latin typeface="Times New Roman" panose="02020603050405020304" pitchFamily="18" charset="0"/>
                <a:cs typeface="Times New Roman" panose="02020603050405020304" pitchFamily="18" charset="0"/>
              </a:rPr>
              <a:t>pentru</a:t>
            </a:r>
            <a:r>
              <a:rPr lang="en-US" sz="3600" b="1" dirty="0" smtClean="0">
                <a:solidFill>
                  <a:schemeClr val="accent5">
                    <a:lumMod val="50000"/>
                  </a:schemeClr>
                </a:solidFill>
                <a:latin typeface="Times New Roman" panose="02020603050405020304" pitchFamily="18" charset="0"/>
                <a:cs typeface="Times New Roman" panose="02020603050405020304" pitchFamily="18" charset="0"/>
              </a:rPr>
              <a:t> </a:t>
            </a:r>
            <a:r>
              <a:rPr lang="en-US" sz="3600" b="1" dirty="0" err="1" smtClean="0">
                <a:solidFill>
                  <a:schemeClr val="accent5">
                    <a:lumMod val="50000"/>
                  </a:schemeClr>
                </a:solidFill>
                <a:latin typeface="Times New Roman" panose="02020603050405020304" pitchFamily="18" charset="0"/>
                <a:cs typeface="Times New Roman" panose="02020603050405020304" pitchFamily="18" charset="0"/>
              </a:rPr>
              <a:t>atenție</a:t>
            </a:r>
            <a:endParaRPr lang="en-US" b="1" dirty="0" smtClean="0">
              <a:latin typeface="Times New Roman" panose="02020603050405020304" pitchFamily="18" charset="0"/>
              <a:cs typeface="Times New Roman" panose="02020603050405020304" pitchFamily="18" charset="0"/>
            </a:endParaRPr>
          </a:p>
          <a:p>
            <a:pPr algn="ctr"/>
            <a:endParaRPr lang="en-US" b="1" dirty="0" smtClean="0">
              <a:latin typeface="Times New Roman" panose="02020603050405020304" pitchFamily="18" charset="0"/>
              <a:cs typeface="Times New Roman" panose="02020603050405020304" pitchFamily="18" charset="0"/>
            </a:endParaRPr>
          </a:p>
          <a:p>
            <a:endParaRPr lang="en-US" b="1"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828145" y="512726"/>
            <a:ext cx="10366328" cy="1658256"/>
          </a:xfrm>
          <a:prstGeom prst="rect">
            <a:avLst/>
          </a:prstGeom>
        </p:spPr>
      </p:pic>
    </p:spTree>
    <p:extLst>
      <p:ext uri="{BB962C8B-B14F-4D97-AF65-F5344CB8AC3E}">
        <p14:creationId xmlns:p14="http://schemas.microsoft.com/office/powerpoint/2010/main" val="7331961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8144" y="807607"/>
            <a:ext cx="10598727" cy="4153188"/>
          </a:xfrm>
          <a:prstGeom prst="rect">
            <a:avLst/>
          </a:prstGeom>
        </p:spPr>
        <p:txBody>
          <a:bodyPr wrap="square">
            <a:spAutoFit/>
          </a:bodyPr>
          <a:lstStyle/>
          <a:p>
            <a:pPr indent="342265" algn="ctr">
              <a:lnSpc>
                <a:spcPct val="115000"/>
              </a:lnSpc>
              <a:spcAft>
                <a:spcPts val="0"/>
              </a:spcAft>
            </a:pPr>
            <a:r>
              <a:rPr lang="ro-RO" sz="2000" b="1" dirty="0">
                <a:solidFill>
                  <a:schemeClr val="accent1">
                    <a:lumMod val="50000"/>
                  </a:schemeClr>
                </a:solidFill>
                <a:latin typeface="Times New Roman" panose="02020603050405020304" pitchFamily="18" charset="0"/>
                <a:ea typeface="Times New Roman" panose="02020603050405020304" pitchFamily="18" charset="0"/>
              </a:rPr>
              <a:t>LISTA </a:t>
            </a:r>
            <a:endParaRPr lang="en-US" sz="2000" dirty="0">
              <a:solidFill>
                <a:schemeClr val="accent1">
                  <a:lumMod val="50000"/>
                </a:schemeClr>
              </a:solidFill>
              <a:latin typeface="Times New Roman" panose="02020603050405020304" pitchFamily="18" charset="0"/>
              <a:ea typeface="Times New Roman" panose="02020603050405020304" pitchFamily="18" charset="0"/>
            </a:endParaRPr>
          </a:p>
          <a:p>
            <a:pPr indent="342265" algn="ctr">
              <a:lnSpc>
                <a:spcPct val="115000"/>
              </a:lnSpc>
              <a:spcAft>
                <a:spcPts val="0"/>
              </a:spcAft>
            </a:pPr>
            <a:r>
              <a:rPr lang="ro-RO" sz="2000" b="1" dirty="0">
                <a:solidFill>
                  <a:schemeClr val="accent1">
                    <a:lumMod val="50000"/>
                  </a:schemeClr>
                </a:solidFill>
                <a:latin typeface="Times New Roman" panose="02020603050405020304" pitchFamily="18" charset="0"/>
                <a:ea typeface="Times New Roman" panose="02020603050405020304" pitchFamily="18" charset="0"/>
              </a:rPr>
              <a:t>lucrărilor publicate în cadrul proiectului de cercetare</a:t>
            </a:r>
            <a:endParaRPr lang="en-US" sz="2000" dirty="0">
              <a:solidFill>
                <a:schemeClr val="accent1">
                  <a:lumMod val="50000"/>
                </a:schemeClr>
              </a:solidFill>
              <a:latin typeface="Times New Roman" panose="02020603050405020304" pitchFamily="18" charset="0"/>
              <a:ea typeface="Times New Roman" panose="02020603050405020304" pitchFamily="18" charset="0"/>
            </a:endParaRPr>
          </a:p>
          <a:p>
            <a:pPr>
              <a:lnSpc>
                <a:spcPct val="115000"/>
              </a:lnSpc>
              <a:spcAft>
                <a:spcPts val="0"/>
              </a:spcAft>
            </a:pPr>
            <a:r>
              <a:rPr lang="ro-RO" sz="1100" b="1" dirty="0">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cs typeface="Times New Roman" panose="02020603050405020304" pitchFamily="18" charset="0"/>
            </a:endParaRPr>
          </a:p>
          <a:p>
            <a:pPr indent="217805">
              <a:lnSpc>
                <a:spcPct val="115000"/>
              </a:lnSpc>
              <a:spcAft>
                <a:spcPts val="0"/>
              </a:spcAft>
            </a:pPr>
            <a:r>
              <a:rPr lang="ro-RO" b="1" dirty="0">
                <a:latin typeface="Times New Roman" panose="02020603050405020304" pitchFamily="18" charset="0"/>
                <a:ea typeface="Times New Roman" panose="02020603050405020304" pitchFamily="18" charset="0"/>
                <a:cs typeface="Times New Roman" panose="02020603050405020304" pitchFamily="18" charset="0"/>
              </a:rPr>
              <a:t>Monografii </a:t>
            </a:r>
            <a:r>
              <a:rPr lang="ro-RO" b="1" dirty="0" err="1">
                <a:latin typeface="Times New Roman" panose="02020603050405020304" pitchFamily="18" charset="0"/>
                <a:ea typeface="Times New Roman" panose="02020603050405020304" pitchFamily="18" charset="0"/>
                <a:cs typeface="Times New Roman" panose="02020603050405020304" pitchFamily="18" charset="0"/>
              </a:rPr>
              <a:t>naţionale</a:t>
            </a:r>
            <a:r>
              <a:rPr lang="ro-RO" b="1" dirty="0">
                <a:latin typeface="Times New Roman" panose="02020603050405020304" pitchFamily="18" charset="0"/>
                <a:ea typeface="Times New Roman" panose="02020603050405020304" pitchFamily="18" charset="0"/>
                <a:cs typeface="Times New Roman" panose="02020603050405020304" pitchFamily="18" charset="0"/>
              </a:rPr>
              <a:t> / </a:t>
            </a:r>
            <a:r>
              <a:rPr lang="ro-RO" b="1" dirty="0" err="1">
                <a:latin typeface="Times New Roman" panose="02020603050405020304" pitchFamily="18" charset="0"/>
                <a:ea typeface="Times New Roman" panose="02020603050405020304" pitchFamily="18" charset="0"/>
                <a:cs typeface="Times New Roman" panose="02020603050405020304" pitchFamily="18" charset="0"/>
              </a:rPr>
              <a:t>internaţionale</a:t>
            </a:r>
            <a:r>
              <a:rPr lang="en-US" b="1"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marL="342900" lvl="0" indent="-342900" algn="just">
              <a:lnSpc>
                <a:spcPct val="115000"/>
              </a:lnSpc>
              <a:spcAft>
                <a:spcPts val="0"/>
              </a:spcAft>
              <a:buFont typeface="+mj-lt"/>
              <a:buAutoNum type="arabicPeriod"/>
              <a:tabLst>
                <a:tab pos="540385" algn="l"/>
              </a:tabLst>
            </a:pPr>
            <a:r>
              <a:rPr lang="fr-FR" dirty="0">
                <a:latin typeface="Times New Roman" panose="02020603050405020304" pitchFamily="18" charset="0"/>
                <a:ea typeface="Calibri" panose="020F0502020204030204" pitchFamily="34" charset="0"/>
                <a:cs typeface="Times New Roman" panose="02020603050405020304" pitchFamily="18" charset="0"/>
              </a:rPr>
              <a:t>COSTACHI, GH. </a:t>
            </a:r>
            <a:r>
              <a:rPr lang="fr-FR" i="1" dirty="0" err="1">
                <a:latin typeface="Times New Roman" panose="02020603050405020304" pitchFamily="18" charset="0"/>
                <a:ea typeface="Calibri" panose="020F0502020204030204" pitchFamily="34" charset="0"/>
                <a:cs typeface="Times New Roman" panose="02020603050405020304" pitchFamily="18" charset="0"/>
              </a:rPr>
              <a:t>Cetățeanul</a:t>
            </a:r>
            <a:r>
              <a:rPr lang="fr-FR" i="1" dirty="0">
                <a:latin typeface="Times New Roman" panose="02020603050405020304" pitchFamily="18" charset="0"/>
                <a:ea typeface="Calibri" panose="020F0502020204030204" pitchFamily="34" charset="0"/>
                <a:cs typeface="Times New Roman" panose="02020603050405020304" pitchFamily="18" charset="0"/>
              </a:rPr>
              <a:t> </a:t>
            </a:r>
            <a:r>
              <a:rPr lang="fr-FR" i="1" dirty="0" err="1">
                <a:latin typeface="Times New Roman" panose="02020603050405020304" pitchFamily="18" charset="0"/>
                <a:ea typeface="Calibri" panose="020F0502020204030204" pitchFamily="34" charset="0"/>
                <a:cs typeface="Times New Roman" panose="02020603050405020304" pitchFamily="18" charset="0"/>
              </a:rPr>
              <a:t>și</a:t>
            </a:r>
            <a:r>
              <a:rPr lang="fr-FR" i="1" dirty="0">
                <a:latin typeface="Times New Roman" panose="02020603050405020304" pitchFamily="18" charset="0"/>
                <a:ea typeface="Calibri" panose="020F0502020204030204" pitchFamily="34" charset="0"/>
                <a:cs typeface="Times New Roman" panose="02020603050405020304" pitchFamily="18" charset="0"/>
              </a:rPr>
              <a:t> </a:t>
            </a:r>
            <a:r>
              <a:rPr lang="fr-FR" i="1" dirty="0" err="1">
                <a:latin typeface="Times New Roman" panose="02020603050405020304" pitchFamily="18" charset="0"/>
                <a:ea typeface="Calibri" panose="020F0502020204030204" pitchFamily="34" charset="0"/>
                <a:cs typeface="Times New Roman" panose="02020603050405020304" pitchFamily="18" charset="0"/>
              </a:rPr>
              <a:t>puterea</a:t>
            </a:r>
            <a:r>
              <a:rPr lang="fr-FR" i="1" dirty="0">
                <a:latin typeface="Times New Roman" panose="02020603050405020304" pitchFamily="18" charset="0"/>
                <a:ea typeface="Calibri" panose="020F0502020204030204" pitchFamily="34" charset="0"/>
                <a:cs typeface="Times New Roman" panose="02020603050405020304" pitchFamily="18" charset="0"/>
              </a:rPr>
              <a:t> </a:t>
            </a:r>
            <a:r>
              <a:rPr lang="fr-FR" i="1" dirty="0" err="1">
                <a:latin typeface="Times New Roman" panose="02020603050405020304" pitchFamily="18" charset="0"/>
                <a:ea typeface="Calibri" panose="020F0502020204030204" pitchFamily="34" charset="0"/>
                <a:cs typeface="Times New Roman" panose="02020603050405020304" pitchFamily="18" charset="0"/>
              </a:rPr>
              <a:t>în</a:t>
            </a:r>
            <a:r>
              <a:rPr lang="fr-FR" i="1" dirty="0">
                <a:latin typeface="Times New Roman" panose="02020603050405020304" pitchFamily="18" charset="0"/>
                <a:ea typeface="Calibri" panose="020F0502020204030204" pitchFamily="34" charset="0"/>
                <a:cs typeface="Times New Roman" panose="02020603050405020304" pitchFamily="18" charset="0"/>
              </a:rPr>
              <a:t> </a:t>
            </a:r>
            <a:r>
              <a:rPr lang="fr-FR" i="1" dirty="0" err="1">
                <a:latin typeface="Times New Roman" panose="02020603050405020304" pitchFamily="18" charset="0"/>
                <a:ea typeface="Calibri" panose="020F0502020204030204" pitchFamily="34" charset="0"/>
                <a:cs typeface="Times New Roman" panose="02020603050405020304" pitchFamily="18" charset="0"/>
              </a:rPr>
              <a:t>statul</a:t>
            </a:r>
            <a:r>
              <a:rPr lang="fr-FR" i="1" dirty="0">
                <a:latin typeface="Times New Roman" panose="02020603050405020304" pitchFamily="18" charset="0"/>
                <a:ea typeface="Calibri" panose="020F0502020204030204" pitchFamily="34" charset="0"/>
                <a:cs typeface="Times New Roman" panose="02020603050405020304" pitchFamily="18" charset="0"/>
              </a:rPr>
              <a:t> de </a:t>
            </a:r>
            <a:r>
              <a:rPr lang="fr-FR" i="1" dirty="0" err="1">
                <a:latin typeface="Times New Roman" panose="02020603050405020304" pitchFamily="18" charset="0"/>
                <a:ea typeface="Calibri" panose="020F0502020204030204" pitchFamily="34" charset="0"/>
                <a:cs typeface="Times New Roman" panose="02020603050405020304" pitchFamily="18" charset="0"/>
              </a:rPr>
              <a:t>drept</a:t>
            </a:r>
            <a:r>
              <a:rPr lang="fr-FR" dirty="0">
                <a:latin typeface="Times New Roman" panose="02020603050405020304" pitchFamily="18" charset="0"/>
                <a:ea typeface="Calibri" panose="020F0502020204030204" pitchFamily="34" charset="0"/>
                <a:cs typeface="Times New Roman" panose="02020603050405020304" pitchFamily="18" charset="0"/>
              </a:rPr>
              <a:t>. ICJPS. </a:t>
            </a:r>
            <a:r>
              <a:rPr lang="fr-FR" dirty="0" err="1">
                <a:latin typeface="Times New Roman" panose="02020603050405020304" pitchFamily="18" charset="0"/>
                <a:ea typeface="Calibri" panose="020F0502020204030204" pitchFamily="34" charset="0"/>
                <a:cs typeface="Times New Roman" panose="02020603050405020304" pitchFamily="18" charset="0"/>
              </a:rPr>
              <a:t>Chișinău</a:t>
            </a:r>
            <a:r>
              <a:rPr lang="fr-FR" dirty="0">
                <a:latin typeface="Times New Roman" panose="02020603050405020304" pitchFamily="18" charset="0"/>
                <a:ea typeface="Calibri" panose="020F0502020204030204" pitchFamily="34" charset="0"/>
                <a:cs typeface="Times New Roman" panose="02020603050405020304" pitchFamily="18" charset="0"/>
              </a:rPr>
              <a:t>, 2019 (</a:t>
            </a:r>
            <a:r>
              <a:rPr lang="fr-FR" dirty="0" err="1">
                <a:latin typeface="Times New Roman" panose="02020603050405020304" pitchFamily="18" charset="0"/>
                <a:ea typeface="Calibri" panose="020F0502020204030204" pitchFamily="34" charset="0"/>
                <a:cs typeface="Times New Roman" panose="02020603050405020304" pitchFamily="18" charset="0"/>
              </a:rPr>
              <a:t>Tipogr</a:t>
            </a:r>
            <a:r>
              <a:rPr lang="fr-FR" dirty="0">
                <a:latin typeface="Times New Roman" panose="02020603050405020304" pitchFamily="18" charset="0"/>
                <a:ea typeface="Calibri" panose="020F0502020204030204" pitchFamily="34" charset="0"/>
                <a:cs typeface="Times New Roman" panose="02020603050405020304" pitchFamily="18" charset="0"/>
              </a:rPr>
              <a:t>. </a:t>
            </a:r>
            <a:r>
              <a:rPr lang="fr-FR" dirty="0" err="1">
                <a:latin typeface="Times New Roman" panose="02020603050405020304" pitchFamily="18" charset="0"/>
                <a:ea typeface="Calibri" panose="020F0502020204030204" pitchFamily="34" charset="0"/>
                <a:cs typeface="Times New Roman" panose="02020603050405020304" pitchFamily="18" charset="0"/>
              </a:rPr>
              <a:t>Print</a:t>
            </a:r>
            <a:r>
              <a:rPr lang="fr-FR" dirty="0">
                <a:latin typeface="Times New Roman" panose="02020603050405020304" pitchFamily="18" charset="0"/>
                <a:ea typeface="Calibri" panose="020F0502020204030204" pitchFamily="34" charset="0"/>
                <a:cs typeface="Times New Roman" panose="02020603050405020304" pitchFamily="18" charset="0"/>
              </a:rPr>
              <a:t> Caro). 860 p. ISBN 978-9975-56-700-8. </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15000"/>
              </a:lnSpc>
              <a:spcAft>
                <a:spcPts val="0"/>
              </a:spcAft>
              <a:buFont typeface="+mj-lt"/>
              <a:buAutoNum type="arabicPeriod"/>
              <a:tabLst>
                <a:tab pos="540385" algn="l"/>
              </a:tabLst>
            </a:pPr>
            <a:r>
              <a:rPr lang="en-US" dirty="0">
                <a:latin typeface="Times New Roman" panose="02020603050405020304" pitchFamily="18" charset="0"/>
                <a:ea typeface="Calibri" panose="020F0502020204030204" pitchFamily="34" charset="0"/>
                <a:cs typeface="Times New Roman" panose="02020603050405020304" pitchFamily="18" charset="0"/>
              </a:rPr>
              <a:t>COZMA, D.</a:t>
            </a:r>
            <a:r>
              <a:rPr lang="en-US" i="1" dirty="0">
                <a:latin typeface="Times New Roman" panose="02020603050405020304" pitchFamily="18" charset="0"/>
                <a:ea typeface="Calibri" panose="020F0502020204030204" pitchFamily="34" charset="0"/>
                <a:cs typeface="Times New Roman" panose="02020603050405020304" pitchFamily="18" charset="0"/>
              </a:rPr>
              <a:t>  </a:t>
            </a:r>
            <a:r>
              <a:rPr lang="en-US" i="1" dirty="0" err="1">
                <a:latin typeface="Times New Roman" panose="02020603050405020304" pitchFamily="18" charset="0"/>
                <a:ea typeface="Calibri" panose="020F0502020204030204" pitchFamily="34" charset="0"/>
                <a:cs typeface="Times New Roman" panose="02020603050405020304" pitchFamily="18" charset="0"/>
              </a:rPr>
              <a:t>Răspunderea</a:t>
            </a:r>
            <a:r>
              <a:rPr lang="en-US" i="1" dirty="0">
                <a:latin typeface="Times New Roman" panose="02020603050405020304" pitchFamily="18" charset="0"/>
                <a:ea typeface="Calibri" panose="020F0502020204030204" pitchFamily="34" charset="0"/>
                <a:cs typeface="Times New Roman" panose="02020603050405020304" pitchFamily="18" charset="0"/>
              </a:rPr>
              <a:t> </a:t>
            </a:r>
            <a:r>
              <a:rPr lang="en-US" i="1" dirty="0" err="1">
                <a:latin typeface="Times New Roman" panose="02020603050405020304" pitchFamily="18" charset="0"/>
                <a:ea typeface="Calibri" panose="020F0502020204030204" pitchFamily="34" charset="0"/>
                <a:cs typeface="Times New Roman" panose="02020603050405020304" pitchFamily="18" charset="0"/>
              </a:rPr>
              <a:t>judecătorului</a:t>
            </a:r>
            <a:r>
              <a:rPr lang="en-US" i="1" dirty="0">
                <a:latin typeface="Times New Roman" panose="02020603050405020304" pitchFamily="18" charset="0"/>
                <a:ea typeface="Calibri" panose="020F0502020204030204" pitchFamily="34" charset="0"/>
                <a:cs typeface="Times New Roman" panose="02020603050405020304" pitchFamily="18" charset="0"/>
              </a:rPr>
              <a:t> </a:t>
            </a:r>
            <a:r>
              <a:rPr lang="en-US" i="1" dirty="0" err="1">
                <a:latin typeface="Times New Roman" panose="02020603050405020304" pitchFamily="18" charset="0"/>
                <a:ea typeface="Calibri" panose="020F0502020204030204" pitchFamily="34" charset="0"/>
                <a:cs typeface="Times New Roman" panose="02020603050405020304" pitchFamily="18" charset="0"/>
              </a:rPr>
              <a:t>în</a:t>
            </a:r>
            <a:r>
              <a:rPr lang="en-US" i="1" dirty="0">
                <a:latin typeface="Times New Roman" panose="02020603050405020304" pitchFamily="18" charset="0"/>
                <a:ea typeface="Calibri" panose="020F0502020204030204" pitchFamily="34" charset="0"/>
                <a:cs typeface="Times New Roman" panose="02020603050405020304" pitchFamily="18" charset="0"/>
              </a:rPr>
              <a:t> </a:t>
            </a:r>
            <a:r>
              <a:rPr lang="en-US" i="1" dirty="0" err="1">
                <a:latin typeface="Times New Roman" panose="02020603050405020304" pitchFamily="18" charset="0"/>
                <a:ea typeface="Calibri" panose="020F0502020204030204" pitchFamily="34" charset="0"/>
                <a:cs typeface="Times New Roman" panose="02020603050405020304" pitchFamily="18" charset="0"/>
              </a:rPr>
              <a:t>România</a:t>
            </a:r>
            <a:r>
              <a:rPr lang="en-US" i="1" dirty="0">
                <a:latin typeface="Times New Roman" panose="02020603050405020304" pitchFamily="18" charset="0"/>
                <a:ea typeface="Calibri" panose="020F0502020204030204" pitchFamily="34" charset="0"/>
                <a:cs typeface="Times New Roman" panose="02020603050405020304" pitchFamily="18" charset="0"/>
              </a:rPr>
              <a:t> </a:t>
            </a:r>
            <a:r>
              <a:rPr lang="en-US" i="1" dirty="0" err="1">
                <a:latin typeface="Times New Roman" panose="02020603050405020304" pitchFamily="18" charset="0"/>
                <a:ea typeface="Calibri" panose="020F0502020204030204" pitchFamily="34" charset="0"/>
                <a:cs typeface="Times New Roman" panose="02020603050405020304" pitchFamily="18" charset="0"/>
              </a:rPr>
              <a:t>și</a:t>
            </a:r>
            <a:r>
              <a:rPr lang="en-US" i="1" dirty="0">
                <a:latin typeface="Times New Roman" panose="02020603050405020304" pitchFamily="18" charset="0"/>
                <a:ea typeface="Calibri" panose="020F0502020204030204" pitchFamily="34" charset="0"/>
                <a:cs typeface="Times New Roman" panose="02020603050405020304" pitchFamily="18" charset="0"/>
              </a:rPr>
              <a:t> </a:t>
            </a:r>
            <a:r>
              <a:rPr lang="en-US" i="1" dirty="0" err="1">
                <a:latin typeface="Times New Roman" panose="02020603050405020304" pitchFamily="18" charset="0"/>
                <a:ea typeface="Calibri" panose="020F0502020204030204" pitchFamily="34" charset="0"/>
                <a:cs typeface="Times New Roman" panose="02020603050405020304" pitchFamily="18" charset="0"/>
              </a:rPr>
              <a:t>Republica</a:t>
            </a:r>
            <a:r>
              <a:rPr lang="en-US" i="1" dirty="0">
                <a:latin typeface="Times New Roman" panose="02020603050405020304" pitchFamily="18" charset="0"/>
                <a:ea typeface="Calibri" panose="020F0502020204030204" pitchFamily="34" charset="0"/>
                <a:cs typeface="Times New Roman" panose="02020603050405020304" pitchFamily="18" charset="0"/>
              </a:rPr>
              <a:t> Moldova. </a:t>
            </a:r>
            <a:r>
              <a:rPr lang="en-US" i="1" dirty="0" err="1">
                <a:latin typeface="Times New Roman" panose="02020603050405020304" pitchFamily="18" charset="0"/>
                <a:ea typeface="Calibri" panose="020F0502020204030204" pitchFamily="34" charset="0"/>
                <a:cs typeface="Times New Roman" panose="02020603050405020304" pitchFamily="18" charset="0"/>
              </a:rPr>
              <a:t>Monografie</a:t>
            </a:r>
            <a:r>
              <a:rPr lang="en-US" dirty="0">
                <a:latin typeface="Times New Roman" panose="02020603050405020304" pitchFamily="18" charset="0"/>
                <a:ea typeface="Calibri" panose="020F0502020204030204" pitchFamily="34" charset="0"/>
                <a:cs typeface="Times New Roman" panose="02020603050405020304" pitchFamily="18" charset="0"/>
              </a:rPr>
              <a:t>. / red. </a:t>
            </a:r>
            <a:r>
              <a:rPr lang="en-US" dirty="0" err="1">
                <a:latin typeface="Times New Roman" panose="02020603050405020304" pitchFamily="18" charset="0"/>
                <a:ea typeface="Calibri" panose="020F0502020204030204" pitchFamily="34" charset="0"/>
                <a:cs typeface="Times New Roman" panose="02020603050405020304" pitchFamily="18" charset="0"/>
              </a:rPr>
              <a:t>șt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Costachi</a:t>
            </a:r>
            <a:r>
              <a:rPr lang="en-US" dirty="0">
                <a:latin typeface="Times New Roman" panose="02020603050405020304" pitchFamily="18" charset="0"/>
                <a:ea typeface="Calibri" panose="020F0502020204030204" pitchFamily="34" charset="0"/>
                <a:cs typeface="Times New Roman" panose="02020603050405020304" pitchFamily="18" charset="0"/>
              </a:rPr>
              <a:t> Gheorghe. </a:t>
            </a:r>
            <a:r>
              <a:rPr lang="en-US" dirty="0" err="1">
                <a:latin typeface="Times New Roman" panose="02020603050405020304" pitchFamily="18" charset="0"/>
                <a:ea typeface="Calibri" panose="020F0502020204030204" pitchFamily="34" charset="0"/>
                <a:cs typeface="Times New Roman" panose="02020603050405020304" pitchFamily="18" charset="0"/>
              </a:rPr>
              <a:t>Chișinău</a:t>
            </a:r>
            <a:r>
              <a:rPr lang="en-US" dirty="0">
                <a:latin typeface="Times New Roman" panose="02020603050405020304" pitchFamily="18" charset="0"/>
                <a:ea typeface="Calibri" panose="020F0502020204030204" pitchFamily="34" charset="0"/>
                <a:cs typeface="Times New Roman" panose="02020603050405020304" pitchFamily="18" charset="0"/>
              </a:rPr>
              <a:t>: Print Caro. 2019. 488 p. ISBN 978-9975-56-640-7.</a:t>
            </a:r>
          </a:p>
          <a:p>
            <a:pPr marL="342900" lvl="0" indent="-342900" algn="just">
              <a:lnSpc>
                <a:spcPct val="115000"/>
              </a:lnSpc>
              <a:spcAft>
                <a:spcPts val="1000"/>
              </a:spcAft>
              <a:buFont typeface="+mj-lt"/>
              <a:buAutoNum type="arabicPeriod"/>
              <a:tabLst>
                <a:tab pos="540385" algn="l"/>
              </a:tabLst>
            </a:pPr>
            <a:r>
              <a:rPr lang="ro-RO" dirty="0">
                <a:latin typeface="Times New Roman" panose="02020603050405020304" pitchFamily="18" charset="0"/>
                <a:ea typeface="Calibri" panose="020F0502020204030204" pitchFamily="34" charset="0"/>
                <a:cs typeface="Times New Roman" panose="02020603050405020304" pitchFamily="18" charset="0"/>
              </a:rPr>
              <a:t>NASTAS A., CUŞNIR V. Răspunderea pentru </a:t>
            </a:r>
            <a:r>
              <a:rPr lang="ro-RO" dirty="0" err="1">
                <a:latin typeface="Times New Roman" panose="02020603050405020304" pitchFamily="18" charset="0"/>
                <a:ea typeface="Calibri" panose="020F0502020204030204" pitchFamily="34" charset="0"/>
                <a:cs typeface="Times New Roman" panose="02020603050405020304" pitchFamily="18" charset="0"/>
              </a:rPr>
              <a:t>declaraţiile</a:t>
            </a:r>
            <a:r>
              <a:rPr lang="ro-RO" dirty="0">
                <a:latin typeface="Times New Roman" panose="02020603050405020304" pitchFamily="18" charset="0"/>
                <a:ea typeface="Calibri" panose="020F0502020204030204" pitchFamily="34" charset="0"/>
                <a:cs typeface="Times New Roman" panose="02020603050405020304" pitchFamily="18" charset="0"/>
              </a:rPr>
              <a:t> cu rea </a:t>
            </a:r>
            <a:r>
              <a:rPr lang="ro-RO" dirty="0" err="1">
                <a:latin typeface="Times New Roman" panose="02020603050405020304" pitchFamily="18" charset="0"/>
                <a:ea typeface="Calibri" panose="020F0502020204030204" pitchFamily="34" charset="0"/>
                <a:cs typeface="Times New Roman" panose="02020603050405020304" pitchFamily="18" charset="0"/>
              </a:rPr>
              <a:t>voinţă</a:t>
            </a:r>
            <a:r>
              <a:rPr lang="ro-RO" dirty="0">
                <a:latin typeface="Times New Roman" panose="02020603050405020304" pitchFamily="18" charset="0"/>
                <a:ea typeface="Calibri" panose="020F0502020204030204" pitchFamily="34" charset="0"/>
                <a:cs typeface="Times New Roman" panose="02020603050405020304" pitchFamily="18" charset="0"/>
              </a:rPr>
              <a:t> în dreptul penal. </a:t>
            </a:r>
            <a:r>
              <a:rPr lang="ro-RO" dirty="0" err="1">
                <a:latin typeface="Times New Roman" panose="02020603050405020304" pitchFamily="18" charset="0"/>
                <a:ea typeface="Calibri" panose="020F0502020204030204" pitchFamily="34" charset="0"/>
                <a:cs typeface="Times New Roman" panose="02020603050405020304" pitchFamily="18" charset="0"/>
              </a:rPr>
              <a:t>Chişinău</a:t>
            </a:r>
            <a:r>
              <a:rPr lang="ro-RO" dirty="0">
                <a:latin typeface="Times New Roman" panose="02020603050405020304" pitchFamily="18" charset="0"/>
                <a:ea typeface="Calibri" panose="020F0502020204030204" pitchFamily="34" charset="0"/>
                <a:cs typeface="Times New Roman" panose="02020603050405020304" pitchFamily="18" charset="0"/>
              </a:rPr>
              <a:t>, 2019. 440 p. ISBN 978-9975-3380-3-5.</a:t>
            </a:r>
            <a:endParaRPr lang="en-US" dirty="0">
              <a:latin typeface="Times New Roman" panose="02020603050405020304" pitchFamily="18" charset="0"/>
              <a:ea typeface="Calibri" panose="020F0502020204030204" pitchFamily="34" charset="0"/>
              <a:cs typeface="Times New Roman" panose="02020603050405020304" pitchFamily="18" charset="0"/>
            </a:endParaRPr>
          </a:p>
          <a:p>
            <a:r>
              <a:rPr lang="ro-RO" dirty="0" smtClean="0">
                <a:latin typeface="Times New Roman" panose="02020603050405020304" pitchFamily="18" charset="0"/>
                <a:ea typeface="Times New Roman" panose="02020603050405020304" pitchFamily="18" charset="0"/>
                <a:cs typeface="Times New Roman" panose="02020603050405020304" pitchFamily="18" charset="0"/>
              </a:rPr>
              <a:t>4,     </a:t>
            </a: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PÂNTEA</a:t>
            </a:r>
            <a:r>
              <a:rPr lang="en-US" dirty="0">
                <a:latin typeface="Times New Roman" panose="02020603050405020304" pitchFamily="18" charset="0"/>
                <a:ea typeface="Times New Roman" panose="02020603050405020304" pitchFamily="18" charset="0"/>
                <a:cs typeface="Times New Roman" panose="02020603050405020304" pitchFamily="18" charset="0"/>
              </a:rPr>
              <a:t>, A. </a:t>
            </a:r>
            <a:r>
              <a:rPr lang="en-US" i="1" dirty="0" err="1">
                <a:latin typeface="Times New Roman" panose="02020603050405020304" pitchFamily="18" charset="0"/>
                <a:ea typeface="Times New Roman" panose="02020603050405020304" pitchFamily="18" charset="0"/>
                <a:cs typeface="Times New Roman" panose="02020603050405020304" pitchFamily="18" charset="0"/>
              </a:rPr>
              <a:t>Bănuiala</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cs typeface="Times New Roman" panose="02020603050405020304" pitchFamily="18" charset="0"/>
              </a:rPr>
              <a:t>rezonabilă</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cs typeface="Times New Roman" panose="02020603050405020304" pitchFamily="18" charset="0"/>
              </a:rPr>
              <a:t>cadrul</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cs typeface="Times New Roman" panose="02020603050405020304" pitchFamily="18" charset="0"/>
              </a:rPr>
              <a:t>procesual</a:t>
            </a:r>
            <a:r>
              <a:rPr lang="en-US" i="1" dirty="0">
                <a:latin typeface="Times New Roman" panose="02020603050405020304" pitchFamily="18" charset="0"/>
                <a:ea typeface="Times New Roman" panose="02020603050405020304" pitchFamily="18" charset="0"/>
                <a:cs typeface="Times New Roman" panose="02020603050405020304" pitchFamily="18" charset="0"/>
              </a:rPr>
              <a:t> penal </a:t>
            </a:r>
            <a:r>
              <a:rPr lang="en-US" i="1" dirty="0" err="1">
                <a:latin typeface="Times New Roman" panose="02020603050405020304" pitchFamily="18" charset="0"/>
                <a:ea typeface="Times New Roman" panose="02020603050405020304" pitchFamily="18" charset="0"/>
                <a:cs typeface="Times New Roman" panose="02020603050405020304" pitchFamily="18" charset="0"/>
              </a:rPr>
              <a:t>național</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cs typeface="Times New Roman" panose="02020603050405020304" pitchFamily="18" charset="0"/>
              </a:rPr>
              <a:t>și</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cs typeface="Times New Roman" panose="02020603050405020304" pitchFamily="18" charset="0"/>
              </a:rPr>
              <a:t>jurisprudența</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cs typeface="Times New Roman" panose="02020603050405020304" pitchFamily="18" charset="0"/>
              </a:rPr>
              <a:t>Curții</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cs typeface="Times New Roman" panose="02020603050405020304" pitchFamily="18" charset="0"/>
              </a:rPr>
              <a:t>europene</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cs typeface="Times New Roman" panose="02020603050405020304" pitchFamily="18" charset="0"/>
              </a:rPr>
              <a:t>pentru</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cs typeface="Times New Roman" panose="02020603050405020304" pitchFamily="18" charset="0"/>
              </a:rPr>
              <a:t>drepturile</a:t>
            </a:r>
            <a:r>
              <a:rPr lang="en-US" i="1" dirty="0">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a:latin typeface="Times New Roman" panose="02020603050405020304" pitchFamily="18" charset="0"/>
                <a:ea typeface="Times New Roman" panose="02020603050405020304" pitchFamily="18" charset="0"/>
                <a:cs typeface="Times New Roman" panose="02020603050405020304" pitchFamily="18" charset="0"/>
              </a:rPr>
              <a:t>omului</a:t>
            </a:r>
            <a:r>
              <a:rPr lang="en-US" dirty="0">
                <a:latin typeface="Times New Roman" panose="02020603050405020304" pitchFamily="18" charset="0"/>
                <a:ea typeface="Times New Roman" panose="02020603050405020304" pitchFamily="18" charset="0"/>
                <a:cs typeface="Times New Roman" panose="02020603050405020304" pitchFamily="18" charset="0"/>
              </a:rPr>
              <a:t>. / red.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șt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Cușnir</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Valeriu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Chișinău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Cartea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juridică</a:t>
            </a:r>
            <a:r>
              <a:rPr lang="en-US" dirty="0">
                <a:latin typeface="Times New Roman" panose="02020603050405020304" pitchFamily="18" charset="0"/>
                <a:ea typeface="Times New Roman" panose="02020603050405020304" pitchFamily="18" charset="0"/>
                <a:cs typeface="Times New Roman" panose="02020603050405020304" pitchFamily="18" charset="0"/>
              </a:rPr>
              <a:t>, 2019. 280 p. ISBN 978-9975-139-89-2</a:t>
            </a:r>
            <a:r>
              <a:rPr lang="en-US"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ro-RO" dirty="0" smtClean="0">
              <a:latin typeface="Times New Roman" panose="02020603050405020304" pitchFamily="18" charset="0"/>
              <a:ea typeface="Times New Roman" panose="02020603050405020304" pitchFamily="18" charset="0"/>
              <a:cs typeface="Times New Roman" panose="02020603050405020304" pitchFamily="18" charset="0"/>
            </a:endParaRPr>
          </a:p>
          <a:p>
            <a:endParaRPr lang="ro-RO"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56282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6473" y="277091"/>
            <a:ext cx="11346872" cy="6555641"/>
          </a:xfrm>
          <a:prstGeom prst="rect">
            <a:avLst/>
          </a:prstGeom>
        </p:spPr>
        <p:txBody>
          <a:bodyPr wrap="square">
            <a:spAutoFit/>
          </a:bodyPr>
          <a:lstStyle/>
          <a:p>
            <a:r>
              <a:rPr lang="en-US" sz="2400" b="1" i="1" dirty="0" smtClean="0">
                <a:solidFill>
                  <a:schemeClr val="accent1">
                    <a:lumMod val="50000"/>
                  </a:schemeClr>
                </a:solidFill>
              </a:rPr>
              <a:t>LISTA </a:t>
            </a:r>
            <a:r>
              <a:rPr lang="en-US" sz="2400" b="1" i="1" dirty="0" err="1" smtClean="0">
                <a:solidFill>
                  <a:schemeClr val="accent1">
                    <a:lumMod val="50000"/>
                  </a:schemeClr>
                </a:solidFill>
              </a:rPr>
              <a:t>lucrărilor</a:t>
            </a:r>
            <a:r>
              <a:rPr lang="en-US" sz="2400" b="1" i="1" dirty="0" smtClean="0">
                <a:solidFill>
                  <a:schemeClr val="accent1">
                    <a:lumMod val="50000"/>
                  </a:schemeClr>
                </a:solidFill>
              </a:rPr>
              <a:t> </a:t>
            </a:r>
            <a:r>
              <a:rPr lang="en-US" sz="2400" b="1" i="1" dirty="0" err="1" smtClean="0">
                <a:solidFill>
                  <a:schemeClr val="accent1">
                    <a:lumMod val="50000"/>
                  </a:schemeClr>
                </a:solidFill>
              </a:rPr>
              <a:t>publicate</a:t>
            </a:r>
            <a:r>
              <a:rPr lang="en-US" sz="2400" b="1" i="1" dirty="0" smtClean="0">
                <a:solidFill>
                  <a:schemeClr val="accent1">
                    <a:lumMod val="50000"/>
                  </a:schemeClr>
                </a:solidFill>
              </a:rPr>
              <a:t> </a:t>
            </a:r>
            <a:r>
              <a:rPr lang="en-US" sz="2400" b="1" i="1" dirty="0" err="1" smtClean="0">
                <a:solidFill>
                  <a:schemeClr val="accent1">
                    <a:lumMod val="50000"/>
                  </a:schemeClr>
                </a:solidFill>
              </a:rPr>
              <a:t>în</a:t>
            </a:r>
            <a:r>
              <a:rPr lang="en-US" sz="2400" b="1" i="1" dirty="0" smtClean="0">
                <a:solidFill>
                  <a:schemeClr val="accent1">
                    <a:lumMod val="50000"/>
                  </a:schemeClr>
                </a:solidFill>
              </a:rPr>
              <a:t> </a:t>
            </a:r>
            <a:r>
              <a:rPr lang="en-US" sz="2400" b="1" i="1" dirty="0" err="1" smtClean="0">
                <a:solidFill>
                  <a:schemeClr val="accent1">
                    <a:lumMod val="50000"/>
                  </a:schemeClr>
                </a:solidFill>
              </a:rPr>
              <a:t>cadrul</a:t>
            </a:r>
            <a:r>
              <a:rPr lang="en-US" sz="2400" b="1" i="1" dirty="0" smtClean="0">
                <a:solidFill>
                  <a:schemeClr val="accent1">
                    <a:lumMod val="50000"/>
                  </a:schemeClr>
                </a:solidFill>
              </a:rPr>
              <a:t> </a:t>
            </a:r>
            <a:r>
              <a:rPr lang="en-US" sz="2400" b="1" i="1" dirty="0" err="1" smtClean="0">
                <a:solidFill>
                  <a:schemeClr val="accent1">
                    <a:lumMod val="50000"/>
                  </a:schemeClr>
                </a:solidFill>
              </a:rPr>
              <a:t>proiectului</a:t>
            </a:r>
            <a:r>
              <a:rPr lang="en-US" sz="2400" b="1" i="1" dirty="0" smtClean="0">
                <a:solidFill>
                  <a:schemeClr val="accent1">
                    <a:lumMod val="50000"/>
                  </a:schemeClr>
                </a:solidFill>
              </a:rPr>
              <a:t> de </a:t>
            </a:r>
            <a:r>
              <a:rPr lang="en-US" sz="2400" b="1" i="1" dirty="0" err="1" smtClean="0">
                <a:solidFill>
                  <a:schemeClr val="accent1">
                    <a:lumMod val="50000"/>
                  </a:schemeClr>
                </a:solidFill>
              </a:rPr>
              <a:t>cercetare</a:t>
            </a:r>
            <a:r>
              <a:rPr lang="ro-RO" sz="2400" b="1" i="1" dirty="0" smtClean="0">
                <a:solidFill>
                  <a:schemeClr val="accent1">
                    <a:lumMod val="50000"/>
                  </a:schemeClr>
                </a:solidFill>
              </a:rPr>
              <a:t>.</a:t>
            </a:r>
          </a:p>
          <a:p>
            <a:endParaRPr lang="ro-RO" dirty="0"/>
          </a:p>
          <a:p>
            <a:r>
              <a:rPr lang="ro-RO" b="1" i="1" dirty="0" smtClean="0"/>
              <a:t>Monografii </a:t>
            </a:r>
            <a:r>
              <a:rPr lang="ro-RO" b="1" i="1" dirty="0" err="1" smtClean="0"/>
              <a:t>naţionale</a:t>
            </a:r>
            <a:r>
              <a:rPr lang="ro-RO" b="1" i="1" dirty="0" smtClean="0"/>
              <a:t> / </a:t>
            </a:r>
            <a:r>
              <a:rPr lang="ro-RO" b="1" i="1" dirty="0" err="1" smtClean="0"/>
              <a:t>internaţionale</a:t>
            </a:r>
            <a:r>
              <a:rPr lang="ro-RO" b="1" i="1" dirty="0" smtClean="0"/>
              <a:t>: </a:t>
            </a:r>
          </a:p>
          <a:p>
            <a:r>
              <a:rPr lang="ro-RO" sz="2000" dirty="0" smtClean="0"/>
              <a:t>1. COSTACHI, GH. Cetățeanul și puterea în statul de drept. ICJPS. Chișinău, 2019 (</a:t>
            </a:r>
            <a:r>
              <a:rPr lang="ro-RO" sz="2000" dirty="0" err="1" smtClean="0"/>
              <a:t>Tipogr</a:t>
            </a:r>
            <a:r>
              <a:rPr lang="ro-RO" sz="2000" dirty="0" smtClean="0"/>
              <a:t>. Print Caro). 860 p. ISBN 978-9975-56-700-8. </a:t>
            </a:r>
          </a:p>
          <a:p>
            <a:endParaRPr lang="ro-RO" dirty="0"/>
          </a:p>
          <a:p>
            <a:endParaRPr lang="ro-RO" dirty="0" smtClean="0"/>
          </a:p>
          <a:p>
            <a:endParaRPr lang="ro-RO" dirty="0"/>
          </a:p>
          <a:p>
            <a:endParaRPr lang="ro-RO" dirty="0" smtClean="0"/>
          </a:p>
          <a:p>
            <a:endParaRPr lang="ro-RO" dirty="0"/>
          </a:p>
          <a:p>
            <a:endParaRPr lang="ro-RO" dirty="0" smtClean="0"/>
          </a:p>
          <a:p>
            <a:endParaRPr lang="ro-RO" dirty="0"/>
          </a:p>
          <a:p>
            <a:endParaRPr lang="ro-RO" dirty="0" smtClean="0"/>
          </a:p>
          <a:p>
            <a:endParaRPr lang="ro-RO" dirty="0"/>
          </a:p>
          <a:p>
            <a:endParaRPr lang="ro-RO" dirty="0" smtClean="0"/>
          </a:p>
          <a:p>
            <a:endParaRPr lang="ro-RO" dirty="0"/>
          </a:p>
          <a:p>
            <a:endParaRPr lang="ro-RO" dirty="0" smtClean="0"/>
          </a:p>
          <a:p>
            <a:endParaRPr lang="ro-RO" dirty="0"/>
          </a:p>
          <a:p>
            <a:endParaRPr lang="ro-RO" dirty="0" smtClean="0"/>
          </a:p>
          <a:p>
            <a:endParaRPr lang="ro-RO" dirty="0" smtClean="0"/>
          </a:p>
          <a:p>
            <a:endParaRPr lang="ro-RO" dirty="0"/>
          </a:p>
          <a:p>
            <a:endParaRPr lang="ro-RO" dirty="0" smtClean="0"/>
          </a:p>
          <a:p>
            <a:endParaRPr lang="en-US" dirty="0"/>
          </a:p>
        </p:txBody>
      </p:sp>
      <p:pic>
        <p:nvPicPr>
          <p:cNvPr id="3" name="Picture 2"/>
          <p:cNvPicPr>
            <a:picLocks noChangeAspect="1"/>
          </p:cNvPicPr>
          <p:nvPr/>
        </p:nvPicPr>
        <p:blipFill>
          <a:blip r:embed="rId2"/>
          <a:stretch>
            <a:fillRect/>
          </a:stretch>
        </p:blipFill>
        <p:spPr>
          <a:xfrm>
            <a:off x="720437" y="2063900"/>
            <a:ext cx="3754581" cy="4073664"/>
          </a:xfrm>
          <a:prstGeom prst="rect">
            <a:avLst/>
          </a:prstGeom>
        </p:spPr>
      </p:pic>
      <p:pic>
        <p:nvPicPr>
          <p:cNvPr id="4" name="Picture 3"/>
          <p:cNvPicPr>
            <a:picLocks noChangeAspect="1"/>
          </p:cNvPicPr>
          <p:nvPr/>
        </p:nvPicPr>
        <p:blipFill>
          <a:blip r:embed="rId3"/>
          <a:stretch>
            <a:fillRect/>
          </a:stretch>
        </p:blipFill>
        <p:spPr>
          <a:xfrm>
            <a:off x="4211782" y="2063900"/>
            <a:ext cx="3976253" cy="4073664"/>
          </a:xfrm>
          <a:prstGeom prst="rect">
            <a:avLst/>
          </a:prstGeom>
        </p:spPr>
      </p:pic>
    </p:spTree>
    <p:extLst>
      <p:ext uri="{BB962C8B-B14F-4D97-AF65-F5344CB8AC3E}">
        <p14:creationId xmlns:p14="http://schemas.microsoft.com/office/powerpoint/2010/main" val="1972133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1273" y="528935"/>
            <a:ext cx="10681854" cy="707886"/>
          </a:xfrm>
          <a:prstGeom prst="rect">
            <a:avLst/>
          </a:prstGeom>
        </p:spPr>
        <p:txBody>
          <a:bodyPr wrap="square">
            <a:spAutoFit/>
          </a:bodyPr>
          <a:lstStyle/>
          <a:p>
            <a:r>
              <a:rPr lang="en-US" sz="2000" dirty="0" smtClean="0">
                <a:latin typeface="Times New Roman" panose="02020603050405020304" pitchFamily="18" charset="0"/>
                <a:cs typeface="Times New Roman" panose="02020603050405020304" pitchFamily="18" charset="0"/>
              </a:rPr>
              <a:t>2.</a:t>
            </a:r>
            <a:r>
              <a:rPr lang="ro-RO" sz="2000" dirty="0" smtClean="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COZMA, D.  </a:t>
            </a:r>
            <a:r>
              <a:rPr lang="en-US" sz="2000" dirty="0" err="1" smtClean="0">
                <a:latin typeface="Times New Roman" panose="02020603050405020304" pitchFamily="18" charset="0"/>
                <a:cs typeface="Times New Roman" panose="02020603050405020304" pitchFamily="18" charset="0"/>
              </a:rPr>
              <a:t>Răspunderea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judecătorului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în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România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și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Republica</a:t>
            </a:r>
            <a:r>
              <a:rPr lang="en-US" sz="2000" dirty="0" smtClean="0">
                <a:latin typeface="Times New Roman" panose="02020603050405020304" pitchFamily="18" charset="0"/>
                <a:cs typeface="Times New Roman" panose="02020603050405020304" pitchFamily="18" charset="0"/>
              </a:rPr>
              <a:t> Moldova. </a:t>
            </a:r>
            <a:r>
              <a:rPr lang="en-US" sz="2000" dirty="0" err="1" smtClean="0">
                <a:latin typeface="Times New Roman" panose="02020603050405020304" pitchFamily="18" charset="0"/>
                <a:cs typeface="Times New Roman" panose="02020603050405020304" pitchFamily="18" charset="0"/>
              </a:rPr>
              <a:t>Monografie</a:t>
            </a:r>
            <a:r>
              <a:rPr lang="en-US" sz="2000" dirty="0" smtClean="0">
                <a:latin typeface="Times New Roman" panose="02020603050405020304" pitchFamily="18" charset="0"/>
                <a:cs typeface="Times New Roman" panose="02020603050405020304" pitchFamily="18" charset="0"/>
              </a:rPr>
              <a:t>. / red. </a:t>
            </a:r>
            <a:r>
              <a:rPr lang="en-US" sz="2000" dirty="0" err="1" smtClean="0">
                <a:latin typeface="Times New Roman" panose="02020603050405020304" pitchFamily="18" charset="0"/>
                <a:cs typeface="Times New Roman" panose="02020603050405020304" pitchFamily="18" charset="0"/>
              </a:rPr>
              <a:t>șt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Costachi</a:t>
            </a:r>
            <a:r>
              <a:rPr lang="en-US" sz="2000" dirty="0" smtClean="0">
                <a:latin typeface="Times New Roman" panose="02020603050405020304" pitchFamily="18" charset="0"/>
                <a:cs typeface="Times New Roman" panose="02020603050405020304" pitchFamily="18" charset="0"/>
              </a:rPr>
              <a:t> Gheorghe. </a:t>
            </a:r>
            <a:r>
              <a:rPr lang="en-US" sz="2000" dirty="0" err="1" smtClean="0">
                <a:latin typeface="Times New Roman" panose="02020603050405020304" pitchFamily="18" charset="0"/>
                <a:cs typeface="Times New Roman" panose="02020603050405020304" pitchFamily="18" charset="0"/>
              </a:rPr>
              <a:t>Chișinău</a:t>
            </a:r>
            <a:r>
              <a:rPr lang="en-US" sz="2000" dirty="0" smtClean="0">
                <a:latin typeface="Times New Roman" panose="02020603050405020304" pitchFamily="18" charset="0"/>
                <a:cs typeface="Times New Roman" panose="02020603050405020304" pitchFamily="18" charset="0"/>
              </a:rPr>
              <a:t>: Print Caro. 2019. 488 p. ISBN 978-9975-56-640-7.</a:t>
            </a:r>
            <a:endParaRPr lang="en-US" sz="20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1266794" y="1909341"/>
            <a:ext cx="4081061" cy="4061968"/>
          </a:xfrm>
          <a:prstGeom prst="rect">
            <a:avLst/>
          </a:prstGeom>
        </p:spPr>
      </p:pic>
    </p:spTree>
    <p:extLst>
      <p:ext uri="{BB962C8B-B14F-4D97-AF65-F5344CB8AC3E}">
        <p14:creationId xmlns:p14="http://schemas.microsoft.com/office/powerpoint/2010/main" val="20006205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68037" y="1537425"/>
            <a:ext cx="7356763" cy="5043484"/>
          </a:xfrm>
          <a:prstGeom prst="rect">
            <a:avLst/>
          </a:prstGeom>
        </p:spPr>
      </p:pic>
      <p:sp>
        <p:nvSpPr>
          <p:cNvPr id="3" name="Rectangle 2"/>
          <p:cNvSpPr/>
          <p:nvPr/>
        </p:nvSpPr>
        <p:spPr>
          <a:xfrm>
            <a:off x="568037" y="487371"/>
            <a:ext cx="10889671" cy="984885"/>
          </a:xfrm>
          <a:prstGeom prst="rect">
            <a:avLst/>
          </a:prstGeom>
        </p:spPr>
        <p:txBody>
          <a:bodyPr wrap="square">
            <a:spAutoFit/>
          </a:bodyPr>
          <a:lstStyle/>
          <a:p>
            <a:r>
              <a:rPr lang="en-US" sz="2000" dirty="0" smtClean="0">
                <a:latin typeface="Times New Roman" panose="02020603050405020304" pitchFamily="18" charset="0"/>
                <a:cs typeface="Times New Roman" panose="02020603050405020304" pitchFamily="18" charset="0"/>
              </a:rPr>
              <a:t>3.</a:t>
            </a:r>
            <a:r>
              <a:rPr lang="ro-RO" sz="2000" dirty="0" smtClean="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NASTAS A., CUŞNIR V. </a:t>
            </a:r>
            <a:r>
              <a:rPr lang="en-US" sz="2000" dirty="0" err="1" smtClean="0">
                <a:latin typeface="Times New Roman" panose="02020603050405020304" pitchFamily="18" charset="0"/>
                <a:cs typeface="Times New Roman" panose="02020603050405020304" pitchFamily="18" charset="0"/>
              </a:rPr>
              <a:t>Răspunderea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pentru</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declaraţiile</a:t>
            </a:r>
            <a:r>
              <a:rPr lang="en-US" sz="2000" dirty="0" smtClean="0">
                <a:latin typeface="Times New Roman" panose="02020603050405020304" pitchFamily="18" charset="0"/>
                <a:cs typeface="Times New Roman" panose="02020603050405020304" pitchFamily="18" charset="0"/>
              </a:rPr>
              <a:t> cu rea </a:t>
            </a:r>
            <a:r>
              <a:rPr lang="en-US" sz="2000" dirty="0" err="1" smtClean="0">
                <a:latin typeface="Times New Roman" panose="02020603050405020304" pitchFamily="18" charset="0"/>
                <a:cs typeface="Times New Roman" panose="02020603050405020304" pitchFamily="18" charset="0"/>
              </a:rPr>
              <a:t>voinţă</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în</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dreptul</a:t>
            </a:r>
            <a:r>
              <a:rPr lang="en-US" sz="2000" dirty="0" smtClean="0">
                <a:latin typeface="Times New Roman" panose="02020603050405020304" pitchFamily="18" charset="0"/>
                <a:cs typeface="Times New Roman" panose="02020603050405020304" pitchFamily="18" charset="0"/>
              </a:rPr>
              <a:t> penal. </a:t>
            </a:r>
            <a:r>
              <a:rPr lang="en-US" sz="2000" dirty="0" err="1" smtClean="0">
                <a:latin typeface="Times New Roman" panose="02020603050405020304" pitchFamily="18" charset="0"/>
                <a:cs typeface="Times New Roman" panose="02020603050405020304" pitchFamily="18" charset="0"/>
              </a:rPr>
              <a:t>Chişinău</a:t>
            </a:r>
            <a:r>
              <a:rPr lang="en-US" sz="2000" dirty="0" smtClean="0">
                <a:latin typeface="Times New Roman" panose="02020603050405020304" pitchFamily="18" charset="0"/>
                <a:cs typeface="Times New Roman" panose="02020603050405020304" pitchFamily="18" charset="0"/>
              </a:rPr>
              <a:t>, 2019. 440 p. ISBN 978-9975-3380-3-5.</a:t>
            </a:r>
            <a:endParaRPr lang="ro-RO" sz="2000"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979881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0326" y="501273"/>
            <a:ext cx="10737273" cy="6586418"/>
          </a:xfrm>
          <a:prstGeom prst="rect">
            <a:avLst/>
          </a:prstGeom>
        </p:spPr>
        <p:txBody>
          <a:bodyPr wrap="square">
            <a:spAutoFit/>
          </a:bodyPr>
          <a:lstStyle/>
          <a:p>
            <a:pPr marL="342900" indent="-342900">
              <a:buAutoNum type="arabicPeriod" startAt="4"/>
            </a:pPr>
            <a:r>
              <a:rPr lang="en-US" sz="2000" dirty="0" smtClean="0">
                <a:latin typeface="Times New Roman" panose="02020603050405020304" pitchFamily="18" charset="0"/>
                <a:cs typeface="Times New Roman" panose="02020603050405020304" pitchFamily="18" charset="0"/>
              </a:rPr>
              <a:t>PÂNTEA, A. </a:t>
            </a:r>
            <a:r>
              <a:rPr lang="en-US" sz="2000" dirty="0" err="1" smtClean="0">
                <a:latin typeface="Times New Roman" panose="02020603050405020304" pitchFamily="18" charset="0"/>
                <a:cs typeface="Times New Roman" panose="02020603050405020304" pitchFamily="18" charset="0"/>
              </a:rPr>
              <a:t>Bănuiala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rezonabilă</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cadrul</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procesual</a:t>
            </a:r>
            <a:r>
              <a:rPr lang="en-US" sz="2000" dirty="0" smtClean="0">
                <a:latin typeface="Times New Roman" panose="02020603050405020304" pitchFamily="18" charset="0"/>
                <a:cs typeface="Times New Roman" panose="02020603050405020304" pitchFamily="18" charset="0"/>
              </a:rPr>
              <a:t> penal </a:t>
            </a:r>
            <a:r>
              <a:rPr lang="en-US" sz="2000" dirty="0" err="1" smtClean="0">
                <a:latin typeface="Times New Roman" panose="02020603050405020304" pitchFamily="18" charset="0"/>
                <a:cs typeface="Times New Roman" panose="02020603050405020304" pitchFamily="18" charset="0"/>
              </a:rPr>
              <a:t>național</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și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jurisprudența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Curții</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europene</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pentru</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drepturile</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omului</a:t>
            </a:r>
            <a:r>
              <a:rPr lang="en-US" sz="2000" dirty="0" smtClean="0">
                <a:latin typeface="Times New Roman" panose="02020603050405020304" pitchFamily="18" charset="0"/>
                <a:cs typeface="Times New Roman" panose="02020603050405020304" pitchFamily="18" charset="0"/>
              </a:rPr>
              <a:t>. / red. </a:t>
            </a:r>
            <a:r>
              <a:rPr lang="en-US" sz="2000" dirty="0" err="1" smtClean="0">
                <a:latin typeface="Times New Roman" panose="02020603050405020304" pitchFamily="18" charset="0"/>
                <a:cs typeface="Times New Roman" panose="02020603050405020304" pitchFamily="18" charset="0"/>
              </a:rPr>
              <a:t>șt</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Cușnir</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Valeriu</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Chișinău</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Cartea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juridică</a:t>
            </a:r>
            <a:r>
              <a:rPr lang="en-US" sz="2000" dirty="0" smtClean="0">
                <a:latin typeface="Times New Roman" panose="02020603050405020304" pitchFamily="18" charset="0"/>
                <a:cs typeface="Times New Roman" panose="02020603050405020304" pitchFamily="18" charset="0"/>
              </a:rPr>
              <a:t>, 2019. 280 p. ISBN 978-9975-139-89-2.</a:t>
            </a:r>
            <a:endParaRPr lang="ro-RO" sz="2000" dirty="0" smtClean="0">
              <a:latin typeface="Times New Roman" panose="02020603050405020304" pitchFamily="18" charset="0"/>
              <a:cs typeface="Times New Roman" panose="02020603050405020304" pitchFamily="18" charset="0"/>
            </a:endParaRPr>
          </a:p>
          <a:p>
            <a:pPr marL="342900" indent="-342900">
              <a:buAutoNum type="arabicPeriod" startAt="4"/>
            </a:pPr>
            <a:endParaRPr lang="ro-RO" sz="2000" dirty="0">
              <a:latin typeface="Times New Roman" panose="02020603050405020304" pitchFamily="18" charset="0"/>
              <a:cs typeface="Times New Roman" panose="02020603050405020304" pitchFamily="18" charset="0"/>
            </a:endParaRPr>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ro-RO" dirty="0" smtClean="0"/>
          </a:p>
          <a:p>
            <a:pPr marL="342900" indent="-342900">
              <a:buAutoNum type="arabicPeriod" startAt="4"/>
            </a:pPr>
            <a:endParaRPr lang="ro-RO" dirty="0"/>
          </a:p>
          <a:p>
            <a:pPr marL="342900" indent="-342900">
              <a:buAutoNum type="arabicPeriod" startAt="4"/>
            </a:pPr>
            <a:endParaRPr lang="en-US" dirty="0"/>
          </a:p>
        </p:txBody>
      </p:sp>
      <p:pic>
        <p:nvPicPr>
          <p:cNvPr id="3" name="Picture 2"/>
          <p:cNvPicPr>
            <a:picLocks noChangeAspect="1"/>
          </p:cNvPicPr>
          <p:nvPr/>
        </p:nvPicPr>
        <p:blipFill>
          <a:blip r:embed="rId2"/>
          <a:stretch>
            <a:fillRect/>
          </a:stretch>
        </p:blipFill>
        <p:spPr>
          <a:xfrm>
            <a:off x="994071" y="1878230"/>
            <a:ext cx="3633347" cy="4273187"/>
          </a:xfrm>
          <a:prstGeom prst="rect">
            <a:avLst/>
          </a:prstGeom>
        </p:spPr>
      </p:pic>
      <p:pic>
        <p:nvPicPr>
          <p:cNvPr id="4" name="Picture 3"/>
          <p:cNvPicPr>
            <a:picLocks noChangeAspect="1"/>
          </p:cNvPicPr>
          <p:nvPr/>
        </p:nvPicPr>
        <p:blipFill>
          <a:blip r:embed="rId3"/>
          <a:stretch>
            <a:fillRect/>
          </a:stretch>
        </p:blipFill>
        <p:spPr>
          <a:xfrm>
            <a:off x="4627418" y="1878229"/>
            <a:ext cx="4017818" cy="4273187"/>
          </a:xfrm>
          <a:prstGeom prst="rect">
            <a:avLst/>
          </a:prstGeom>
        </p:spPr>
      </p:pic>
    </p:spTree>
    <p:extLst>
      <p:ext uri="{BB962C8B-B14F-4D97-AF65-F5344CB8AC3E}">
        <p14:creationId xmlns:p14="http://schemas.microsoft.com/office/powerpoint/2010/main" val="35397675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1" y="308365"/>
            <a:ext cx="11097491" cy="6188361"/>
          </a:xfrm>
          <a:prstGeom prst="rect">
            <a:avLst/>
          </a:prstGeom>
        </p:spPr>
        <p:txBody>
          <a:bodyPr wrap="square">
            <a:spAutoFit/>
          </a:bodyPr>
          <a:lstStyle/>
          <a:p>
            <a:pPr marL="0" marR="0" lvl="0" indent="0" algn="just" defTabSz="457200" rtl="0" eaLnBrk="1" fontAlgn="auto" latinLnBrk="0" hangingPunct="1">
              <a:lnSpc>
                <a:spcPct val="115000"/>
              </a:lnSpc>
              <a:spcBef>
                <a:spcPts val="0"/>
              </a:spcBef>
              <a:spcAft>
                <a:spcPts val="0"/>
              </a:spcAft>
              <a:buClrTx/>
              <a:buSzTx/>
              <a:buFontTx/>
              <a:buNone/>
              <a:tabLst>
                <a:tab pos="228600" algn="l"/>
              </a:tabLst>
              <a:defRPr/>
            </a:pPr>
            <a:r>
              <a:rPr kumimoji="0" lang="ro-RO"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M</a:t>
            </a:r>
            <a:r>
              <a:rPr kumimoji="0" lang="en-US" b="1"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anuale</a:t>
            </a:r>
            <a:r>
              <a:rPr kumimoji="0" lang="en-US"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b="1"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dicţionare</a:t>
            </a:r>
            <a:r>
              <a:rPr kumimoji="0" lang="en-US"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b="1"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lucrări</a:t>
            </a:r>
            <a:r>
              <a:rPr kumimoji="0" lang="en-US"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b="1"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didactice</a:t>
            </a:r>
            <a:r>
              <a:rPr kumimoji="0" lang="en-US"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b="1"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naţionale</a:t>
            </a:r>
            <a:r>
              <a:rPr kumimoji="0" lang="en-US"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 </a:t>
            </a:r>
            <a:r>
              <a:rPr kumimoji="0" lang="en-US" b="1"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internaţionale</a:t>
            </a:r>
            <a:r>
              <a:rPr kumimoji="0" lang="en-US"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gn="just" defTabSz="457200" rtl="0" eaLnBrk="1" fontAlgn="auto" latinLnBrk="0" hangingPunct="1">
              <a:lnSpc>
                <a:spcPct val="115000"/>
              </a:lnSpc>
              <a:spcBef>
                <a:spcPts val="0"/>
              </a:spcBef>
              <a:spcAft>
                <a:spcPts val="0"/>
              </a:spcAft>
              <a:buClrTx/>
              <a:buSzTx/>
              <a:buFont typeface="+mj-lt"/>
              <a:buAutoNum type="arabicPeriod"/>
              <a:tabLst/>
              <a:defRPr/>
            </a:pPr>
            <a:r>
              <a:rPr kumimoji="0" lang="fr-FR"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AFANAS, N. </a:t>
            </a:r>
            <a:r>
              <a:rPr kumimoji="0" lang="fr-FR"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Organizații</a:t>
            </a:r>
            <a:r>
              <a:rPr kumimoji="0" lang="fr-FR"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internaționale</a:t>
            </a:r>
            <a:r>
              <a:rPr kumimoji="0" lang="fr-FR"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1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Suport</a:t>
            </a:r>
            <a:r>
              <a:rPr kumimoji="0" lang="fr-FR"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de </a:t>
            </a:r>
            <a:r>
              <a:rPr kumimoji="0" lang="fr-FR" sz="1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curs</a:t>
            </a:r>
            <a:r>
              <a:rPr kumimoji="0" lang="fr-FR"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1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Chișinău</a:t>
            </a:r>
            <a:r>
              <a:rPr kumimoji="0" lang="fr-FR"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1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Print</a:t>
            </a:r>
            <a:r>
              <a:rPr kumimoji="0" lang="fr-FR"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-Caro, 2018. 119 p. ISBN 978-9975-56-595-0.</a:t>
            </a:r>
            <a:endParaRPr kumimoji="0" lang="en-US"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ct val="115000"/>
              </a:lnSpc>
              <a:spcBef>
                <a:spcPts val="0"/>
              </a:spcBef>
              <a:spcAft>
                <a:spcPts val="1000"/>
              </a:spcAft>
              <a:buClrTx/>
              <a:buSzTx/>
              <a:buFont typeface="+mj-lt"/>
              <a:buAutoNum type="arabicPeriod"/>
              <a:tabLst/>
              <a:defRPr/>
            </a:pPr>
            <a:r>
              <a:rPr kumimoji="0" lang="fr-FR"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FRUNZĂ, </a:t>
            </a:r>
            <a:r>
              <a:rPr kumimoji="0" lang="fr-FR" sz="1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Iu</a:t>
            </a:r>
            <a:r>
              <a:rPr kumimoji="0" lang="fr-FR"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SOSNA, B.; BORȘCEVSKI, A. </a:t>
            </a:r>
            <a:r>
              <a:rPr kumimoji="0" lang="fr-FR"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Metode</a:t>
            </a:r>
            <a:r>
              <a:rPr kumimoji="0" lang="fr-FR"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proactive </a:t>
            </a:r>
            <a:r>
              <a:rPr kumimoji="0" lang="fr-FR"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în</a:t>
            </a:r>
            <a:r>
              <a:rPr kumimoji="0" lang="fr-FR"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educația</a:t>
            </a:r>
            <a:r>
              <a:rPr kumimoji="0" lang="fr-FR"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pentru</a:t>
            </a:r>
            <a:r>
              <a:rPr kumimoji="0" lang="fr-FR"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drepturile</a:t>
            </a:r>
            <a:r>
              <a:rPr kumimoji="0" lang="fr-FR"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omului</a:t>
            </a:r>
            <a:r>
              <a:rPr kumimoji="0" lang="fr-FR"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Recomandări</a:t>
            </a:r>
            <a:r>
              <a:rPr kumimoji="0" lang="fr-FR"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metodico-didactice</a:t>
            </a:r>
            <a:r>
              <a:rPr kumimoji="0" lang="fr-FR"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ro-RO"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r>
              <a:rPr kumimoji="0" lang="ro-RO"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Проактивные</a:t>
            </a:r>
            <a:r>
              <a:rPr kumimoji="0" lang="ro-RO"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ro-RO"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методы</a:t>
            </a:r>
            <a:r>
              <a:rPr kumimoji="0" lang="ro-RO"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в </a:t>
            </a:r>
            <a:r>
              <a:rPr kumimoji="0" lang="ro-RO"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обучении</a:t>
            </a:r>
            <a:r>
              <a:rPr kumimoji="0" lang="ro-RO"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ro-RO"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правам</a:t>
            </a:r>
            <a:r>
              <a:rPr kumimoji="0" lang="ro-RO"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ro-RO"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человека</a:t>
            </a:r>
            <a:r>
              <a:rPr kumimoji="0" lang="ro-RO"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ro-RO"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Учебно-методические</a:t>
            </a:r>
            <a:r>
              <a:rPr kumimoji="0" lang="ro-RO"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ro-RO"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рекомендации</a:t>
            </a:r>
            <a:r>
              <a:rPr kumimoji="0" lang="ro-RO"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r>
              <a:rPr kumimoji="0" lang="ro-RO"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Chi</a:t>
            </a:r>
            <a:r>
              <a:rPr kumimoji="0" lang="ro-RO"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ș</a:t>
            </a:r>
            <a:r>
              <a:rPr kumimoji="0" lang="en-US"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in</a:t>
            </a:r>
            <a:r>
              <a:rPr kumimoji="0" lang="ro-RO"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ă</a:t>
            </a:r>
            <a:r>
              <a:rPr kumimoji="0" lang="en-US"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u</a:t>
            </a:r>
            <a:r>
              <a:rPr kumimoji="0" lang="ro-RO"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Ed</a:t>
            </a:r>
            <a:r>
              <a:rPr kumimoji="0" lang="ro-RO" sz="1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itu</a:t>
            </a:r>
            <a:r>
              <a:rPr kumimoji="0" lang="en-US" sz="1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ra</a:t>
            </a:r>
            <a:r>
              <a:rPr kumimoji="0" lang="en-US"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1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Pontos</a:t>
            </a:r>
            <a:r>
              <a:rPr kumimoji="0" lang="ro-RO"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2019 (</a:t>
            </a:r>
            <a:r>
              <a:rPr kumimoji="0" lang="en-US" sz="1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Tipogr</a:t>
            </a:r>
            <a:r>
              <a:rPr kumimoji="0" lang="ro-RO"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Global Tech Solution SRL). 640 p. (35,0 c.a.). ISBN 978-9975-72-347-3</a:t>
            </a:r>
            <a:r>
              <a:rPr kumimoji="0" lang="en-US" sz="16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endParaRPr kumimoji="0" lang="ro-RO" sz="16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ct val="115000"/>
              </a:lnSpc>
              <a:spcBef>
                <a:spcPts val="0"/>
              </a:spcBef>
              <a:spcAft>
                <a:spcPts val="1000"/>
              </a:spcAft>
              <a:buClrTx/>
              <a:buSzTx/>
              <a:buFont typeface="+mj-lt"/>
              <a:buAutoNum type="arabicPeriod"/>
              <a:tabLst/>
              <a:defRPr/>
            </a:pPr>
            <a:endParaRPr kumimoji="0" lang="ro-RO"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ct val="115000"/>
              </a:lnSpc>
              <a:spcBef>
                <a:spcPts val="0"/>
              </a:spcBef>
              <a:spcAft>
                <a:spcPts val="1000"/>
              </a:spcAft>
              <a:buClrTx/>
              <a:buSzTx/>
              <a:buFont typeface="+mj-lt"/>
              <a:buAutoNum type="arabicPeriod"/>
              <a:tabLst/>
              <a:defRPr/>
            </a:pPr>
            <a:endParaRPr kumimoji="0" lang="ro-RO" sz="16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ct val="115000"/>
              </a:lnSpc>
              <a:spcBef>
                <a:spcPts val="0"/>
              </a:spcBef>
              <a:spcAft>
                <a:spcPts val="1000"/>
              </a:spcAft>
              <a:buClrTx/>
              <a:buSzTx/>
              <a:buFont typeface="+mj-lt"/>
              <a:buAutoNum type="arabicPeriod"/>
              <a:tabLst/>
              <a:defRPr/>
            </a:pPr>
            <a:endParaRPr kumimoji="0" lang="ro-RO"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ct val="115000"/>
              </a:lnSpc>
              <a:spcBef>
                <a:spcPts val="0"/>
              </a:spcBef>
              <a:spcAft>
                <a:spcPts val="1000"/>
              </a:spcAft>
              <a:buClrTx/>
              <a:buSzTx/>
              <a:buFont typeface="+mj-lt"/>
              <a:buAutoNum type="arabicPeriod"/>
              <a:tabLst/>
              <a:defRPr/>
            </a:pPr>
            <a:endParaRPr kumimoji="0" lang="ro-RO" sz="16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ct val="115000"/>
              </a:lnSpc>
              <a:spcBef>
                <a:spcPts val="0"/>
              </a:spcBef>
              <a:spcAft>
                <a:spcPts val="1000"/>
              </a:spcAft>
              <a:buClrTx/>
              <a:buSzTx/>
              <a:buFont typeface="+mj-lt"/>
              <a:buAutoNum type="arabicPeriod"/>
              <a:tabLst/>
              <a:defRPr/>
            </a:pPr>
            <a:endParaRPr kumimoji="0" lang="ro-RO"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ct val="115000"/>
              </a:lnSpc>
              <a:spcBef>
                <a:spcPts val="0"/>
              </a:spcBef>
              <a:spcAft>
                <a:spcPts val="1000"/>
              </a:spcAft>
              <a:buClrTx/>
              <a:buSzTx/>
              <a:buFont typeface="+mj-lt"/>
              <a:buAutoNum type="arabicPeriod"/>
              <a:tabLst/>
              <a:defRPr/>
            </a:pPr>
            <a:endParaRPr kumimoji="0" lang="ro-RO" sz="16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ct val="115000"/>
              </a:lnSpc>
              <a:spcBef>
                <a:spcPts val="0"/>
              </a:spcBef>
              <a:spcAft>
                <a:spcPts val="1000"/>
              </a:spcAft>
              <a:buClrTx/>
              <a:buSzTx/>
              <a:buFont typeface="+mj-lt"/>
              <a:buAutoNum type="arabicPeriod"/>
              <a:tabLst/>
              <a:defRPr/>
            </a:pPr>
            <a:endParaRPr kumimoji="0" lang="ro-RO"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ct val="115000"/>
              </a:lnSpc>
              <a:spcBef>
                <a:spcPts val="0"/>
              </a:spcBef>
              <a:spcAft>
                <a:spcPts val="1000"/>
              </a:spcAft>
              <a:buClrTx/>
              <a:buSzTx/>
              <a:buFont typeface="+mj-lt"/>
              <a:buAutoNum type="arabicPeriod"/>
              <a:tabLst/>
              <a:defRPr/>
            </a:pPr>
            <a:endParaRPr kumimoji="0" lang="ro-RO" sz="1600" b="0" i="0" u="none" strike="noStrike" kern="1200" cap="none" spc="0" normalizeH="0" baseline="0" noProof="0" dirty="0" smtClean="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ct val="115000"/>
              </a:lnSpc>
              <a:spcBef>
                <a:spcPts val="0"/>
              </a:spcBef>
              <a:spcAft>
                <a:spcPts val="1000"/>
              </a:spcAft>
              <a:buClrTx/>
              <a:buSzTx/>
              <a:buFont typeface="+mj-lt"/>
              <a:buAutoNum type="arabicPeriod"/>
              <a:tabLst/>
              <a:defRPr/>
            </a:pPr>
            <a:endParaRPr kumimoji="0" lang="ro-RO"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defTabSz="457200" rtl="0" eaLnBrk="1" fontAlgn="auto" latinLnBrk="0" hangingPunct="1">
              <a:lnSpc>
                <a:spcPct val="115000"/>
              </a:lnSpc>
              <a:spcBef>
                <a:spcPts val="0"/>
              </a:spcBef>
              <a:spcAft>
                <a:spcPts val="0"/>
              </a:spcAft>
              <a:buClrTx/>
              <a:buSzTx/>
              <a:buFont typeface="+mj-lt"/>
              <a:buAutoNum type="arabicPeriod"/>
              <a:tabLst/>
              <a:defRPr/>
            </a:pPr>
            <a:r>
              <a:rPr kumimoji="0" lang="fr-FR"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SPRINCEAN, S. </a:t>
            </a:r>
            <a:r>
              <a:rPr kumimoji="0" lang="fr-FR"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Dimensiuni</a:t>
            </a:r>
            <a:r>
              <a:rPr kumimoji="0" lang="fr-FR"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biopolitice</a:t>
            </a:r>
            <a:r>
              <a:rPr kumimoji="0" lang="fr-FR"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ale </a:t>
            </a:r>
            <a:r>
              <a:rPr kumimoji="0" lang="fr-FR"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securităţii</a:t>
            </a:r>
            <a:r>
              <a:rPr kumimoji="0" lang="fr-FR"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umane</a:t>
            </a:r>
            <a:r>
              <a:rPr kumimoji="0" lang="fr-FR"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1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Chişinău</a:t>
            </a:r>
            <a:r>
              <a:rPr kumimoji="0" lang="en-US"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1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Biotehdesign</a:t>
            </a:r>
            <a:r>
              <a:rPr kumimoji="0" lang="en-US"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2019. 90 p. ISBN 978-9975-108-61-4.</a:t>
            </a:r>
          </a:p>
          <a:p>
            <a:pPr marL="342900" marR="0" lvl="0" indent="-342900" algn="just" defTabSz="457200" rtl="0" eaLnBrk="1" fontAlgn="auto" latinLnBrk="0" hangingPunct="1">
              <a:lnSpc>
                <a:spcPct val="115000"/>
              </a:lnSpc>
              <a:spcBef>
                <a:spcPts val="0"/>
              </a:spcBef>
              <a:spcAft>
                <a:spcPts val="1000"/>
              </a:spcAft>
              <a:buClrTx/>
              <a:buSzTx/>
              <a:buFont typeface="+mj-lt"/>
              <a:buAutoNum type="arabicPeriod"/>
              <a:tabLst/>
              <a:defRPr/>
            </a:pPr>
            <a:r>
              <a:rPr kumimoji="0" lang="en-US"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ŢÎRDEA, T. N.; SPRINCEAN, S. L. </a:t>
            </a:r>
            <a:r>
              <a:rPr kumimoji="0" lang="en-US"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Introducere</a:t>
            </a:r>
            <a:r>
              <a:rPr kumimoji="0" lang="en-US"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în</a:t>
            </a:r>
            <a:r>
              <a:rPr kumimoji="0" lang="en-US"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Filosofie</a:t>
            </a:r>
            <a:r>
              <a:rPr kumimoji="0" lang="en-US"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en-US"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socială</a:t>
            </a:r>
            <a:r>
              <a:rPr kumimoji="0" lang="en-US"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1600" b="0" i="1"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Compendiu</a:t>
            </a:r>
            <a:r>
              <a:rPr kumimoji="0" lang="fr-FR" sz="1600" b="0" i="1"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a:t>
            </a:r>
            <a:r>
              <a:rPr kumimoji="0" lang="fr-FR"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1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Chişinău</a:t>
            </a:r>
            <a:r>
              <a:rPr kumimoji="0" lang="fr-FR"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a:t>
            </a:r>
            <a:r>
              <a:rPr kumimoji="0" lang="fr-FR" sz="1600" b="0" i="0" u="none" strike="noStrike" kern="1200" cap="none" spc="0" normalizeH="0" baseline="0" noProof="0" dirty="0" err="1">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Biotehdesign</a:t>
            </a:r>
            <a:r>
              <a:rPr kumimoji="0" lang="fr-FR" sz="16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rPr>
              <a:t>, 2019. 130 p. ISBN 978-9975-108-60-7.</a:t>
            </a:r>
            <a:endParaRPr kumimoji="0" lang="en-US" sz="1800" b="0" i="0" u="none" strike="noStrike" kern="1200" cap="none" spc="0" normalizeH="0" baseline="0" noProof="0" dirty="0">
              <a:ln>
                <a:noFill/>
              </a:ln>
              <a:solidFill>
                <a:prstClr val="black"/>
              </a:solidFill>
              <a:effectLst/>
              <a:uLnTx/>
              <a:uFillTx/>
              <a:latin typeface="Tw Cen MT" panose="020B0602020104020603"/>
              <a:ea typeface="+mn-ea"/>
              <a:cs typeface="+mn-cs"/>
            </a:endParaRPr>
          </a:p>
        </p:txBody>
      </p:sp>
      <p:pic>
        <p:nvPicPr>
          <p:cNvPr id="3" name="Picture 2"/>
          <p:cNvPicPr>
            <a:picLocks noChangeAspect="1"/>
          </p:cNvPicPr>
          <p:nvPr/>
        </p:nvPicPr>
        <p:blipFill>
          <a:blip r:embed="rId2"/>
          <a:stretch>
            <a:fillRect/>
          </a:stretch>
        </p:blipFill>
        <p:spPr>
          <a:xfrm>
            <a:off x="845127" y="1994640"/>
            <a:ext cx="2826328" cy="3345085"/>
          </a:xfrm>
          <a:prstGeom prst="rect">
            <a:avLst/>
          </a:prstGeom>
        </p:spPr>
      </p:pic>
      <p:pic>
        <p:nvPicPr>
          <p:cNvPr id="4" name="Picture 3"/>
          <p:cNvPicPr>
            <a:picLocks noChangeAspect="1"/>
          </p:cNvPicPr>
          <p:nvPr/>
        </p:nvPicPr>
        <p:blipFill>
          <a:blip r:embed="rId3"/>
          <a:stretch>
            <a:fillRect/>
          </a:stretch>
        </p:blipFill>
        <p:spPr>
          <a:xfrm>
            <a:off x="3671455" y="1994639"/>
            <a:ext cx="2871425" cy="3345085"/>
          </a:xfrm>
          <a:prstGeom prst="rect">
            <a:avLst/>
          </a:prstGeom>
        </p:spPr>
      </p:pic>
    </p:spTree>
    <p:extLst>
      <p:ext uri="{BB962C8B-B14F-4D97-AF65-F5344CB8AC3E}">
        <p14:creationId xmlns:p14="http://schemas.microsoft.com/office/powerpoint/2010/main" val="1708515187"/>
      </p:ext>
    </p:extLst>
  </p:cSld>
  <p:clrMapOvr>
    <a:masterClrMapping/>
  </p:clrMapOvr>
</p:sld>
</file>

<file path=ppt/theme/theme1.xml><?xml version="1.0" encoding="utf-8"?>
<a:theme xmlns:a="http://schemas.openxmlformats.org/drawingml/2006/main" name="Droplet">
  <a:themeElements>
    <a:clrScheme name="Droplet">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xmlns="" name="Droplet" id="{8984A317-299A-4E50-B45D-BFC9EDE2337A}" vid="{DEB094D4-7FD8-4F86-93D5-B0F1341EF586}"/>
    </a:ext>
  </a:extLst>
</a:theme>
</file>

<file path=docProps/app.xml><?xml version="1.0" encoding="utf-8"?>
<Properties xmlns="http://schemas.openxmlformats.org/officeDocument/2006/extended-properties" xmlns:vt="http://schemas.openxmlformats.org/officeDocument/2006/docPropsVTypes">
  <Template>TM04033925[[fn=Droplet]]</Template>
  <TotalTime>383</TotalTime>
  <Words>2264</Words>
  <Application>Microsoft Office PowerPoint</Application>
  <PresentationFormat>Particularizare</PresentationFormat>
  <Paragraphs>338</Paragraphs>
  <Slides>30</Slides>
  <Notes>0</Notes>
  <HiddenSlides>0</HiddenSlides>
  <MMClips>0</MMClips>
  <ScaleCrop>false</ScaleCrop>
  <HeadingPairs>
    <vt:vector size="4" baseType="variant">
      <vt:variant>
        <vt:lpstr>Temă</vt:lpstr>
      </vt:variant>
      <vt:variant>
        <vt:i4>1</vt:i4>
      </vt:variant>
      <vt:variant>
        <vt:lpstr>Titluri diapozitive</vt:lpstr>
      </vt:variant>
      <vt:variant>
        <vt:i4>30</vt:i4>
      </vt:variant>
    </vt:vector>
  </HeadingPairs>
  <TitlesOfParts>
    <vt:vector size="31" baseType="lpstr">
      <vt:lpstr>Droplet</vt:lpstr>
      <vt:lpstr>Prezentare PowerPoint</vt:lpstr>
      <vt:lpstr>Prezentare PowerPoint</vt:lpstr>
      <vt:lpstr>Publicații științifice în cadrul proiectului de cercetare</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Întocmirea și prezentarea avizelor cu caracter științific-consultativ la proiecte de acte normative, hotărâri explicative a Plenului CSJ etc.</vt:lpstr>
      <vt:lpstr>Prezentare PowerPoint</vt:lpstr>
      <vt:lpstr>Prezentare PowerPoint</vt:lpstr>
      <vt:lpstr>Prezentare PowerPoint</vt:lpstr>
      <vt:lpstr>Anexa nr.3 Fișa de prezentare a rezultatelor proiectului de cercetare .  I.Sumarul activităţilor proiectului realizate .</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IISD</dc:creator>
  <cp:lastModifiedBy>IIESP</cp:lastModifiedBy>
  <cp:revision>43</cp:revision>
  <dcterms:created xsi:type="dcterms:W3CDTF">2020-02-19T09:50:16Z</dcterms:created>
  <dcterms:modified xsi:type="dcterms:W3CDTF">2020-02-25T08:03:38Z</dcterms:modified>
</cp:coreProperties>
</file>