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8" r:id="rId1"/>
  </p:sldMasterIdLst>
  <p:notesMasterIdLst>
    <p:notesMasterId r:id="rId23"/>
  </p:notesMasterIdLst>
  <p:handoutMasterIdLst>
    <p:handoutMasterId r:id="rId24"/>
  </p:handoutMasterIdLst>
  <p:sldIdLst>
    <p:sldId id="256" r:id="rId2"/>
    <p:sldId id="267" r:id="rId3"/>
    <p:sldId id="268" r:id="rId4"/>
    <p:sldId id="277" r:id="rId5"/>
    <p:sldId id="278" r:id="rId6"/>
    <p:sldId id="286" r:id="rId7"/>
    <p:sldId id="271" r:id="rId8"/>
    <p:sldId id="272" r:id="rId9"/>
    <p:sldId id="280" r:id="rId10"/>
    <p:sldId id="264" r:id="rId11"/>
    <p:sldId id="279" r:id="rId12"/>
    <p:sldId id="283" r:id="rId13"/>
    <p:sldId id="284" r:id="rId14"/>
    <p:sldId id="285" r:id="rId15"/>
    <p:sldId id="287" r:id="rId16"/>
    <p:sldId id="281" r:id="rId17"/>
    <p:sldId id="282" r:id="rId18"/>
    <p:sldId id="266" r:id="rId19"/>
    <p:sldId id="288" r:id="rId20"/>
    <p:sldId id="289" r:id="rId21"/>
    <p:sldId id="260" r:id="rId2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FF3300"/>
    <a:srgbClr val="FF6600"/>
    <a:srgbClr val="336699"/>
    <a:srgbClr val="CCFF33"/>
    <a:srgbClr val="A50021"/>
    <a:srgbClr val="C2DADC"/>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autoAdjust="0"/>
    <p:restoredTop sz="94656" autoAdjust="0"/>
  </p:normalViewPr>
  <p:slideViewPr>
    <p:cSldViewPr>
      <p:cViewPr>
        <p:scale>
          <a:sx n="130" d="100"/>
          <a:sy n="130" d="100"/>
        </p:scale>
        <p:origin x="-58"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cs typeface="+mn-cs"/>
              </a:defRPr>
            </a:lvl1pPr>
          </a:lstStyle>
          <a:p>
            <a:pPr>
              <a:defRPr/>
            </a:pPr>
            <a:endParaRPr lang="ru-RU"/>
          </a:p>
        </p:txBody>
      </p:sp>
      <p:sp>
        <p:nvSpPr>
          <p:cNvPr id="2560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ru-RU"/>
          </a:p>
        </p:txBody>
      </p:sp>
      <p:sp>
        <p:nvSpPr>
          <p:cNvPr id="2560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cs typeface="+mn-cs"/>
              </a:defRPr>
            </a:lvl1pPr>
          </a:lstStyle>
          <a:p>
            <a:pPr>
              <a:defRPr/>
            </a:pPr>
            <a:endParaRPr lang="ru-RU"/>
          </a:p>
        </p:txBody>
      </p:sp>
      <p:sp>
        <p:nvSpPr>
          <p:cNvPr id="2560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2C73164A-1BE7-4877-AB77-AC96C5301CCD}" type="slidenum">
              <a:rPr lang="ru-RU"/>
              <a:pPr>
                <a:defRPr/>
              </a:pPr>
              <a:t>‹#›</a:t>
            </a:fld>
            <a:endParaRPr lang="ru-RU"/>
          </a:p>
        </p:txBody>
      </p:sp>
    </p:spTree>
    <p:extLst>
      <p:ext uri="{BB962C8B-B14F-4D97-AF65-F5344CB8AC3E}">
        <p14:creationId xmlns:p14="http://schemas.microsoft.com/office/powerpoint/2010/main" val="28107124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cs typeface="+mn-cs"/>
              </a:defRPr>
            </a:lvl1pPr>
          </a:lstStyle>
          <a:p>
            <a:pPr>
              <a:defRPr/>
            </a:pPr>
            <a:endParaRPr lang="ru-RU"/>
          </a:p>
        </p:txBody>
      </p:sp>
      <p:sp>
        <p:nvSpPr>
          <p:cNvPr id="409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fld id="{AF43106A-90BE-4B5E-98BB-EE08C5651C4D}" type="datetimeFigureOut">
              <a:rPr lang="ru-RU"/>
              <a:pPr>
                <a:defRPr/>
              </a:pPr>
              <a:t>25.02.2020</a:t>
            </a:fld>
            <a:endParaRPr lang="ru-RU"/>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cs typeface="+mn-cs"/>
              </a:defRPr>
            </a:lvl1pPr>
          </a:lstStyle>
          <a:p>
            <a:pPr>
              <a:defRPr/>
            </a:pPr>
            <a:endParaRPr lang="ru-RU"/>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6C288EF-13EA-400F-9AD6-0100FC2814A0}" type="slidenum">
              <a:rPr lang="ru-RU"/>
              <a:pPr>
                <a:defRPr/>
              </a:pPr>
              <a:t>‹#›</a:t>
            </a:fld>
            <a:endParaRPr lang="ru-RU"/>
          </a:p>
        </p:txBody>
      </p:sp>
    </p:spTree>
    <p:extLst>
      <p:ext uri="{BB962C8B-B14F-4D97-AF65-F5344CB8AC3E}">
        <p14:creationId xmlns:p14="http://schemas.microsoft.com/office/powerpoint/2010/main" val="2476186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pPr>
              <a:defRPr/>
            </a:pPr>
            <a:fld id="{76C288EF-13EA-400F-9AD6-0100FC2814A0}" type="slidenum">
              <a:rPr lang="ru-RU" smtClean="0"/>
              <a:pPr>
                <a:defRPr/>
              </a:pPr>
              <a:t>18</a:t>
            </a:fld>
            <a:endParaRPr lang="ru-RU"/>
          </a:p>
        </p:txBody>
      </p:sp>
    </p:spTree>
    <p:extLst>
      <p:ext uri="{BB962C8B-B14F-4D97-AF65-F5344CB8AC3E}">
        <p14:creationId xmlns:p14="http://schemas.microsoft.com/office/powerpoint/2010/main" val="4110352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pPr>
              <a:defRPr/>
            </a:pPr>
            <a:fld id="{76C288EF-13EA-400F-9AD6-0100FC2814A0}" type="slidenum">
              <a:rPr lang="ru-RU" smtClean="0"/>
              <a:pPr>
                <a:defRPr/>
              </a:pPr>
              <a:t>19</a:t>
            </a:fld>
            <a:endParaRPr lang="ru-RU"/>
          </a:p>
        </p:txBody>
      </p:sp>
    </p:spTree>
    <p:extLst>
      <p:ext uri="{BB962C8B-B14F-4D97-AF65-F5344CB8AC3E}">
        <p14:creationId xmlns:p14="http://schemas.microsoft.com/office/powerpoint/2010/main" val="1574577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pPr>
              <a:defRPr/>
            </a:pPr>
            <a:fld id="{76C288EF-13EA-400F-9AD6-0100FC2814A0}" type="slidenum">
              <a:rPr lang="ru-RU" smtClean="0"/>
              <a:pPr>
                <a:defRPr/>
              </a:pPr>
              <a:t>20</a:t>
            </a:fld>
            <a:endParaRPr lang="ru-RU"/>
          </a:p>
        </p:txBody>
      </p:sp>
    </p:spTree>
    <p:extLst>
      <p:ext uri="{BB962C8B-B14F-4D97-AF65-F5344CB8AC3E}">
        <p14:creationId xmlns:p14="http://schemas.microsoft.com/office/powerpoint/2010/main" val="831309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69C5CD3A-C8C3-4CE0-9DBE-937F693E06BD}" type="datetime1">
              <a:rPr lang="ru-RU"/>
              <a:pPr>
                <a:defRPr/>
              </a:pPr>
              <a:t>25.02.2020</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08E457A-87CC-48FD-88C0-EC9E192EBA6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DD1462B9-2054-4EDE-8AB2-E8E971119A57}" type="datetime1">
              <a:rPr lang="ru-RU"/>
              <a:pPr>
                <a:defRPr/>
              </a:pPr>
              <a:t>25.02.2020</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9E0608F-8E66-4562-8E29-0764BC6F72C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B61ED937-0911-4C16-87CC-968F81561DAF}" type="datetime1">
              <a:rPr lang="ru-RU"/>
              <a:pPr>
                <a:defRPr/>
              </a:pPr>
              <a:t>25.02.2020</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C637EBF9-418D-4EFB-BEE9-7E9E19B3C92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8C03DE-A44E-4A8F-AD1D-96D8E09A85FE}" type="datetime1">
              <a:rPr lang="ru-RU"/>
              <a:pPr>
                <a:defRPr/>
              </a:pPr>
              <a:t>25.02.2020</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CC88BC72-F1AB-4302-B592-EC3E5ADA82E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4465E1D1-C3D7-417D-BB86-68839F028FF5}" type="datetime1">
              <a:rPr lang="ru-RU"/>
              <a:pPr>
                <a:defRPr/>
              </a:pPr>
              <a:t>25.02.2020</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0E16916-B1D8-42F6-A8EC-1C34C4E42CE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4CFA89DC-E411-40CA-AA55-FA8B2D097C9C}" type="datetime1">
              <a:rPr lang="ru-RU"/>
              <a:pPr>
                <a:defRPr/>
              </a:pPr>
              <a:t>25.02.2020</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877F720-DDF4-462B-8141-5D40ACC18A4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EDB77FF8-D77F-4135-8DC0-8BC3018C6BA6}" type="datetime1">
              <a:rPr lang="ru-RU"/>
              <a:pPr>
                <a:defRPr/>
              </a:pPr>
              <a:t>25.02.2020</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B310D9FD-6DFE-4A99-8F50-D7651EBB125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0B94154B-7A28-421B-AD03-DDC5A8BB8858}" type="datetime1">
              <a:rPr lang="ru-RU"/>
              <a:pPr>
                <a:defRPr/>
              </a:pPr>
              <a:t>25.02.2020</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564BFBD2-7B1B-4F89-9ABB-FCFCAF8C223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342678E-02E2-4041-9CD7-D5F6BA4CE2A6}" type="datetime1">
              <a:rPr lang="ru-RU"/>
              <a:pPr>
                <a:defRPr/>
              </a:pPr>
              <a:t>25.02.2020</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341FE5C6-D180-444D-8363-0B7CC3BEBE76}"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F004B082-6D64-48C8-BA26-70D3A783C69D}" type="datetime1">
              <a:rPr lang="ru-RU"/>
              <a:pPr>
                <a:defRPr/>
              </a:pPr>
              <a:t>25.02.2020</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6C264807-70C9-4597-9154-CE425DA05E1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73884F85-BAE0-4E22-92B1-6C2B09EC2A0E}" type="datetime1">
              <a:rPr lang="ru-RU"/>
              <a:pPr>
                <a:defRPr/>
              </a:pPr>
              <a:t>25.02.2020</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A1C7EBA-0D1E-48A6-854C-94AB4C8EFFF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cs typeface="+mn-cs"/>
              </a:defRPr>
            </a:lvl1pPr>
          </a:lstStyle>
          <a:p>
            <a:pPr>
              <a:defRPr/>
            </a:pPr>
            <a:fld id="{D3BB6D06-44C5-41FB-ADC8-F8281F6722A6}" type="datetime1">
              <a:rPr lang="ru-RU"/>
              <a:pPr>
                <a:defRPr/>
              </a:pPr>
              <a:t>25.02.2020</a:t>
            </a:fld>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A357024A-061B-41ED-96CC-7ED4F80DC8F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051" name="Rectangle 9"/>
          <p:cNvSpPr>
            <a:spLocks noChangeArrowheads="1"/>
          </p:cNvSpPr>
          <p:nvPr/>
        </p:nvSpPr>
        <p:spPr bwMode="auto">
          <a:xfrm>
            <a:off x="714348" y="3490217"/>
            <a:ext cx="7632700" cy="1126462"/>
          </a:xfrm>
          <a:prstGeom prst="rect">
            <a:avLst/>
          </a:prstGeom>
          <a:noFill/>
          <a:ln w="9525">
            <a:noFill/>
            <a:miter lim="800000"/>
            <a:headEnd/>
            <a:tailEnd/>
          </a:ln>
        </p:spPr>
        <p:txBody>
          <a:bodyPr anchor="ctr">
            <a:spAutoFit/>
          </a:bodyPr>
          <a:lstStyle/>
          <a:p>
            <a:pPr algn="ctr">
              <a:lnSpc>
                <a:spcPct val="120000"/>
              </a:lnSpc>
            </a:pPr>
            <a:endParaRPr lang="ro-RO" sz="2800" b="1" dirty="0">
              <a:solidFill>
                <a:srgbClr val="003366"/>
              </a:solidFill>
              <a:latin typeface="Times New Roman" pitchFamily="18" charset="0"/>
            </a:endParaRPr>
          </a:p>
          <a:p>
            <a:pPr algn="ctr">
              <a:lnSpc>
                <a:spcPct val="120000"/>
              </a:lnSpc>
            </a:pPr>
            <a:endParaRPr lang="ro-RO" sz="2800" b="1" dirty="0">
              <a:solidFill>
                <a:srgbClr val="003366"/>
              </a:solidFill>
              <a:latin typeface="Times New Roman" pitchFamily="18" charset="0"/>
            </a:endParaRPr>
          </a:p>
        </p:txBody>
      </p:sp>
      <p:sp>
        <p:nvSpPr>
          <p:cNvPr id="2" name="TextBox 1"/>
          <p:cNvSpPr txBox="1"/>
          <p:nvPr/>
        </p:nvSpPr>
        <p:spPr>
          <a:xfrm>
            <a:off x="1115616" y="2060848"/>
            <a:ext cx="7128792" cy="3354765"/>
          </a:xfrm>
          <a:prstGeom prst="rect">
            <a:avLst/>
          </a:prstGeom>
          <a:noFill/>
        </p:spPr>
        <p:txBody>
          <a:bodyPr wrap="square" rtlCol="0">
            <a:spAutoFit/>
          </a:bodyPr>
          <a:lstStyle/>
          <a:p>
            <a:pPr algn="ctr"/>
            <a:r>
              <a:rPr lang="it-IT" sz="2800" b="1" dirty="0">
                <a:latin typeface="Times New Roman" panose="02020603050405020304" pitchFamily="18" charset="0"/>
                <a:cs typeface="Times New Roman" panose="02020603050405020304" pitchFamily="18" charset="0"/>
              </a:rPr>
              <a:t>Raportul</a:t>
            </a:r>
            <a:br>
              <a:rPr lang="it-IT" sz="2800" b="1" dirty="0">
                <a:latin typeface="Times New Roman" panose="02020603050405020304" pitchFamily="18" charset="0"/>
                <a:cs typeface="Times New Roman" panose="02020603050405020304" pitchFamily="18" charset="0"/>
              </a:rPr>
            </a:br>
            <a:r>
              <a:rPr lang="it-IT" sz="2800" b="1" dirty="0">
                <a:latin typeface="Times New Roman" panose="02020603050405020304" pitchFamily="18" charset="0"/>
                <a:cs typeface="Times New Roman" panose="02020603050405020304" pitchFamily="18" charset="0"/>
              </a:rPr>
              <a:t>proiectului </a:t>
            </a:r>
            <a:r>
              <a:rPr lang="it-IT" sz="2800" b="1" dirty="0" smtClean="0">
                <a:latin typeface="Times New Roman" panose="02020603050405020304" pitchFamily="18" charset="0"/>
                <a:cs typeface="Times New Roman" panose="02020603050405020304" pitchFamily="18" charset="0"/>
              </a:rPr>
              <a:t>din </a:t>
            </a:r>
            <a:r>
              <a:rPr lang="it-IT" sz="2800" b="1" dirty="0">
                <a:latin typeface="Times New Roman" panose="02020603050405020304" pitchFamily="18" charset="0"/>
                <a:cs typeface="Times New Roman" panose="02020603050405020304" pitchFamily="18" charset="0"/>
              </a:rPr>
              <a:t>cadrul organizațiilor din sfera științei și inovării pentru anul 2019</a:t>
            </a:r>
            <a:br>
              <a:rPr lang="it-IT" sz="2800" b="1" dirty="0">
                <a:latin typeface="Times New Roman" panose="02020603050405020304" pitchFamily="18" charset="0"/>
                <a:cs typeface="Times New Roman" panose="02020603050405020304" pitchFamily="18" charset="0"/>
              </a:rPr>
            </a:br>
            <a:endParaRPr lang="x-none" sz="2800" b="1" i="1" dirty="0">
              <a:latin typeface="Times New Roman" panose="02020603050405020304" pitchFamily="18" charset="0"/>
              <a:cs typeface="Times New Roman" panose="02020603050405020304" pitchFamily="18" charset="0"/>
            </a:endParaRPr>
          </a:p>
          <a:p>
            <a:pPr algn="ctr"/>
            <a:r>
              <a:rPr lang="ro-RO" sz="2400" b="1" i="1" dirty="0">
                <a:latin typeface="Times New Roman" panose="02020603050405020304" pitchFamily="18" charset="0"/>
                <a:cs typeface="Times New Roman" panose="02020603050405020304" pitchFamily="18" charset="0"/>
              </a:rPr>
              <a:t>Modernizarea social-politică a Republicii Moldova în contextul extinderii procesului integraționist european</a:t>
            </a:r>
          </a:p>
          <a:p>
            <a:pPr algn="ctr"/>
            <a:r>
              <a:rPr lang="ro-RO" sz="1600" b="1" i="1" dirty="0">
                <a:latin typeface="Times New Roman" panose="02020603050405020304" pitchFamily="18" charset="0"/>
                <a:cs typeface="Times New Roman" panose="02020603050405020304" pitchFamily="18" charset="0"/>
              </a:rPr>
              <a:t>15.817.06.11F</a:t>
            </a:r>
            <a:endParaRPr lang="ro-RO" dirty="0" smtClean="0">
              <a:latin typeface="Times New Roman" panose="02020603050405020304" pitchFamily="18" charset="0"/>
              <a:cs typeface="Times New Roman" panose="02020603050405020304" pitchFamily="18" charset="0"/>
            </a:endParaRPr>
          </a:p>
          <a:p>
            <a:endParaRPr lang="ro-RO" dirty="0" smtClean="0">
              <a:latin typeface="Times New Roman" panose="02020603050405020304" pitchFamily="18" charset="0"/>
              <a:cs typeface="Times New Roman" panose="02020603050405020304" pitchFamily="18" charset="0"/>
            </a:endParaRPr>
          </a:p>
          <a:p>
            <a:r>
              <a:rPr lang="ro-RO" dirty="0" smtClean="0">
                <a:latin typeface="Times New Roman" panose="02020603050405020304" pitchFamily="18" charset="0"/>
                <a:cs typeface="Times New Roman" panose="02020603050405020304" pitchFamily="18" charset="0"/>
              </a:rPr>
              <a:t>Director de proiect  - dr. hab. Victor </a:t>
            </a:r>
            <a:r>
              <a:rPr lang="ro-RO" dirty="0" err="1" smtClean="0">
                <a:latin typeface="Times New Roman" panose="02020603050405020304" pitchFamily="18" charset="0"/>
                <a:cs typeface="Times New Roman" panose="02020603050405020304" pitchFamily="18" charset="0"/>
              </a:rPr>
              <a:t>Juc</a:t>
            </a:r>
            <a:endParaRPr lang="ro-RO"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4063973" y="605958"/>
            <a:ext cx="933450" cy="128587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 PARTICIPĂRI</a:t>
            </a:r>
            <a:r>
              <a:rPr lang="ru-RU" dirty="0" smtClean="0">
                <a:latin typeface="Times New Roman" panose="02020603050405020304" pitchFamily="18" charset="0"/>
                <a:cs typeface="Times New Roman" panose="02020603050405020304" pitchFamily="18" charset="0"/>
              </a:rPr>
              <a:t> </a:t>
            </a:r>
            <a:r>
              <a:rPr lang="x-none" dirty="0" smtClean="0">
                <a:latin typeface="Times New Roman" panose="02020603050405020304" pitchFamily="18" charset="0"/>
                <a:cs typeface="Times New Roman" panose="02020603050405020304" pitchFamily="18" charset="0"/>
              </a:rPr>
              <a:t>LA PROIECTE  INTERNAȚIONALE</a:t>
            </a:r>
            <a:r>
              <a:rPr lang="ru-RU" dirty="0" smtClean="0">
                <a:latin typeface="Times New Roman" panose="02020603050405020304" pitchFamily="18" charset="0"/>
                <a:cs typeface="Times New Roman" panose="02020603050405020304" pitchFamily="18" charset="0"/>
              </a:rPr>
              <a:t> </a:t>
            </a:r>
            <a:r>
              <a:rPr lang="x-none" dirty="0" smtClean="0">
                <a:latin typeface="Times New Roman" panose="02020603050405020304" pitchFamily="18" charset="0"/>
                <a:cs typeface="Times New Roman" panose="02020603050405020304" pitchFamily="18" charset="0"/>
              </a:rPr>
              <a:t>/SPAȚIUL EUROPEAN </a:t>
            </a:r>
            <a:endParaRPr lang="ru-RU" dirty="0">
              <a:latin typeface="Times New Roman" panose="02020603050405020304" pitchFamily="18" charset="0"/>
              <a:cs typeface="Times New Roman" panose="02020603050405020304" pitchFamily="18" charset="0"/>
            </a:endParaRPr>
          </a:p>
        </p:txBody>
      </p:sp>
      <p:sp>
        <p:nvSpPr>
          <p:cNvPr id="6" name="TextBox 5"/>
          <p:cNvSpPr txBox="1"/>
          <p:nvPr/>
        </p:nvSpPr>
        <p:spPr>
          <a:xfrm>
            <a:off x="755576" y="1124744"/>
            <a:ext cx="7560840" cy="5463034"/>
          </a:xfrm>
          <a:prstGeom prst="rect">
            <a:avLst/>
          </a:prstGeom>
          <a:noFill/>
        </p:spPr>
        <p:txBody>
          <a:bodyPr wrap="square" rtlCol="0">
            <a:spAutoFit/>
          </a:bodyPr>
          <a:lstStyle/>
          <a:p>
            <a:pPr algn="just">
              <a:spcAft>
                <a:spcPts val="0"/>
              </a:spcAft>
            </a:pPr>
            <a:r>
              <a:rPr lang="ro-RO" sz="1400" b="1" dirty="0" smtClean="0">
                <a:latin typeface="Times New Roman" panose="02020603050405020304" pitchFamily="18" charset="0"/>
                <a:ea typeface="Times New Roman" panose="02020603050405020304" pitchFamily="18" charset="0"/>
              </a:rPr>
              <a:t>Executorii </a:t>
            </a:r>
            <a:r>
              <a:rPr lang="ro-RO" sz="1400" b="1" dirty="0">
                <a:latin typeface="Times New Roman" panose="02020603050405020304" pitchFamily="18" charset="0"/>
                <a:ea typeface="Times New Roman" panose="02020603050405020304" pitchFamily="18" charset="0"/>
              </a:rPr>
              <a:t>proiectului participă la 13 acțiuni COST, precum u</a:t>
            </a:r>
            <a:r>
              <a:rPr lang="en-US" sz="1400" b="1" dirty="0" err="1">
                <a:latin typeface="Times New Roman" panose="02020603050405020304" pitchFamily="18" charset="0"/>
                <a:ea typeface="Times New Roman" panose="02020603050405020304" pitchFamily="18" charset="0"/>
              </a:rPr>
              <a:t>rmeaz</a:t>
            </a:r>
            <a:r>
              <a:rPr lang="ro-RO" sz="1400" b="1" dirty="0">
                <a:latin typeface="Times New Roman" panose="02020603050405020304" pitchFamily="18" charset="0"/>
                <a:ea typeface="Times New Roman" panose="02020603050405020304" pitchFamily="18" charset="0"/>
              </a:rPr>
              <a:t>ă</a:t>
            </a:r>
            <a:r>
              <a:rPr lang="ro-RO" sz="1400" dirty="0">
                <a:latin typeface="Times New Roman" panose="02020603050405020304" pitchFamily="18" charset="0"/>
                <a:ea typeface="Times New Roman" panose="02020603050405020304" pitchFamily="18" charset="0"/>
              </a:rPr>
              <a:t>: </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CA15207: Professionalization and Social Impact of European Political Science (</a:t>
            </a:r>
            <a:r>
              <a:rPr lang="en-US" sz="1400" dirty="0" err="1">
                <a:latin typeface="Times New Roman" panose="02020603050405020304" pitchFamily="18" charset="0"/>
                <a:ea typeface="Times New Roman" panose="02020603050405020304" pitchFamily="18" charset="0"/>
              </a:rPr>
              <a:t>Grosu</a:t>
            </a:r>
            <a:r>
              <a:rPr lang="en-US" sz="1400" dirty="0">
                <a:latin typeface="Times New Roman" panose="02020603050405020304" pitchFamily="18" charset="0"/>
                <a:ea typeface="Times New Roman" panose="02020603050405020304" pitchFamily="18" charset="0"/>
              </a:rPr>
              <a:t> </a:t>
            </a:r>
            <a:r>
              <a:rPr lang="en-US" sz="1400" dirty="0" err="1">
                <a:latin typeface="Times New Roman" panose="02020603050405020304" pitchFamily="18" charset="0"/>
                <a:ea typeface="Times New Roman" panose="02020603050405020304" pitchFamily="18" charset="0"/>
              </a:rPr>
              <a:t>Ruslana</a:t>
            </a:r>
            <a:r>
              <a:rPr lang="en-US" sz="1400" dirty="0">
                <a:latin typeface="Times New Roman" panose="02020603050405020304" pitchFamily="18" charset="0"/>
                <a:ea typeface="Times New Roman" panose="02020603050405020304" pitchFamily="18" charset="0"/>
              </a:rPr>
              <a:t>);</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CA16211: Reappraising Intellectual Debates on Civic Rights and Democracy in Europe (</a:t>
            </a:r>
            <a:r>
              <a:rPr lang="en-US" sz="1400" dirty="0" err="1">
                <a:latin typeface="Times New Roman" panose="02020603050405020304" pitchFamily="18" charset="0"/>
                <a:ea typeface="Times New Roman" panose="02020603050405020304" pitchFamily="18" charset="0"/>
              </a:rPr>
              <a:t>Diaconu</a:t>
            </a:r>
            <a:r>
              <a:rPr lang="en-US" sz="1400" dirty="0">
                <a:latin typeface="Times New Roman" panose="02020603050405020304" pitchFamily="18" charset="0"/>
                <a:ea typeface="Times New Roman" panose="02020603050405020304" pitchFamily="18" charset="0"/>
              </a:rPr>
              <a:t> Maria);</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CA17102: Police Stops (Vladimir </a:t>
            </a:r>
            <a:r>
              <a:rPr lang="en-US" sz="1400" dirty="0" err="1">
                <a:latin typeface="Times New Roman" panose="02020603050405020304" pitchFamily="18" charset="0"/>
                <a:ea typeface="Times New Roman" panose="02020603050405020304" pitchFamily="18" charset="0"/>
              </a:rPr>
              <a:t>Sterpu</a:t>
            </a:r>
            <a:r>
              <a:rPr lang="en-US" sz="1400" dirty="0">
                <a:latin typeface="Times New Roman" panose="02020603050405020304" pitchFamily="18" charset="0"/>
                <a:ea typeface="Times New Roman" panose="02020603050405020304" pitchFamily="18" charset="0"/>
              </a:rPr>
              <a:t>);</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CA17114: Transdisciplinary solutions to cross sectoral disadvantage in youth (</a:t>
            </a:r>
            <a:r>
              <a:rPr lang="en-US" sz="1400" dirty="0" err="1">
                <a:latin typeface="Times New Roman" panose="02020603050405020304" pitchFamily="18" charset="0"/>
                <a:ea typeface="Times New Roman" panose="02020603050405020304" pitchFamily="18" charset="0"/>
              </a:rPr>
              <a:t>Gorbatiuc</a:t>
            </a:r>
            <a:r>
              <a:rPr lang="en-US" sz="1400" dirty="0">
                <a:latin typeface="Times New Roman" panose="02020603050405020304" pitchFamily="18" charset="0"/>
                <a:ea typeface="Times New Roman" panose="02020603050405020304" pitchFamily="18" charset="0"/>
              </a:rPr>
              <a:t> Marina, </a:t>
            </a:r>
            <a:r>
              <a:rPr lang="en-US" sz="1400" dirty="0" err="1">
                <a:latin typeface="Times New Roman" panose="02020603050405020304" pitchFamily="18" charset="0"/>
                <a:ea typeface="Times New Roman" panose="02020603050405020304" pitchFamily="18" charset="0"/>
              </a:rPr>
              <a:t>Diaconu</a:t>
            </a:r>
            <a:r>
              <a:rPr lang="en-US" sz="1400" dirty="0">
                <a:latin typeface="Times New Roman" panose="02020603050405020304" pitchFamily="18" charset="0"/>
                <a:ea typeface="Times New Roman" panose="02020603050405020304" pitchFamily="18" charset="0"/>
              </a:rPr>
              <a:t> Maria);</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CA17119: EU Foreign Policy Facing New Realities: Perceptions, Contestation, Communication and Relations (</a:t>
            </a:r>
            <a:r>
              <a:rPr lang="en-US" sz="1400" dirty="0" err="1">
                <a:latin typeface="Times New Roman" panose="02020603050405020304" pitchFamily="18" charset="0"/>
                <a:ea typeface="Times New Roman" panose="02020603050405020304" pitchFamily="18" charset="0"/>
              </a:rPr>
              <a:t>Diaconu</a:t>
            </a:r>
            <a:r>
              <a:rPr lang="en-US" sz="1400" dirty="0">
                <a:latin typeface="Times New Roman" panose="02020603050405020304" pitchFamily="18" charset="0"/>
                <a:ea typeface="Times New Roman" panose="02020603050405020304" pitchFamily="18" charset="0"/>
              </a:rPr>
              <a:t> Maria);</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CA17127: Building on scientific literacy in evolution towards scientifically responsible Europeans (Alexandru Ro</a:t>
            </a:r>
            <a:r>
              <a:rPr lang="ro-RO" sz="1400" dirty="0" err="1">
                <a:latin typeface="Times New Roman" panose="02020603050405020304" pitchFamily="18" charset="0"/>
                <a:ea typeface="Times New Roman" panose="02020603050405020304" pitchFamily="18" charset="0"/>
              </a:rPr>
              <a:t>șca</a:t>
            </a:r>
            <a:r>
              <a:rPr lang="ro-RO" sz="1400" dirty="0">
                <a:latin typeface="Times New Roman" panose="02020603050405020304" pitchFamily="18" charset="0"/>
                <a:ea typeface="Times New Roman" panose="02020603050405020304" pitchFamily="18" charset="0"/>
              </a:rPr>
              <a:t>, Grosu Lucia</a:t>
            </a:r>
            <a:r>
              <a:rPr lang="en-US" sz="1400" dirty="0">
                <a:latin typeface="Times New Roman" panose="02020603050405020304" pitchFamily="18" charset="0"/>
                <a:ea typeface="Times New Roman" panose="02020603050405020304" pitchFamily="18" charset="0"/>
              </a:rPr>
              <a:t>);</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CA17132: European network for argumentation and public policy analysis (</a:t>
            </a:r>
            <a:r>
              <a:rPr lang="en-US" sz="1400" dirty="0" err="1">
                <a:latin typeface="Times New Roman" panose="02020603050405020304" pitchFamily="18" charset="0"/>
                <a:ea typeface="Times New Roman" panose="02020603050405020304" pitchFamily="18" charset="0"/>
              </a:rPr>
              <a:t>Grosu</a:t>
            </a:r>
            <a:r>
              <a:rPr lang="en-US" sz="1400" dirty="0">
                <a:latin typeface="Times New Roman" panose="02020603050405020304" pitchFamily="18" charset="0"/>
                <a:ea typeface="Times New Roman" panose="02020603050405020304" pitchFamily="18" charset="0"/>
              </a:rPr>
              <a:t> </a:t>
            </a:r>
            <a:r>
              <a:rPr lang="en-US" sz="1400" dirty="0" err="1">
                <a:latin typeface="Times New Roman" panose="02020603050405020304" pitchFamily="18" charset="0"/>
                <a:ea typeface="Times New Roman" panose="02020603050405020304" pitchFamily="18" charset="0"/>
              </a:rPr>
              <a:t>Ruslana</a:t>
            </a:r>
            <a:r>
              <a:rPr lang="en-US" sz="1400" dirty="0">
                <a:latin typeface="Times New Roman" panose="02020603050405020304" pitchFamily="18" charset="0"/>
                <a:ea typeface="Times New Roman" panose="02020603050405020304" pitchFamily="18" charset="0"/>
              </a:rPr>
              <a:t>);</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CA18213: Rural NEET Youth Network: Modelling the risks underlying (</a:t>
            </a:r>
            <a:r>
              <a:rPr lang="en-US" sz="1400" dirty="0" err="1">
                <a:latin typeface="Times New Roman" panose="02020603050405020304" pitchFamily="18" charset="0"/>
                <a:ea typeface="Times New Roman" panose="02020603050405020304" pitchFamily="18" charset="0"/>
              </a:rPr>
              <a:t>Diaconu</a:t>
            </a:r>
            <a:r>
              <a:rPr lang="en-US" sz="1400" dirty="0">
                <a:latin typeface="Times New Roman" panose="02020603050405020304" pitchFamily="18" charset="0"/>
                <a:ea typeface="Times New Roman" panose="02020603050405020304" pitchFamily="18" charset="0"/>
              </a:rPr>
              <a:t> Maria, </a:t>
            </a:r>
            <a:r>
              <a:rPr lang="en-US" sz="1400" dirty="0" err="1">
                <a:latin typeface="Times New Roman" panose="02020603050405020304" pitchFamily="18" charset="0"/>
                <a:ea typeface="Times New Roman" panose="02020603050405020304" pitchFamily="18" charset="0"/>
              </a:rPr>
              <a:t>Juc</a:t>
            </a:r>
            <a:r>
              <a:rPr lang="en-US" sz="1400" dirty="0">
                <a:latin typeface="Times New Roman" panose="02020603050405020304" pitchFamily="18" charset="0"/>
                <a:ea typeface="Times New Roman" panose="02020603050405020304" pitchFamily="18" charset="0"/>
              </a:rPr>
              <a:t> Victor);</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CA18115: Transnational Collaboration on Bullying, Migration and Integration at School Level (</a:t>
            </a:r>
            <a:r>
              <a:rPr lang="en-US" sz="1400" dirty="0" err="1">
                <a:latin typeface="Times New Roman" panose="02020603050405020304" pitchFamily="18" charset="0"/>
                <a:ea typeface="Times New Roman" panose="02020603050405020304" pitchFamily="18" charset="0"/>
              </a:rPr>
              <a:t>Grosu</a:t>
            </a:r>
            <a:r>
              <a:rPr lang="en-US" sz="1400" dirty="0">
                <a:latin typeface="Times New Roman" panose="02020603050405020304" pitchFamily="18" charset="0"/>
                <a:ea typeface="Times New Roman" panose="02020603050405020304" pitchFamily="18" charset="0"/>
              </a:rPr>
              <a:t> Lucia);</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CA18119: Who Cares in Europe? (Alexandru Ro</a:t>
            </a:r>
            <a:r>
              <a:rPr lang="ro-RO" sz="1400" dirty="0" err="1">
                <a:latin typeface="Times New Roman" panose="02020603050405020304" pitchFamily="18" charset="0"/>
                <a:ea typeface="Times New Roman" panose="02020603050405020304" pitchFamily="18" charset="0"/>
              </a:rPr>
              <a:t>șca</a:t>
            </a:r>
            <a:r>
              <a:rPr lang="en-US" sz="1400" dirty="0">
                <a:latin typeface="Times New Roman" panose="02020603050405020304" pitchFamily="18" charset="0"/>
                <a:ea typeface="Times New Roman" panose="02020603050405020304" pitchFamily="18" charset="0"/>
              </a:rPr>
              <a:t>);</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CA18121: Cultures Of Victimology: understanding processes of victimization across Europe	 (</a:t>
            </a:r>
            <a:r>
              <a:rPr lang="en-US" sz="1400" dirty="0" err="1">
                <a:latin typeface="Times New Roman" panose="02020603050405020304" pitchFamily="18" charset="0"/>
                <a:ea typeface="Times New Roman" panose="02020603050405020304" pitchFamily="18" charset="0"/>
              </a:rPr>
              <a:t>Sterpu</a:t>
            </a:r>
            <a:r>
              <a:rPr lang="en-US" sz="1400" dirty="0">
                <a:latin typeface="Times New Roman" panose="02020603050405020304" pitchFamily="18" charset="0"/>
                <a:ea typeface="Times New Roman" panose="02020603050405020304" pitchFamily="18" charset="0"/>
              </a:rPr>
              <a:t> Vlad);</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CA18129: Islamic Legacy: Narratives East, West, South, North of the Mediterranean (</a:t>
            </a:r>
            <a:r>
              <a:rPr lang="en-US" sz="1400" dirty="0" err="1">
                <a:latin typeface="Times New Roman" panose="02020603050405020304" pitchFamily="18" charset="0"/>
                <a:ea typeface="Times New Roman" panose="02020603050405020304" pitchFamily="18" charset="0"/>
              </a:rPr>
              <a:t>Grosu</a:t>
            </a:r>
            <a:r>
              <a:rPr lang="en-US" sz="1400" dirty="0">
                <a:latin typeface="Times New Roman" panose="02020603050405020304" pitchFamily="18" charset="0"/>
                <a:ea typeface="Times New Roman" panose="02020603050405020304" pitchFamily="18" charset="0"/>
              </a:rPr>
              <a:t> </a:t>
            </a:r>
            <a:r>
              <a:rPr lang="en-US" sz="1400" dirty="0" err="1">
                <a:latin typeface="Times New Roman" panose="02020603050405020304" pitchFamily="18" charset="0"/>
                <a:ea typeface="Times New Roman" panose="02020603050405020304" pitchFamily="18" charset="0"/>
              </a:rPr>
              <a:t>Ruslana</a:t>
            </a:r>
            <a:r>
              <a:rPr lang="en-US" sz="1400" dirty="0">
                <a:latin typeface="Times New Roman" panose="02020603050405020304" pitchFamily="18" charset="0"/>
                <a:ea typeface="Times New Roman" panose="02020603050405020304" pitchFamily="18" charset="0"/>
              </a:rPr>
              <a:t>, </a:t>
            </a:r>
            <a:r>
              <a:rPr lang="en-US" sz="1400" dirty="0" err="1">
                <a:latin typeface="Times New Roman" panose="02020603050405020304" pitchFamily="18" charset="0"/>
                <a:ea typeface="Times New Roman" panose="02020603050405020304" pitchFamily="18" charset="0"/>
              </a:rPr>
              <a:t>Gorbatiuc</a:t>
            </a:r>
            <a:r>
              <a:rPr lang="en-US" sz="1400" dirty="0">
                <a:latin typeface="Times New Roman" panose="02020603050405020304" pitchFamily="18" charset="0"/>
                <a:ea typeface="Times New Roman" panose="02020603050405020304" pitchFamily="18" charset="0"/>
              </a:rPr>
              <a:t> Marina);</a:t>
            </a:r>
            <a:endParaRPr lang="ru-RU" sz="14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pPr>
            <a:r>
              <a:rPr lang="en-US" sz="1400" dirty="0">
                <a:latin typeface="Times New Roman" panose="02020603050405020304" pitchFamily="18" charset="0"/>
                <a:ea typeface="Times New Roman" panose="02020603050405020304" pitchFamily="18" charset="0"/>
              </a:rPr>
              <a:t>CA 18236: Multi-disciplinary innovation for social change (</a:t>
            </a:r>
            <a:r>
              <a:rPr lang="en-US" sz="1400" dirty="0" err="1">
                <a:latin typeface="Times New Roman" panose="02020603050405020304" pitchFamily="18" charset="0"/>
                <a:ea typeface="Times New Roman" panose="02020603050405020304" pitchFamily="18" charset="0"/>
              </a:rPr>
              <a:t>Diaconu</a:t>
            </a:r>
            <a:r>
              <a:rPr lang="en-US" sz="1400" dirty="0">
                <a:latin typeface="Times New Roman" panose="02020603050405020304" pitchFamily="18" charset="0"/>
                <a:ea typeface="Times New Roman" panose="02020603050405020304" pitchFamily="18" charset="0"/>
              </a:rPr>
              <a:t> Maria, </a:t>
            </a:r>
            <a:r>
              <a:rPr lang="en-US" sz="1400" dirty="0" err="1">
                <a:latin typeface="Times New Roman" panose="02020603050405020304" pitchFamily="18" charset="0"/>
                <a:ea typeface="Times New Roman" panose="02020603050405020304" pitchFamily="18" charset="0"/>
              </a:rPr>
              <a:t>Dumitrașco</a:t>
            </a:r>
            <a:r>
              <a:rPr lang="en-US" sz="1400" dirty="0">
                <a:latin typeface="Times New Roman" panose="02020603050405020304" pitchFamily="18" charset="0"/>
                <a:ea typeface="Times New Roman" panose="02020603050405020304" pitchFamily="18" charset="0"/>
              </a:rPr>
              <a:t> </a:t>
            </a:r>
            <a:r>
              <a:rPr lang="en-US" sz="1400" dirty="0" err="1">
                <a:latin typeface="Times New Roman" panose="02020603050405020304" pitchFamily="18" charset="0"/>
                <a:ea typeface="Times New Roman" panose="02020603050405020304" pitchFamily="18" charset="0"/>
              </a:rPr>
              <a:t>Maricica</a:t>
            </a:r>
            <a:r>
              <a:rPr lang="en-US" sz="1400" dirty="0">
                <a:latin typeface="Times New Roman" panose="02020603050405020304" pitchFamily="18" charset="0"/>
                <a:ea typeface="Times New Roman" panose="02020603050405020304" pitchFamily="18" charset="0"/>
              </a:rPr>
              <a:t>).</a:t>
            </a:r>
            <a:endParaRPr lang="ru-RU" sz="1400" dirty="0">
              <a:latin typeface="Times New Roman" panose="02020603050405020304" pitchFamily="18" charset="0"/>
              <a:ea typeface="Times New Roman" panose="02020603050405020304" pitchFamily="18" charset="0"/>
            </a:endParaRPr>
          </a:p>
          <a:p>
            <a:pPr marL="457200" algn="just">
              <a:lnSpc>
                <a:spcPct val="150000"/>
              </a:lnSpc>
              <a:spcAft>
                <a:spcPts val="0"/>
              </a:spcAft>
            </a:pPr>
            <a:r>
              <a:rPr lang="en-US" dirty="0">
                <a:latin typeface="Times New Roman" panose="02020603050405020304" pitchFamily="18" charset="0"/>
                <a:ea typeface="Times New Roman" panose="02020603050405020304" pitchFamily="18" charset="0"/>
              </a:rPr>
              <a:t> </a:t>
            </a:r>
            <a:endParaRPr lang="ru-RU"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23958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 PARTICIPĂRI</a:t>
            </a:r>
            <a:r>
              <a:rPr lang="ru-RU" dirty="0" smtClean="0">
                <a:latin typeface="Times New Roman" panose="02020603050405020304" pitchFamily="18" charset="0"/>
                <a:cs typeface="Times New Roman" panose="02020603050405020304" pitchFamily="18" charset="0"/>
              </a:rPr>
              <a:t> </a:t>
            </a:r>
            <a:r>
              <a:rPr lang="x-none" dirty="0" smtClean="0">
                <a:latin typeface="Times New Roman" panose="02020603050405020304" pitchFamily="18" charset="0"/>
                <a:cs typeface="Times New Roman" panose="02020603050405020304" pitchFamily="18" charset="0"/>
              </a:rPr>
              <a:t>LA PROIECTE  INTERNAȚIONALE</a:t>
            </a:r>
            <a:r>
              <a:rPr lang="ru-RU" dirty="0" smtClean="0">
                <a:latin typeface="Times New Roman" panose="02020603050405020304" pitchFamily="18" charset="0"/>
                <a:cs typeface="Times New Roman" panose="02020603050405020304" pitchFamily="18" charset="0"/>
              </a:rPr>
              <a:t> </a:t>
            </a:r>
            <a:r>
              <a:rPr lang="x-none" dirty="0" smtClean="0">
                <a:latin typeface="Times New Roman" panose="02020603050405020304" pitchFamily="18" charset="0"/>
                <a:cs typeface="Times New Roman" panose="02020603050405020304" pitchFamily="18" charset="0"/>
              </a:rPr>
              <a:t>/SPAȚIUL EUROPEAN </a:t>
            </a:r>
            <a:endParaRPr lang="ru-RU" dirty="0">
              <a:latin typeface="Times New Roman" panose="02020603050405020304" pitchFamily="18" charset="0"/>
              <a:cs typeface="Times New Roman" panose="02020603050405020304" pitchFamily="18" charset="0"/>
            </a:endParaRPr>
          </a:p>
        </p:txBody>
      </p:sp>
      <p:sp>
        <p:nvSpPr>
          <p:cNvPr id="6" name="TextBox 5"/>
          <p:cNvSpPr txBox="1"/>
          <p:nvPr/>
        </p:nvSpPr>
        <p:spPr>
          <a:xfrm>
            <a:off x="755576" y="1124744"/>
            <a:ext cx="7560840" cy="507831"/>
          </a:xfrm>
          <a:prstGeom prst="rect">
            <a:avLst/>
          </a:prstGeom>
          <a:noFill/>
        </p:spPr>
        <p:txBody>
          <a:bodyPr wrap="square" rtlCol="0">
            <a:spAutoFit/>
          </a:bodyPr>
          <a:lstStyle/>
          <a:p>
            <a:pPr marL="457200" algn="just">
              <a:lnSpc>
                <a:spcPct val="150000"/>
              </a:lnSpc>
              <a:spcAft>
                <a:spcPts val="0"/>
              </a:spcAft>
            </a:pPr>
            <a:r>
              <a:rPr lang="en-US" dirty="0">
                <a:latin typeface="Times New Roman" panose="02020603050405020304" pitchFamily="18" charset="0"/>
                <a:ea typeface="Times New Roman" panose="02020603050405020304" pitchFamily="18" charset="0"/>
              </a:rPr>
              <a:t> </a:t>
            </a:r>
            <a:endParaRPr lang="ru-RU" dirty="0">
              <a:effectLst/>
              <a:latin typeface="Times New Roman" panose="02020603050405020304" pitchFamily="18" charset="0"/>
              <a:ea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1907704" y="980728"/>
            <a:ext cx="5160429" cy="2417565"/>
          </a:xfrm>
          <a:prstGeom prst="rect">
            <a:avLst/>
          </a:prstGeom>
        </p:spPr>
      </p:pic>
      <p:sp>
        <p:nvSpPr>
          <p:cNvPr id="4" name="TextBox 3"/>
          <p:cNvSpPr txBox="1"/>
          <p:nvPr/>
        </p:nvSpPr>
        <p:spPr>
          <a:xfrm>
            <a:off x="899592" y="3542309"/>
            <a:ext cx="7344816" cy="1477328"/>
          </a:xfrm>
          <a:prstGeom prst="rect">
            <a:avLst/>
          </a:prstGeom>
          <a:noFill/>
        </p:spPr>
        <p:txBody>
          <a:bodyPr wrap="square" rtlCol="0">
            <a:spAutoFit/>
          </a:bodyPr>
          <a:lstStyle/>
          <a:p>
            <a:pPr algn="just"/>
            <a:r>
              <a:rPr lang="x-none" dirty="0">
                <a:latin typeface="Times New Roman" panose="02020603050405020304" pitchFamily="18" charset="0"/>
                <a:cs typeface="Times New Roman" panose="02020603050405020304" pitchFamily="18" charset="0"/>
              </a:rPr>
              <a:t>Pe 3-5 noiembrie 2020 va fi organizat, în incinta ICJPS, trainingul acțiunii </a:t>
            </a:r>
            <a:r>
              <a:rPr lang="en-US" dirty="0">
                <a:latin typeface="Times New Roman" panose="02020603050405020304" pitchFamily="18" charset="0"/>
                <a:cs typeface="Times New Roman" panose="02020603050405020304" pitchFamily="18" charset="0"/>
              </a:rPr>
              <a:t>CA16211 - Reappraising Intellectual Debates on Civic Rights and Democracy in Europe</a:t>
            </a:r>
            <a:r>
              <a:rPr lang="x-none" dirty="0">
                <a:latin typeface="Times New Roman" panose="02020603050405020304" pitchFamily="18" charset="0"/>
                <a:cs typeface="Times New Roman" panose="02020603050405020304" pitchFamily="18" charset="0"/>
              </a:rPr>
              <a:t>.</a:t>
            </a:r>
          </a:p>
          <a:p>
            <a:pPr algn="just"/>
            <a:endParaRPr lang="x-none" dirty="0">
              <a:latin typeface="Times New Roman" panose="02020603050405020304" pitchFamily="18" charset="0"/>
              <a:cs typeface="Times New Roman" panose="02020603050405020304" pitchFamily="18" charset="0"/>
            </a:endParaRPr>
          </a:p>
          <a:p>
            <a:pPr algn="just"/>
            <a:r>
              <a:rPr lang="x-none" dirty="0">
                <a:latin typeface="Times New Roman" panose="02020603050405020304" pitchFamily="18" charset="0"/>
                <a:cs typeface="Times New Roman" panose="02020603050405020304" pitchFamily="18" charset="0"/>
              </a:rPr>
              <a:t>Organizatori: Dr. hab. Victor Juc, Dr. A. Roșca, Dr. Maria </a:t>
            </a:r>
            <a:r>
              <a:rPr lang="x-none" dirty="0" smtClean="0">
                <a:latin typeface="Times New Roman" panose="02020603050405020304" pitchFamily="18" charset="0"/>
                <a:cs typeface="Times New Roman" panose="02020603050405020304" pitchFamily="18" charset="0"/>
              </a:rPr>
              <a:t>Diacon.</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53591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180528" y="-26988"/>
            <a:ext cx="9144000" cy="6884988"/>
          </a:xfrm>
          <a:prstGeom prst="rect">
            <a:avLst/>
          </a:prstGeom>
          <a:noFill/>
          <a:ln w="9525">
            <a:noFill/>
            <a:miter lim="800000"/>
            <a:headEnd/>
            <a:tailEnd/>
          </a:ln>
        </p:spPr>
      </p:pic>
      <p:sp>
        <p:nvSpPr>
          <p:cNvPr id="4" name="TextBox 3"/>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ALTE APARIȚII EDITORIALE</a:t>
            </a:r>
            <a:endParaRPr lang="ru-RU"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609524" y="980728"/>
            <a:ext cx="2088232" cy="2678621"/>
          </a:xfrm>
          <a:prstGeom prst="rect">
            <a:avLst/>
          </a:prstGeom>
        </p:spPr>
      </p:pic>
      <p:sp>
        <p:nvSpPr>
          <p:cNvPr id="3" name="Rectangle 2"/>
          <p:cNvSpPr/>
          <p:nvPr/>
        </p:nvSpPr>
        <p:spPr>
          <a:xfrm>
            <a:off x="2843808" y="1645824"/>
            <a:ext cx="4572000" cy="1477328"/>
          </a:xfrm>
          <a:prstGeom prst="rect">
            <a:avLst/>
          </a:prstGeom>
        </p:spPr>
        <p:txBody>
          <a:bodyPr>
            <a:spAutoFit/>
          </a:bodyPr>
          <a:lstStyle/>
          <a:p>
            <a:r>
              <a:rPr lang="ro-RO" b="1" i="1" dirty="0">
                <a:latin typeface="Times New Roman" panose="02020603050405020304" pitchFamily="18" charset="0"/>
                <a:cs typeface="Times New Roman" panose="02020603050405020304" pitchFamily="18" charset="0"/>
              </a:rPr>
              <a:t>Ion </a:t>
            </a:r>
            <a:r>
              <a:rPr lang="ro-RO" b="1" i="1" dirty="0" err="1">
                <a:latin typeface="Times New Roman" panose="02020603050405020304" pitchFamily="18" charset="0"/>
                <a:cs typeface="Times New Roman" panose="02020603050405020304" pitchFamily="18" charset="0"/>
              </a:rPr>
              <a:t>Coropcean</a:t>
            </a:r>
            <a:r>
              <a:rPr lang="ro-RO" b="1" i="1" dirty="0">
                <a:latin typeface="Times New Roman" panose="02020603050405020304" pitchFamily="18" charset="0"/>
                <a:cs typeface="Times New Roman" panose="02020603050405020304" pitchFamily="18" charset="0"/>
              </a:rPr>
              <a:t> </a:t>
            </a:r>
            <a:endParaRPr lang="ro-RO" b="1" i="1" dirty="0" smtClean="0">
              <a:latin typeface="Times New Roman" panose="02020603050405020304" pitchFamily="18" charset="0"/>
              <a:cs typeface="Times New Roman" panose="02020603050405020304" pitchFamily="18" charset="0"/>
            </a:endParaRPr>
          </a:p>
          <a:p>
            <a:r>
              <a:rPr lang="ro-RO" b="1" i="1" dirty="0" smtClean="0">
                <a:latin typeface="Times New Roman" panose="02020603050405020304" pitchFamily="18" charset="0"/>
                <a:cs typeface="Times New Roman" panose="02020603050405020304" pitchFamily="18" charset="0"/>
              </a:rPr>
              <a:t>Victor </a:t>
            </a:r>
            <a:r>
              <a:rPr lang="ro-RO" b="1" i="1" dirty="0" err="1">
                <a:latin typeface="Times New Roman" panose="02020603050405020304" pitchFamily="18" charset="0"/>
                <a:cs typeface="Times New Roman" panose="02020603050405020304" pitchFamily="18" charset="0"/>
              </a:rPr>
              <a:t>Juc</a:t>
            </a:r>
            <a:r>
              <a:rPr lang="ro-RO" b="1" i="1" dirty="0">
                <a:latin typeface="Times New Roman" panose="02020603050405020304" pitchFamily="18" charset="0"/>
                <a:cs typeface="Times New Roman" panose="02020603050405020304" pitchFamily="18" charset="0"/>
              </a:rPr>
              <a:t> </a:t>
            </a:r>
            <a:endParaRPr lang="ro-RO" b="1" i="1" dirty="0" smtClean="0">
              <a:latin typeface="Times New Roman" panose="02020603050405020304" pitchFamily="18" charset="0"/>
              <a:cs typeface="Times New Roman" panose="02020603050405020304" pitchFamily="18" charset="0"/>
            </a:endParaRPr>
          </a:p>
          <a:p>
            <a:r>
              <a:rPr lang="ro-RO" b="1" i="1" dirty="0" smtClean="0">
                <a:latin typeface="Times New Roman" panose="02020603050405020304" pitchFamily="18" charset="0"/>
                <a:cs typeface="Times New Roman" panose="02020603050405020304" pitchFamily="18" charset="0"/>
              </a:rPr>
              <a:t>Constantin </a:t>
            </a:r>
            <a:r>
              <a:rPr lang="ro-RO" b="1" i="1" dirty="0">
                <a:latin typeface="Times New Roman" panose="02020603050405020304" pitchFamily="18" charset="0"/>
                <a:cs typeface="Times New Roman" panose="02020603050405020304" pitchFamily="18" charset="0"/>
              </a:rPr>
              <a:t>Manolache</a:t>
            </a:r>
          </a:p>
          <a:p>
            <a:endParaRPr lang="ro-RO" dirty="0"/>
          </a:p>
          <a:p>
            <a:endParaRPr lang="ro-RO" dirty="0"/>
          </a:p>
        </p:txBody>
      </p:sp>
      <p:sp>
        <p:nvSpPr>
          <p:cNvPr id="5" name="Rectangle 4"/>
          <p:cNvSpPr/>
          <p:nvPr/>
        </p:nvSpPr>
        <p:spPr>
          <a:xfrm>
            <a:off x="539044" y="3642645"/>
            <a:ext cx="7704856" cy="2862322"/>
          </a:xfrm>
          <a:prstGeom prst="rect">
            <a:avLst/>
          </a:prstGeom>
        </p:spPr>
        <p:txBody>
          <a:bodyPr wrap="square">
            <a:spAutoFit/>
          </a:bodyPr>
          <a:lstStyle/>
          <a:p>
            <a:pPr algn="just"/>
            <a:r>
              <a:rPr lang="ro-RO" dirty="0">
                <a:latin typeface="Times New Roman" panose="02020603050405020304" pitchFamily="18" charset="0"/>
                <a:cs typeface="Times New Roman" panose="02020603050405020304" pitchFamily="18" charset="0"/>
              </a:rPr>
              <a:t>Monografia este recomandată spre publicare de Consiliul Științific al Institutului de Cercetări Juridice și Politice.</a:t>
            </a:r>
          </a:p>
          <a:p>
            <a:pPr algn="just"/>
            <a:r>
              <a:rPr lang="ro-RO" dirty="0">
                <a:latin typeface="Times New Roman" panose="02020603050405020304" pitchFamily="18" charset="0"/>
                <a:cs typeface="Times New Roman" panose="02020603050405020304" pitchFamily="18" charset="0"/>
              </a:rPr>
              <a:t>Serviciul militar este elucidat pe coordonata politico-juridică, fiind supuse cercetării fundamentele legislativ-normative în domeniu, instituționalizarea și evoluția, caracterul, structura și funcționalitatea, statutului personalului militar și relațiile de serviciu militare.</a:t>
            </a:r>
          </a:p>
          <a:p>
            <a:pPr algn="just"/>
            <a:r>
              <a:rPr lang="ro-RO" dirty="0">
                <a:latin typeface="Times New Roman" panose="02020603050405020304" pitchFamily="18" charset="0"/>
                <a:cs typeface="Times New Roman" panose="02020603050405020304" pitchFamily="18" charset="0"/>
              </a:rPr>
              <a:t>Ideea fundamentală argumentată și dezvoltată rezidă în indispensabilitatea sistemului național de </a:t>
            </a:r>
            <a:r>
              <a:rPr lang="ro-RO" dirty="0" smtClean="0">
                <a:latin typeface="Times New Roman" panose="02020603050405020304" pitchFamily="18" charset="0"/>
                <a:cs typeface="Times New Roman" panose="02020603050405020304" pitchFamily="18" charset="0"/>
              </a:rPr>
              <a:t>securitate. Monografia </a:t>
            </a:r>
            <a:r>
              <a:rPr lang="ro-RO" dirty="0">
                <a:latin typeface="Times New Roman" panose="02020603050405020304" pitchFamily="18" charset="0"/>
                <a:cs typeface="Times New Roman" panose="02020603050405020304" pitchFamily="18" charset="0"/>
              </a:rPr>
              <a:t>este destinată specialiștilor în domeniu, tuturor celor care </a:t>
            </a:r>
            <a:r>
              <a:rPr lang="ro-RO" dirty="0" smtClean="0">
                <a:latin typeface="Times New Roman" panose="02020603050405020304" pitchFamily="18" charset="0"/>
                <a:cs typeface="Times New Roman" panose="02020603050405020304" pitchFamily="18" charset="0"/>
              </a:rPr>
              <a:t>manifestă interes </a:t>
            </a:r>
            <a:r>
              <a:rPr lang="ro-RO" dirty="0">
                <a:latin typeface="Times New Roman" panose="02020603050405020304" pitchFamily="18" charset="0"/>
                <a:cs typeface="Times New Roman" panose="02020603050405020304" pitchFamily="18" charset="0"/>
              </a:rPr>
              <a:t>pentru subiectele ce țin de sistemul de securitate și apărare națională.</a:t>
            </a:r>
          </a:p>
        </p:txBody>
      </p:sp>
    </p:spTree>
    <p:extLst>
      <p:ext uri="{BB962C8B-B14F-4D97-AF65-F5344CB8AC3E}">
        <p14:creationId xmlns:p14="http://schemas.microsoft.com/office/powerpoint/2010/main" val="42306485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180528" y="-26988"/>
            <a:ext cx="9144000" cy="6884988"/>
          </a:xfrm>
          <a:prstGeom prst="rect">
            <a:avLst/>
          </a:prstGeom>
          <a:noFill/>
          <a:ln w="9525">
            <a:noFill/>
            <a:miter lim="800000"/>
            <a:headEnd/>
            <a:tailEnd/>
          </a:ln>
        </p:spPr>
      </p:pic>
      <p:sp>
        <p:nvSpPr>
          <p:cNvPr id="4" name="TextBox 3"/>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ALTE APARIȚII EDITORIALE</a:t>
            </a:r>
            <a:endParaRPr lang="ru-RU" dirty="0">
              <a:latin typeface="Times New Roman" panose="02020603050405020304" pitchFamily="18" charset="0"/>
              <a:cs typeface="Times New Roman" panose="02020603050405020304" pitchFamily="18" charset="0"/>
            </a:endParaRPr>
          </a:p>
        </p:txBody>
      </p:sp>
      <p:sp>
        <p:nvSpPr>
          <p:cNvPr id="3" name="Rectangle 2"/>
          <p:cNvSpPr/>
          <p:nvPr/>
        </p:nvSpPr>
        <p:spPr>
          <a:xfrm>
            <a:off x="2771800" y="1916832"/>
            <a:ext cx="4572000" cy="923330"/>
          </a:xfrm>
          <a:prstGeom prst="rect">
            <a:avLst/>
          </a:prstGeom>
        </p:spPr>
        <p:txBody>
          <a:bodyPr>
            <a:spAutoFit/>
          </a:bodyPr>
          <a:lstStyle/>
          <a:p>
            <a:r>
              <a:rPr lang="ro-RO" b="1" i="1" dirty="0" smtClean="0">
                <a:latin typeface="Times New Roman" panose="02020603050405020304" pitchFamily="18" charset="0"/>
                <a:cs typeface="Times New Roman" panose="02020603050405020304" pitchFamily="18" charset="0"/>
              </a:rPr>
              <a:t>Victor </a:t>
            </a:r>
            <a:r>
              <a:rPr lang="ro-RO" b="1" i="1" dirty="0" err="1">
                <a:latin typeface="Times New Roman" panose="02020603050405020304" pitchFamily="18" charset="0"/>
                <a:cs typeface="Times New Roman" panose="02020603050405020304" pitchFamily="18" charset="0"/>
              </a:rPr>
              <a:t>Juc</a:t>
            </a:r>
            <a:r>
              <a:rPr lang="ro-RO" b="1" i="1" dirty="0">
                <a:latin typeface="Times New Roman" panose="02020603050405020304" pitchFamily="18" charset="0"/>
                <a:cs typeface="Times New Roman" panose="02020603050405020304" pitchFamily="18" charset="0"/>
              </a:rPr>
              <a:t> </a:t>
            </a:r>
            <a:endParaRPr lang="ro-RO" b="1" i="1" dirty="0" smtClean="0">
              <a:latin typeface="Times New Roman" panose="02020603050405020304" pitchFamily="18" charset="0"/>
              <a:cs typeface="Times New Roman" panose="02020603050405020304" pitchFamily="18" charset="0"/>
            </a:endParaRPr>
          </a:p>
          <a:p>
            <a:endParaRPr lang="ro-RO" dirty="0"/>
          </a:p>
          <a:p>
            <a:endParaRPr lang="ro-RO" dirty="0"/>
          </a:p>
        </p:txBody>
      </p:sp>
      <p:sp>
        <p:nvSpPr>
          <p:cNvPr id="5" name="Rectangle 4"/>
          <p:cNvSpPr/>
          <p:nvPr/>
        </p:nvSpPr>
        <p:spPr>
          <a:xfrm>
            <a:off x="585361" y="3559415"/>
            <a:ext cx="7704856" cy="2585323"/>
          </a:xfrm>
          <a:prstGeom prst="rect">
            <a:avLst/>
          </a:prstGeom>
        </p:spPr>
        <p:txBody>
          <a:bodyPr wrap="square">
            <a:spAutoFit/>
          </a:bodyPr>
          <a:lstStyle/>
          <a:p>
            <a:pPr algn="just"/>
            <a:r>
              <a:rPr lang="ro-RO" dirty="0">
                <a:latin typeface="Times New Roman" panose="02020603050405020304" pitchFamily="18" charset="0"/>
                <a:cs typeface="Times New Roman" panose="02020603050405020304" pitchFamily="18" charset="0"/>
              </a:rPr>
              <a:t>Lucrarea include cercetarea </a:t>
            </a:r>
            <a:r>
              <a:rPr lang="ro-RO" dirty="0" err="1">
                <a:latin typeface="Times New Roman" panose="02020603050405020304" pitchFamily="18" charset="0"/>
                <a:cs typeface="Times New Roman" panose="02020603050405020304" pitchFamily="18" charset="0"/>
              </a:rPr>
              <a:t>ştiinţifică</a:t>
            </a:r>
            <a:r>
              <a:rPr lang="ro-RO" dirty="0">
                <a:latin typeface="Times New Roman" panose="02020603050405020304" pitchFamily="18" charset="0"/>
                <a:cs typeface="Times New Roman" panose="02020603050405020304" pitchFamily="18" charset="0"/>
              </a:rPr>
              <a:t> a unor aspecte filosofice şi conceptual-teoretice ale </a:t>
            </a:r>
            <a:r>
              <a:rPr lang="ro-RO" dirty="0" err="1">
                <a:latin typeface="Times New Roman" panose="02020603050405020304" pitchFamily="18" charset="0"/>
                <a:cs typeface="Times New Roman" panose="02020603050405020304" pitchFamily="18" charset="0"/>
              </a:rPr>
              <a:t>ştiinţei</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relaţiilor</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internaţionale</a:t>
            </a:r>
            <a:r>
              <a:rPr lang="ro-RO" dirty="0">
                <a:latin typeface="Times New Roman" panose="02020603050405020304" pitchFamily="18" charset="0"/>
                <a:cs typeface="Times New Roman" panose="02020603050405020304" pitchFamily="18" charset="0"/>
              </a:rPr>
              <a:t>, a unor repere structural-</a:t>
            </a:r>
            <a:r>
              <a:rPr lang="ro-RO" dirty="0" err="1">
                <a:latin typeface="Times New Roman" panose="02020603050405020304" pitchFamily="18" charset="0"/>
                <a:cs typeface="Times New Roman" panose="02020603050405020304" pitchFamily="18" charset="0"/>
              </a:rPr>
              <a:t>funcţionale</a:t>
            </a:r>
            <a:r>
              <a:rPr lang="ro-RO" dirty="0">
                <a:latin typeface="Times New Roman" panose="02020603050405020304" pitchFamily="18" charset="0"/>
                <a:cs typeface="Times New Roman" panose="02020603050405020304" pitchFamily="18" charset="0"/>
              </a:rPr>
              <a:t> şi sistemice ale </a:t>
            </a:r>
            <a:r>
              <a:rPr lang="ro-RO" dirty="0" err="1">
                <a:latin typeface="Times New Roman" panose="02020603050405020304" pitchFamily="18" charset="0"/>
                <a:cs typeface="Times New Roman" panose="02020603050405020304" pitchFamily="18" charset="0"/>
              </a:rPr>
              <a:t>evoluţiei</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relaţiilor</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internaţionale</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postbipolare</a:t>
            </a:r>
            <a:r>
              <a:rPr lang="ro-RO" dirty="0">
                <a:latin typeface="Times New Roman" panose="02020603050405020304" pitchFamily="18" charset="0"/>
                <a:cs typeface="Times New Roman" panose="02020603050405020304" pitchFamily="18" charset="0"/>
              </a:rPr>
              <a:t> şi a proceselor de </a:t>
            </a:r>
            <a:r>
              <a:rPr lang="ro-RO" dirty="0" err="1">
                <a:latin typeface="Times New Roman" panose="02020603050405020304" pitchFamily="18" charset="0"/>
                <a:cs typeface="Times New Roman" panose="02020603050405020304" pitchFamily="18" charset="0"/>
              </a:rPr>
              <a:t>instituţionalizare</a:t>
            </a:r>
            <a:r>
              <a:rPr lang="ro-RO" dirty="0">
                <a:latin typeface="Times New Roman" panose="02020603050405020304" pitchFamily="18" charset="0"/>
                <a:cs typeface="Times New Roman" panose="02020603050405020304" pitchFamily="18" charset="0"/>
              </a:rPr>
              <a:t> şi </a:t>
            </a:r>
            <a:r>
              <a:rPr lang="ro-RO" dirty="0" err="1">
                <a:latin typeface="Times New Roman" panose="02020603050405020304" pitchFamily="18" charset="0"/>
                <a:cs typeface="Times New Roman" panose="02020603050405020304" pitchFamily="18" charset="0"/>
              </a:rPr>
              <a:t>evoluţie</a:t>
            </a:r>
            <a:r>
              <a:rPr lang="ro-RO" dirty="0">
                <a:latin typeface="Times New Roman" panose="02020603050405020304" pitchFamily="18" charset="0"/>
                <a:cs typeface="Times New Roman" panose="02020603050405020304" pitchFamily="18" charset="0"/>
              </a:rPr>
              <a:t> a politicii externe a Republicii Moldova, inclusiv pe coordonata apropierii de Uniunea Europeană abordată ca mecanism de modernizare politico-juridică şi social-economică a statului şi a </a:t>
            </a:r>
            <a:r>
              <a:rPr lang="ro-RO" dirty="0" err="1">
                <a:latin typeface="Times New Roman" panose="02020603050405020304" pitchFamily="18" charset="0"/>
                <a:cs typeface="Times New Roman" panose="02020603050405020304" pitchFamily="18" charset="0"/>
              </a:rPr>
              <a:t>societăţii</a:t>
            </a:r>
            <a:r>
              <a:rPr lang="ro-RO" dirty="0">
                <a:latin typeface="Times New Roman" panose="02020603050405020304" pitchFamily="18" charset="0"/>
                <a:cs typeface="Times New Roman" panose="02020603050405020304" pitchFamily="18" charset="0"/>
              </a:rPr>
              <a:t>.</a:t>
            </a:r>
          </a:p>
          <a:p>
            <a:pPr algn="just"/>
            <a:r>
              <a:rPr lang="ro-RO" dirty="0">
                <a:latin typeface="Times New Roman" panose="02020603050405020304" pitchFamily="18" charset="0"/>
                <a:cs typeface="Times New Roman" panose="02020603050405020304" pitchFamily="18" charset="0"/>
              </a:rPr>
              <a:t>Monografia este destinată tuturor celor care manifestă interes </a:t>
            </a:r>
            <a:r>
              <a:rPr lang="ro-RO" dirty="0" err="1">
                <a:latin typeface="Times New Roman" panose="02020603050405020304" pitchFamily="18" charset="0"/>
                <a:cs typeface="Times New Roman" panose="02020603050405020304" pitchFamily="18" charset="0"/>
              </a:rPr>
              <a:t>faţă</a:t>
            </a:r>
            <a:r>
              <a:rPr lang="ro-RO" dirty="0">
                <a:latin typeface="Times New Roman" panose="02020603050405020304" pitchFamily="18" charset="0"/>
                <a:cs typeface="Times New Roman" panose="02020603050405020304" pitchFamily="18" charset="0"/>
              </a:rPr>
              <a:t> de problemele complexe ce </a:t>
            </a:r>
            <a:r>
              <a:rPr lang="ro-RO" dirty="0" err="1">
                <a:latin typeface="Times New Roman" panose="02020603050405020304" pitchFamily="18" charset="0"/>
                <a:cs typeface="Times New Roman" panose="02020603050405020304" pitchFamily="18" charset="0"/>
              </a:rPr>
              <a:t>ţin</a:t>
            </a:r>
            <a:r>
              <a:rPr lang="ro-RO" dirty="0">
                <a:latin typeface="Times New Roman" panose="02020603050405020304" pitchFamily="18" charset="0"/>
                <a:cs typeface="Times New Roman" panose="02020603050405020304" pitchFamily="18" charset="0"/>
              </a:rPr>
              <a:t> de </a:t>
            </a:r>
            <a:r>
              <a:rPr lang="ro-RO" dirty="0" err="1">
                <a:latin typeface="Times New Roman" panose="02020603050405020304" pitchFamily="18" charset="0"/>
                <a:cs typeface="Times New Roman" panose="02020603050405020304" pitchFamily="18" charset="0"/>
              </a:rPr>
              <a:t>relaţiile</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internaţionale</a:t>
            </a:r>
            <a:r>
              <a:rPr lang="ro-RO" dirty="0">
                <a:latin typeface="Times New Roman" panose="02020603050405020304" pitchFamily="18" charset="0"/>
                <a:cs typeface="Times New Roman" panose="02020603050405020304" pitchFamily="18" charset="0"/>
              </a:rPr>
              <a:t>, politica externă şi integrarea europeană.</a:t>
            </a:r>
          </a:p>
        </p:txBody>
      </p:sp>
      <p:pic>
        <p:nvPicPr>
          <p:cNvPr id="6" name="Picture 5"/>
          <p:cNvPicPr>
            <a:picLocks noChangeAspect="1"/>
          </p:cNvPicPr>
          <p:nvPr/>
        </p:nvPicPr>
        <p:blipFill>
          <a:blip r:embed="rId3"/>
          <a:stretch>
            <a:fillRect/>
          </a:stretch>
        </p:blipFill>
        <p:spPr>
          <a:xfrm>
            <a:off x="683568" y="1005982"/>
            <a:ext cx="1752381" cy="2409524"/>
          </a:xfrm>
          <a:prstGeom prst="rect">
            <a:avLst/>
          </a:prstGeom>
        </p:spPr>
      </p:pic>
    </p:spTree>
    <p:extLst>
      <p:ext uri="{BB962C8B-B14F-4D97-AF65-F5344CB8AC3E}">
        <p14:creationId xmlns:p14="http://schemas.microsoft.com/office/powerpoint/2010/main" val="21873289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134211" y="0"/>
            <a:ext cx="9144000" cy="6884988"/>
          </a:xfrm>
          <a:prstGeom prst="rect">
            <a:avLst/>
          </a:prstGeom>
          <a:noFill/>
          <a:ln w="9525">
            <a:noFill/>
            <a:miter lim="800000"/>
            <a:headEnd/>
            <a:tailEnd/>
          </a:ln>
        </p:spPr>
      </p:pic>
      <p:sp>
        <p:nvSpPr>
          <p:cNvPr id="4" name="TextBox 3"/>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ALTE APARIȚII EDITORIALE</a:t>
            </a:r>
            <a:endParaRPr lang="ru-RU" dirty="0">
              <a:latin typeface="Times New Roman" panose="02020603050405020304" pitchFamily="18" charset="0"/>
              <a:cs typeface="Times New Roman" panose="02020603050405020304" pitchFamily="18" charset="0"/>
            </a:endParaRPr>
          </a:p>
        </p:txBody>
      </p:sp>
      <p:sp>
        <p:nvSpPr>
          <p:cNvPr id="3" name="Rectangle 2"/>
          <p:cNvSpPr/>
          <p:nvPr/>
        </p:nvSpPr>
        <p:spPr>
          <a:xfrm>
            <a:off x="2699792" y="1844824"/>
            <a:ext cx="4572000" cy="1200329"/>
          </a:xfrm>
          <a:prstGeom prst="rect">
            <a:avLst/>
          </a:prstGeom>
        </p:spPr>
        <p:txBody>
          <a:bodyPr>
            <a:spAutoFit/>
          </a:bodyPr>
          <a:lstStyle/>
          <a:p>
            <a:r>
              <a:rPr lang="ro-RO" b="1" i="1" dirty="0" smtClean="0">
                <a:latin typeface="Times New Roman" panose="02020603050405020304" pitchFamily="18" charset="0"/>
                <a:cs typeface="Times New Roman" panose="02020603050405020304" pitchFamily="18" charset="0"/>
              </a:rPr>
              <a:t>Victor </a:t>
            </a:r>
            <a:r>
              <a:rPr lang="ro-RO" b="1" i="1" dirty="0" err="1" smtClean="0">
                <a:latin typeface="Times New Roman" panose="02020603050405020304" pitchFamily="18" charset="0"/>
                <a:cs typeface="Times New Roman" panose="02020603050405020304" pitchFamily="18" charset="0"/>
              </a:rPr>
              <a:t>Juc</a:t>
            </a:r>
            <a:endParaRPr lang="ro-RO" b="1" i="1" dirty="0" smtClean="0">
              <a:latin typeface="Times New Roman" panose="02020603050405020304" pitchFamily="18" charset="0"/>
              <a:cs typeface="Times New Roman" panose="02020603050405020304" pitchFamily="18" charset="0"/>
            </a:endParaRPr>
          </a:p>
          <a:p>
            <a:r>
              <a:rPr lang="ro-RO" b="1" i="1" dirty="0" smtClean="0">
                <a:latin typeface="Times New Roman" panose="02020603050405020304" pitchFamily="18" charset="0"/>
                <a:cs typeface="Times New Roman" panose="02020603050405020304" pitchFamily="18" charset="0"/>
              </a:rPr>
              <a:t>Liliana Beniuc</a:t>
            </a:r>
          </a:p>
          <a:p>
            <a:endParaRPr lang="ro-RO" dirty="0"/>
          </a:p>
          <a:p>
            <a:endParaRPr lang="ro-RO" dirty="0"/>
          </a:p>
        </p:txBody>
      </p:sp>
      <p:sp>
        <p:nvSpPr>
          <p:cNvPr id="5" name="Rectangle 4"/>
          <p:cNvSpPr/>
          <p:nvPr/>
        </p:nvSpPr>
        <p:spPr>
          <a:xfrm>
            <a:off x="555501" y="3395410"/>
            <a:ext cx="7704856" cy="3139321"/>
          </a:xfrm>
          <a:prstGeom prst="rect">
            <a:avLst/>
          </a:prstGeom>
        </p:spPr>
        <p:txBody>
          <a:bodyPr wrap="square">
            <a:spAutoFit/>
          </a:bodyPr>
          <a:lstStyle/>
          <a:p>
            <a:pPr algn="just"/>
            <a:r>
              <a:rPr lang="ro-RO" dirty="0">
                <a:latin typeface="Times New Roman" panose="02020603050405020304" pitchFamily="18" charset="0"/>
                <a:cs typeface="Times New Roman" panose="02020603050405020304" pitchFamily="18" charset="0"/>
              </a:rPr>
              <a:t>Monografia este consacrată analizei </a:t>
            </a:r>
            <a:r>
              <a:rPr lang="ro-RO" dirty="0" err="1">
                <a:latin typeface="Times New Roman" panose="02020603050405020304" pitchFamily="18" charset="0"/>
                <a:cs typeface="Times New Roman" panose="02020603050405020304" pitchFamily="18" charset="0"/>
              </a:rPr>
              <a:t>acţiunii</a:t>
            </a:r>
            <a:r>
              <a:rPr lang="ro-RO" dirty="0">
                <a:latin typeface="Times New Roman" panose="02020603050405020304" pitchFamily="18" charset="0"/>
                <a:cs typeface="Times New Roman" panose="02020603050405020304" pitchFamily="18" charset="0"/>
              </a:rPr>
              <a:t> de politică externă a Uniunii Europene, prin expunerea dimensiunii </a:t>
            </a:r>
            <a:r>
              <a:rPr lang="ro-RO" dirty="0" err="1">
                <a:latin typeface="Times New Roman" panose="02020603050405020304" pitchFamily="18" charset="0"/>
                <a:cs typeface="Times New Roman" panose="02020603050405020304" pitchFamily="18" charset="0"/>
              </a:rPr>
              <a:t>instituţionale</a:t>
            </a:r>
            <a:r>
              <a:rPr lang="ro-RO" dirty="0">
                <a:latin typeface="Times New Roman" panose="02020603050405020304" pitchFamily="18" charset="0"/>
                <a:cs typeface="Times New Roman" panose="02020603050405020304" pitchFamily="18" charset="0"/>
              </a:rPr>
              <a:t> şi a mecanismelor de adoptare şi realizare a deciziilor de politică externă </a:t>
            </a:r>
            <a:r>
              <a:rPr lang="ro-RO" dirty="0" err="1">
                <a:latin typeface="Times New Roman" panose="02020603050405020304" pitchFamily="18" charset="0"/>
                <a:cs typeface="Times New Roman" panose="02020603050405020304" pitchFamily="18" charset="0"/>
              </a:rPr>
              <a:t>Conţinutul</a:t>
            </a:r>
            <a:r>
              <a:rPr lang="ro-RO" dirty="0">
                <a:latin typeface="Times New Roman" panose="02020603050405020304" pitchFamily="18" charset="0"/>
                <a:cs typeface="Times New Roman" panose="02020603050405020304" pitchFamily="18" charset="0"/>
              </a:rPr>
              <a:t> prezintă istoriografia cercetării </a:t>
            </a:r>
            <a:r>
              <a:rPr lang="ro-RO" dirty="0" err="1">
                <a:latin typeface="Times New Roman" panose="02020603050405020304" pitchFamily="18" charset="0"/>
                <a:cs typeface="Times New Roman" panose="02020603050405020304" pitchFamily="18" charset="0"/>
              </a:rPr>
              <a:t>calităţii</a:t>
            </a:r>
            <a:r>
              <a:rPr lang="ro-RO" dirty="0">
                <a:latin typeface="Times New Roman" panose="02020603050405020304" pitchFamily="18" charset="0"/>
                <a:cs typeface="Times New Roman" panose="02020603050405020304" pitchFamily="18" charset="0"/>
              </a:rPr>
              <a:t> de actor al </a:t>
            </a:r>
            <a:r>
              <a:rPr lang="ro-RO" dirty="0" err="1">
                <a:latin typeface="Times New Roman" panose="02020603050405020304" pitchFamily="18" charset="0"/>
                <a:cs typeface="Times New Roman" panose="02020603050405020304" pitchFamily="18" charset="0"/>
              </a:rPr>
              <a:t>relaţiilor</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internaţionale</a:t>
            </a:r>
            <a:r>
              <a:rPr lang="ro-RO" dirty="0">
                <a:latin typeface="Times New Roman" panose="02020603050405020304" pitchFamily="18" charset="0"/>
                <a:cs typeface="Times New Roman" panose="02020603050405020304" pitchFamily="18" charset="0"/>
              </a:rPr>
              <a:t> a Uniunii Europene, </a:t>
            </a:r>
            <a:r>
              <a:rPr lang="ro-RO" dirty="0" err="1">
                <a:latin typeface="Times New Roman" panose="02020603050405020304" pitchFamily="18" charset="0"/>
                <a:cs typeface="Times New Roman" panose="02020603050405020304" pitchFamily="18" charset="0"/>
              </a:rPr>
              <a:t>evoluţia</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competenţelor</a:t>
            </a:r>
            <a:r>
              <a:rPr lang="ro-RO" dirty="0">
                <a:latin typeface="Times New Roman" panose="02020603050405020304" pitchFamily="18" charset="0"/>
                <a:cs typeface="Times New Roman" panose="02020603050405020304" pitchFamily="18" charset="0"/>
              </a:rPr>
              <a:t> de politică externă a </a:t>
            </a:r>
            <a:r>
              <a:rPr lang="ro-RO" dirty="0" err="1">
                <a:latin typeface="Times New Roman" panose="02020603050405020304" pitchFamily="18" charset="0"/>
                <a:cs typeface="Times New Roman" panose="02020603050405020304" pitchFamily="18" charset="0"/>
              </a:rPr>
              <a:t>instituţiilor</a:t>
            </a:r>
            <a:r>
              <a:rPr lang="ro-RO" dirty="0">
                <a:latin typeface="Times New Roman" panose="02020603050405020304" pitchFamily="18" charset="0"/>
                <a:cs typeface="Times New Roman" panose="02020603050405020304" pitchFamily="18" charset="0"/>
              </a:rPr>
              <a:t> europene şi a mecanismului de implementare a deciziilor de politică externă in cadrul Uniunii Europene. Analiza multilaterală a politicii externe europene a permis autorilor să reflecte asupra rolului parteneriatului franco-german în cadrul Uniunii Europene, intereselor </a:t>
            </a:r>
            <a:r>
              <a:rPr lang="ro-RO" dirty="0" err="1">
                <a:latin typeface="Times New Roman" panose="02020603050405020304" pitchFamily="18" charset="0"/>
                <a:cs typeface="Times New Roman" panose="02020603050405020304" pitchFamily="18" charset="0"/>
              </a:rPr>
              <a:t>naţionale</a:t>
            </a:r>
            <a:r>
              <a:rPr lang="ro-RO" dirty="0">
                <a:latin typeface="Times New Roman" panose="02020603050405020304" pitchFamily="18" charset="0"/>
                <a:cs typeface="Times New Roman" panose="02020603050405020304" pitchFamily="18" charset="0"/>
              </a:rPr>
              <a:t> ale statelor membre, premiselor promovăm politicii europene de vecinătate şi specificului de cooperare a Uniunii Europene cu Republica Moldova.</a:t>
            </a:r>
          </a:p>
        </p:txBody>
      </p:sp>
      <p:pic>
        <p:nvPicPr>
          <p:cNvPr id="2" name="Picture 1"/>
          <p:cNvPicPr>
            <a:picLocks noChangeAspect="1"/>
          </p:cNvPicPr>
          <p:nvPr/>
        </p:nvPicPr>
        <p:blipFill>
          <a:blip r:embed="rId3"/>
          <a:stretch>
            <a:fillRect/>
          </a:stretch>
        </p:blipFill>
        <p:spPr>
          <a:xfrm>
            <a:off x="645125" y="1052574"/>
            <a:ext cx="1685714" cy="2285714"/>
          </a:xfrm>
          <a:prstGeom prst="rect">
            <a:avLst/>
          </a:prstGeom>
        </p:spPr>
      </p:pic>
    </p:spTree>
    <p:extLst>
      <p:ext uri="{BB962C8B-B14F-4D97-AF65-F5344CB8AC3E}">
        <p14:creationId xmlns:p14="http://schemas.microsoft.com/office/powerpoint/2010/main" val="39895893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4" name="TextBox 3"/>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ACTIVITĂȚI DE EXPERTIZARE</a:t>
            </a:r>
            <a:endParaRPr lang="ru-RU" dirty="0">
              <a:latin typeface="Times New Roman" panose="02020603050405020304" pitchFamily="18" charset="0"/>
              <a:cs typeface="Times New Roman" panose="02020603050405020304" pitchFamily="18" charset="0"/>
            </a:endParaRPr>
          </a:p>
        </p:txBody>
      </p:sp>
      <p:sp>
        <p:nvSpPr>
          <p:cNvPr id="2" name="TextBox 1"/>
          <p:cNvSpPr txBox="1"/>
          <p:nvPr/>
        </p:nvSpPr>
        <p:spPr>
          <a:xfrm>
            <a:off x="539552" y="1052736"/>
            <a:ext cx="7992888" cy="4933082"/>
          </a:xfrm>
          <a:prstGeom prst="rect">
            <a:avLst/>
          </a:prstGeom>
          <a:noFill/>
        </p:spPr>
        <p:txBody>
          <a:bodyPr wrap="square" rtlCol="0">
            <a:spAutoFit/>
          </a:bodyPr>
          <a:lstStyle/>
          <a:p>
            <a:pPr marL="342900" lvl="0" indent="-342900" algn="just">
              <a:lnSpc>
                <a:spcPct val="107000"/>
              </a:lnSpc>
              <a:spcAft>
                <a:spcPts val="0"/>
              </a:spcAft>
              <a:buFont typeface="+mj-lt"/>
              <a:buAutoNum type="arabicPeriod"/>
            </a:pPr>
            <a:r>
              <a:rPr lang="ro-RO" sz="1400" dirty="0">
                <a:latin typeface="Times New Roman" panose="02020603050405020304" pitchFamily="18" charset="0"/>
                <a:ea typeface="Calibri" panose="020F0502020204030204" pitchFamily="34" charset="0"/>
                <a:cs typeface="Arial" panose="020B0604020202020204" pitchFamily="34" charset="0"/>
              </a:rPr>
              <a:t>Propuneri de subiecte la agenda Consiliului Suprem de Securitate (coparticipare: Albu Natalia).</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și MAEIE privind participarea Institutului la realizarea IPAP Republica Moldova – NATO pentru anii 2017-2019.</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executarea proiectelor care prevăd cofinanțare de către Institut.</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eventualitatea implicării Institutului în activitățile prevăzute în Planul de măsuri pentru realizarea etapei a treia a Strategiei de dezvoltare economică a CSI.</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organizarea de către Institut a unor manifestări consacrate celebrării în Republica Moldova a 10 ani de la lansarea Parteneriatului Estic și 5 ani de la semnarea Acordului de Asociere cu Uniunea Europeană.</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măsurile desfășurate de Institut pentru realizarea Planului de Acțiuni privind implementarea Declarației Parlamentului Republicii Moldova cu privire la acceptarea Raportului Comisiei Internaționale pentru studierea Holocaustului.</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delegarea persoanei responsabile din cadrul Institutului pentru monitorizarea implementării Foii Naționale de Parcurs pentru Integrarea Republicii Moldova în Spațiul European de Cercetare pe anii 2019-2021 și a Planului de Acțiuni cu privire la implementarea acestuia.</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persoane din cadrul Institutului care au tangență cu organizația pentru Dezvoltare Durabilă a ONU.</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aprobarea modificărilor ce se operează în Hotărârea Guvernului nr. 246 din 8 aprilie 2010 cu privire la modul de aplicare a facilităților fiscale și vamale aferente realizării proiectelor de asistență tehnică și investițională în derulare, care cad sub incidența tratatelor internaționale la care Republica Moldova este parte. </a:t>
            </a:r>
            <a:endParaRPr lang="ru-RU" sz="1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155822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4" name="TextBox 3"/>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ACTIVITĂȚI DE EXPERTIZARE - continuare</a:t>
            </a:r>
            <a:endParaRPr lang="ru-RU" dirty="0">
              <a:latin typeface="Times New Roman" panose="02020603050405020304" pitchFamily="18" charset="0"/>
              <a:cs typeface="Times New Roman" panose="02020603050405020304" pitchFamily="18" charset="0"/>
            </a:endParaRPr>
          </a:p>
        </p:txBody>
      </p:sp>
      <p:sp>
        <p:nvSpPr>
          <p:cNvPr id="2" name="TextBox 1"/>
          <p:cNvSpPr txBox="1"/>
          <p:nvPr/>
        </p:nvSpPr>
        <p:spPr>
          <a:xfrm>
            <a:off x="546028" y="980728"/>
            <a:ext cx="7992888" cy="5624617"/>
          </a:xfrm>
          <a:prstGeom prst="rect">
            <a:avLst/>
          </a:prstGeom>
          <a:noFill/>
        </p:spPr>
        <p:txBody>
          <a:bodyPr wrap="square" rtlCol="0">
            <a:spAutoFit/>
          </a:bodyPr>
          <a:lstStyle/>
          <a:p>
            <a:pPr marL="342900" lvl="0" indent="-342900" algn="just">
              <a:lnSpc>
                <a:spcPct val="107000"/>
              </a:lnSpc>
              <a:spcAft>
                <a:spcPts val="0"/>
              </a:spcAft>
              <a:buFont typeface="+mj-lt"/>
              <a:buAutoNum type="arabicPeriod" startAt="10"/>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mobilitățile pentru anul 2018 și anul 2019.</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10"/>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a informației privind membrii Adunării Generale  a AȘM care activează la Institut.</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10"/>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parvenită din partea Ministerului Finanțelor cu privire la definitivarea Raportului anual privind progresul în implementarea proiectelor/programelor de asistență externă în sectorul coordonat. </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10"/>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parvenită din partea Ministerului Afacerilor Externe și Integrării Europene privind încheierea unui acord bilateral de cooperare în domeniul educației, culturii, sportului și cercetării cu ministerul de resort din Republica Cehă.</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10"/>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parvenită din partea Asociației obștești Uniunea Inventatorilor și Raționalizatorilor din Republica Moldova „Inovatorul” cu privire la conferirea titlului onorific „Om emerit” inventatorilor și raționalizatorilor care au adus o contribuție serioasă la dezvoltarea economiei țării.</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10"/>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propuneri pentru agenda Organizației Internaționale a Francofoniei în domeniul resurselor energetice și protecției mediului.</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10"/>
            </a:pPr>
            <a:r>
              <a:rPr lang="ro-RO" sz="1400" dirty="0">
                <a:latin typeface="Times New Roman" panose="02020603050405020304" pitchFamily="18" charset="0"/>
                <a:ea typeface="Calibri" panose="020F0502020204030204" pitchFamily="34" charset="0"/>
                <a:cs typeface="Arial" panose="020B0604020202020204" pitchFamily="34" charset="0"/>
              </a:rPr>
              <a:t>Definitivarea răspunsului la solicitarea MECC privind avizarea Programului Național în domeniul Cercetării și Inovării pe anii 2020-2023 și a Planului de Acțiuni pentru implementarea acestuia (număr unic 224/MECC/2019).</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10"/>
            </a:pPr>
            <a:r>
              <a:rPr lang="ro-RO" sz="1400" dirty="0">
                <a:latin typeface="Times New Roman" panose="02020603050405020304" pitchFamily="18" charset="0"/>
                <a:ea typeface="Calibri" panose="020F0502020204030204" pitchFamily="34" charset="0"/>
                <a:cs typeface="Arial" panose="020B0604020202020204" pitchFamily="34" charset="0"/>
              </a:rPr>
              <a:t>Definitivarea răspunsului la solicitarea MECC privind avizarea Metodologiei de finanțare a proiectelor din domeniile cercetării și inovării (număr unic 225/MECC2018).</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10"/>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MEI despre realizarea acțiunilor conform responsabilităților stabilite în Planul de acțiuni privind implementarea Programului național de securitate cibernetică a Republicii Moldova. </a:t>
            </a:r>
            <a:endParaRPr lang="ru-RU"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startAt="10"/>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propunerea de candidaturi pentru expertizarea proiectelor din România. </a:t>
            </a:r>
            <a:endParaRPr lang="ru-RU" sz="1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629151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4" name="TextBox 3"/>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ACTIVITĂȚI DE EXPERTIZARE - continuare</a:t>
            </a:r>
            <a:endParaRPr lang="ru-RU" dirty="0">
              <a:latin typeface="Times New Roman" panose="02020603050405020304" pitchFamily="18" charset="0"/>
              <a:cs typeface="Times New Roman" panose="02020603050405020304" pitchFamily="18" charset="0"/>
            </a:endParaRPr>
          </a:p>
        </p:txBody>
      </p:sp>
      <p:sp>
        <p:nvSpPr>
          <p:cNvPr id="2" name="TextBox 1"/>
          <p:cNvSpPr txBox="1"/>
          <p:nvPr/>
        </p:nvSpPr>
        <p:spPr>
          <a:xfrm>
            <a:off x="546028" y="980728"/>
            <a:ext cx="7992888" cy="1459951"/>
          </a:xfrm>
          <a:prstGeom prst="rect">
            <a:avLst/>
          </a:prstGeom>
          <a:noFill/>
        </p:spPr>
        <p:txBody>
          <a:bodyPr wrap="square" rtlCol="0">
            <a:spAutoFit/>
          </a:bodyPr>
          <a:lstStyle/>
          <a:p>
            <a:pPr marL="342900" lvl="0" indent="-342900" algn="just">
              <a:lnSpc>
                <a:spcPct val="107000"/>
              </a:lnSpc>
              <a:spcAft>
                <a:spcPts val="0"/>
              </a:spcAft>
              <a:buFont typeface="+mj-lt"/>
              <a:buAutoNum type="arabicPeriod" startAt="20"/>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participarea ICJPS la acțiunile consacrate Zilei Mondiale a Științei pentru Pace și Dezvoltare. </a:t>
            </a:r>
            <a:endParaRPr lang="ru-RU" sz="1400" dirty="0">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20"/>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desfășurarea proiectelor comune cu România. </a:t>
            </a:r>
            <a:endParaRPr lang="ru-RU" sz="1400" dirty="0">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
              <a:lnSpc>
                <a:spcPct val="107000"/>
              </a:lnSpc>
              <a:spcAft>
                <a:spcPts val="0"/>
              </a:spcAft>
              <a:buFont typeface="+mj-lt"/>
              <a:buAutoNum type="arabicPeriod" startAt="20"/>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MECC privind numărul tinerilor cercetători din cadrul Institutului  și la solicitarea MAEIE privind desemnarea unui expert pentru participare la evaluarea implementării obiectivelor IPAP.</a:t>
            </a:r>
            <a:endParaRPr lang="ru-RU" sz="1400" dirty="0">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startAt="20"/>
            </a:pPr>
            <a:r>
              <a:rPr lang="ro-RO" sz="1400" dirty="0">
                <a:latin typeface="Times New Roman" panose="02020603050405020304" pitchFamily="18" charset="0"/>
                <a:ea typeface="Calibri" panose="020F0502020204030204" pitchFamily="34" charset="0"/>
                <a:cs typeface="Arial" panose="020B0604020202020204" pitchFamily="34" charset="0"/>
              </a:rPr>
              <a:t>Răspuns la solicitarea Curții de Conturi (chestionar privind  SIA „e-integritate”).</a:t>
            </a:r>
            <a:endParaRPr lang="ru-RU" sz="1400" dirty="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221983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3" cstate="print"/>
          <a:srcRect/>
          <a:stretch>
            <a:fillRect/>
          </a:stretch>
        </p:blipFill>
        <p:spPr bwMode="auto">
          <a:xfrm>
            <a:off x="0" y="-99392"/>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CONCLUZII SELECTIVE 1</a:t>
            </a:r>
            <a:endParaRPr lang="ru-RU" dirty="0">
              <a:latin typeface="Times New Roman" panose="02020603050405020304" pitchFamily="18" charset="0"/>
              <a:cs typeface="Times New Roman" panose="02020603050405020304" pitchFamily="18" charset="0"/>
            </a:endParaRPr>
          </a:p>
        </p:txBody>
      </p:sp>
      <p:sp>
        <p:nvSpPr>
          <p:cNvPr id="4" name="TextBox 3"/>
          <p:cNvSpPr txBox="1"/>
          <p:nvPr/>
        </p:nvSpPr>
        <p:spPr>
          <a:xfrm>
            <a:off x="611560" y="1124744"/>
            <a:ext cx="7920880" cy="4616648"/>
          </a:xfrm>
          <a:prstGeom prst="rect">
            <a:avLst/>
          </a:prstGeom>
          <a:noFill/>
        </p:spPr>
        <p:txBody>
          <a:bodyPr wrap="square" rtlCol="0">
            <a:spAutoFit/>
          </a:bodyPr>
          <a:lstStyle/>
          <a:p>
            <a:pPr marL="285750" indent="-285750" algn="just">
              <a:buFont typeface="Arial" panose="020B0604020202020204" pitchFamily="34" charset="0"/>
              <a:buChar char="•"/>
            </a:pPr>
            <a:r>
              <a:rPr lang="x-none" sz="1400" dirty="0" smtClean="0">
                <a:latin typeface="Times New Roman" panose="02020603050405020304" pitchFamily="18" charset="0"/>
                <a:ea typeface="Calibri" panose="020F0502020204030204" pitchFamily="34" charset="0"/>
                <a:cs typeface="Arial" panose="020B0604020202020204" pitchFamily="34" charset="0"/>
              </a:rPr>
              <a:t>Timpul </a:t>
            </a:r>
            <a:r>
              <a:rPr lang="x-none" sz="1400" dirty="0">
                <a:latin typeface="Times New Roman" panose="02020603050405020304" pitchFamily="18" charset="0"/>
                <a:ea typeface="Calibri" panose="020F0502020204030204" pitchFamily="34" charset="0"/>
                <a:cs typeface="Arial" panose="020B0604020202020204" pitchFamily="34" charset="0"/>
              </a:rPr>
              <a:t>pe care îl trăim solicită imperios ca spiritul participativ în societate să primeze. Asumarea conştientă a participării ar fi o contribuţie reală la realizarea misiunii dificile de a stopa alunecarea continuă a societăţii într-un univers, s-ar putea spune, fantasmagoric, ar fi un suport pentru împlinirea aspiraţiilor cetăţenilor, ar face să fie repus în drepturi sistemul de valori, răsturnat în ultimul timp, impulsionând energia oamenilor, fortificată şi renovată de impulsul participativ, susţinând alinierea societăţii la standardele râvnite ale unei vieţi </a:t>
            </a:r>
            <a:r>
              <a:rPr lang="x-none" sz="1400" dirty="0" smtClean="0">
                <a:latin typeface="Times New Roman" panose="02020603050405020304" pitchFamily="18" charset="0"/>
                <a:ea typeface="Calibri" panose="020F0502020204030204" pitchFamily="34" charset="0"/>
                <a:cs typeface="Arial" panose="020B0604020202020204" pitchFamily="34" charset="0"/>
              </a:rPr>
              <a:t>civilizate;</a:t>
            </a:r>
            <a:endParaRPr lang="x-none" sz="1400" dirty="0">
              <a:latin typeface="Times New Roman" panose="02020603050405020304" pitchFamily="18" charset="0"/>
              <a:ea typeface="Calibri" panose="020F0502020204030204" pitchFamily="34" charset="0"/>
              <a:cs typeface="Arial" panose="020B0604020202020204" pitchFamily="34" charset="0"/>
            </a:endParaRPr>
          </a:p>
          <a:p>
            <a:pPr marL="285750" indent="-285750" algn="just">
              <a:buFont typeface="Arial" panose="020B0604020202020204" pitchFamily="34" charset="0"/>
              <a:buChar char="•"/>
            </a:pPr>
            <a:r>
              <a:rPr lang="x-none" sz="1400" dirty="0" smtClean="0">
                <a:latin typeface="Times New Roman" panose="02020603050405020304" pitchFamily="18" charset="0"/>
                <a:ea typeface="Calibri" panose="020F0502020204030204" pitchFamily="34" charset="0"/>
                <a:cs typeface="Arial" panose="020B0604020202020204" pitchFamily="34" charset="0"/>
              </a:rPr>
              <a:t>Buna </a:t>
            </a:r>
            <a:r>
              <a:rPr lang="x-none" sz="1400" dirty="0">
                <a:latin typeface="Times New Roman" panose="02020603050405020304" pitchFamily="18" charset="0"/>
                <a:ea typeface="Calibri" panose="020F0502020204030204" pitchFamily="34" charset="0"/>
                <a:cs typeface="Arial" panose="020B0604020202020204" pitchFamily="34" charset="0"/>
              </a:rPr>
              <a:t>guvernare cere instituţii bune, care s-ar ghida de un set de reguli în funcţionalitatea lor şi ar ţine cont de implicarea cetăţenilor în procesul </a:t>
            </a:r>
            <a:r>
              <a:rPr lang="x-none" sz="1400" dirty="0" smtClean="0">
                <a:latin typeface="Times New Roman" panose="02020603050405020304" pitchFamily="18" charset="0"/>
                <a:ea typeface="Calibri" panose="020F0502020204030204" pitchFamily="34" charset="0"/>
                <a:cs typeface="Arial" panose="020B0604020202020204" pitchFamily="34" charset="0"/>
              </a:rPr>
              <a:t>decizional</a:t>
            </a:r>
            <a:r>
              <a:rPr lang="x-none" sz="1400" dirty="0">
                <a:latin typeface="Times New Roman" panose="02020603050405020304" pitchFamily="18" charset="0"/>
                <a:ea typeface="Calibri" panose="020F0502020204030204" pitchFamily="34" charset="0"/>
                <a:cs typeface="Arial" panose="020B0604020202020204" pitchFamily="34" charset="0"/>
              </a:rPr>
              <a:t>, de nevoile şi de cerinţele acestora. Dezvoltarea democratică a Repu-blicii Moldova şi guvernarea eficientă, performantă şi receptivă la necesităţile cetăţenilor, aflându-se într-o relaţie de reciprocitate, depind în etapa actuală de revoluţionarea mecanismului de guvernare, care este un proces mult mai complex de reformă instituţională şi mai prevede pe deasupra şi o rezistenţă din </a:t>
            </a:r>
            <a:r>
              <a:rPr lang="x-none" sz="1400" dirty="0" smtClean="0">
                <a:latin typeface="Times New Roman" panose="02020603050405020304" pitchFamily="18" charset="0"/>
                <a:ea typeface="Calibri" panose="020F0502020204030204" pitchFamily="34" charset="0"/>
                <a:cs typeface="Arial" panose="020B0604020202020204" pitchFamily="34" charset="0"/>
              </a:rPr>
              <a:t>interior;</a:t>
            </a:r>
            <a:endParaRPr lang="x-none" sz="1400" dirty="0">
              <a:latin typeface="Times New Roman" panose="02020603050405020304" pitchFamily="18" charset="0"/>
              <a:ea typeface="Calibri" panose="020F0502020204030204" pitchFamily="34" charset="0"/>
              <a:cs typeface="Arial" panose="020B0604020202020204" pitchFamily="34" charset="0"/>
            </a:endParaRPr>
          </a:p>
          <a:p>
            <a:pPr marL="285750" indent="-285750" algn="just">
              <a:buFont typeface="Arial" panose="020B0604020202020204" pitchFamily="34" charset="0"/>
              <a:buChar char="•"/>
            </a:pPr>
            <a:r>
              <a:rPr lang="x-none" sz="1400" dirty="0" smtClean="0">
                <a:latin typeface="Times New Roman" panose="02020603050405020304" pitchFamily="18" charset="0"/>
                <a:ea typeface="Calibri" panose="020F0502020204030204" pitchFamily="34" charset="0"/>
                <a:cs typeface="Arial" panose="020B0604020202020204" pitchFamily="34" charset="0"/>
              </a:rPr>
              <a:t>Opoziţia </a:t>
            </a:r>
            <a:r>
              <a:rPr lang="x-none" sz="1400" dirty="0">
                <a:latin typeface="Times New Roman" panose="02020603050405020304" pitchFamily="18" charset="0"/>
                <a:ea typeface="Calibri" panose="020F0502020204030204" pitchFamily="34" charset="0"/>
                <a:cs typeface="Arial" panose="020B0604020202020204" pitchFamily="34" charset="0"/>
              </a:rPr>
              <a:t>politică este un element important în cadrul sistemului </a:t>
            </a:r>
            <a:r>
              <a:rPr lang="x-none" sz="1400" dirty="0" smtClean="0">
                <a:latin typeface="Times New Roman" panose="02020603050405020304" pitchFamily="18" charset="0"/>
                <a:ea typeface="Calibri" panose="020F0502020204030204" pitchFamily="34" charset="0"/>
                <a:cs typeface="Arial" panose="020B0604020202020204" pitchFamily="34" charset="0"/>
              </a:rPr>
              <a:t>politico-juridic </a:t>
            </a:r>
            <a:r>
              <a:rPr lang="x-none" sz="1400" dirty="0">
                <a:latin typeface="Times New Roman" panose="02020603050405020304" pitchFamily="18" charset="0"/>
                <a:ea typeface="Calibri" panose="020F0502020204030204" pitchFamily="34" charset="0"/>
                <a:cs typeface="Arial" panose="020B0604020202020204" pitchFamily="34" charset="0"/>
              </a:rPr>
              <a:t>democrat, ea fiind garantul dezvoltării şi modernizării procesului </a:t>
            </a:r>
            <a:r>
              <a:rPr lang="x-none" sz="1400" dirty="0" smtClean="0">
                <a:latin typeface="Times New Roman" panose="02020603050405020304" pitchFamily="18" charset="0"/>
                <a:ea typeface="Calibri" panose="020F0502020204030204" pitchFamily="34" charset="0"/>
                <a:cs typeface="Arial" panose="020B0604020202020204" pitchFamily="34" charset="0"/>
              </a:rPr>
              <a:t>politic</a:t>
            </a:r>
            <a:r>
              <a:rPr lang="x-none" sz="1400" dirty="0">
                <a:latin typeface="Times New Roman" panose="02020603050405020304" pitchFamily="18" charset="0"/>
                <a:ea typeface="Calibri" panose="020F0502020204030204" pitchFamily="34" charset="0"/>
                <a:cs typeface="Arial" panose="020B0604020202020204" pitchFamily="34" charset="0"/>
              </a:rPr>
              <a:t>. Opoziţia parlamentară îşi are legitimitatea în votul exprimat de cetăţeni, în condiţii absolut legale cu care a fost investită şi majoritatea parlamentară. Or opoziţia parlamentară este parte integrantă a Parlamentului în calitate de organ reprezentativ suprem al poporului, rezultat din voinţa liber </a:t>
            </a:r>
            <a:r>
              <a:rPr lang="x-none" sz="1400" dirty="0" smtClean="0">
                <a:latin typeface="Times New Roman" panose="02020603050405020304" pitchFamily="18" charset="0"/>
                <a:ea typeface="Calibri" panose="020F0502020204030204" pitchFamily="34" charset="0"/>
                <a:cs typeface="Arial" panose="020B0604020202020204" pitchFamily="34" charset="0"/>
              </a:rPr>
              <a:t>exprimată;</a:t>
            </a:r>
            <a:endParaRPr lang="x-none" sz="1400" dirty="0">
              <a:latin typeface="Times New Roman" panose="02020603050405020304" pitchFamily="18" charset="0"/>
              <a:ea typeface="Calibri" panose="020F0502020204030204" pitchFamily="34" charset="0"/>
              <a:cs typeface="Arial" panose="020B0604020202020204" pitchFamily="34" charset="0"/>
            </a:endParaRPr>
          </a:p>
          <a:p>
            <a:pPr marL="285750" indent="-285750" algn="just">
              <a:buFont typeface="Arial" panose="020B0604020202020204" pitchFamily="34" charset="0"/>
              <a:buChar char="•"/>
            </a:pPr>
            <a:r>
              <a:rPr lang="x-none" sz="1400" dirty="0" smtClean="0">
                <a:latin typeface="Times New Roman" panose="02020603050405020304" pitchFamily="18" charset="0"/>
                <a:ea typeface="Calibri" panose="020F0502020204030204" pitchFamily="34" charset="0"/>
                <a:cs typeface="Arial" panose="020B0604020202020204" pitchFamily="34" charset="0"/>
              </a:rPr>
              <a:t>Devine </a:t>
            </a:r>
            <a:r>
              <a:rPr lang="x-none" sz="1400" dirty="0">
                <a:latin typeface="Times New Roman" panose="02020603050405020304" pitchFamily="18" charset="0"/>
                <a:ea typeface="Calibri" panose="020F0502020204030204" pitchFamily="34" charset="0"/>
                <a:cs typeface="Arial" panose="020B0604020202020204" pitchFamily="34" charset="0"/>
              </a:rPr>
              <a:t>imperioasă necesitatea asumării promisiunilor electorale în condiţiile unui orizont de timp real pentru livrarea produsului şi, mai ales, adoptarea unei strategii a ceea ce s-ar numi angajamente credibile: ţinând nemijlocit de interesele pieţei politice, însă formulate cu un grad sporit de precauţie şi moderare, chiar dacă acestea pot costa partidului o parte din voturile pe care altfel le-ar fi atras.</a:t>
            </a:r>
          </a:p>
        </p:txBody>
      </p:sp>
    </p:spTree>
    <p:extLst>
      <p:ext uri="{BB962C8B-B14F-4D97-AF65-F5344CB8AC3E}">
        <p14:creationId xmlns:p14="http://schemas.microsoft.com/office/powerpoint/2010/main" val="12905488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3" cstate="print"/>
          <a:srcRect/>
          <a:stretch>
            <a:fillRect/>
          </a:stretch>
        </p:blipFill>
        <p:spPr bwMode="auto">
          <a:xfrm>
            <a:off x="0" y="-57702"/>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CONCLUZII SELECTIVE 2</a:t>
            </a:r>
            <a:endParaRPr lang="ru-RU" dirty="0">
              <a:latin typeface="Times New Roman" panose="02020603050405020304" pitchFamily="18" charset="0"/>
              <a:cs typeface="Times New Roman" panose="02020603050405020304" pitchFamily="18" charset="0"/>
            </a:endParaRPr>
          </a:p>
        </p:txBody>
      </p:sp>
      <p:sp>
        <p:nvSpPr>
          <p:cNvPr id="4" name="TextBox 3"/>
          <p:cNvSpPr txBox="1"/>
          <p:nvPr/>
        </p:nvSpPr>
        <p:spPr>
          <a:xfrm>
            <a:off x="611560" y="1124744"/>
            <a:ext cx="7920880" cy="4401205"/>
          </a:xfrm>
          <a:prstGeom prst="rect">
            <a:avLst/>
          </a:prstGeom>
          <a:noFill/>
        </p:spPr>
        <p:txBody>
          <a:bodyPr wrap="square" rtlCol="0">
            <a:spAutoFit/>
          </a:bodyPr>
          <a:lstStyle/>
          <a:p>
            <a:pPr marL="285750" indent="-285750" algn="just">
              <a:buFont typeface="Arial" panose="020B0604020202020204" pitchFamily="34" charset="0"/>
              <a:buChar char="•"/>
            </a:pPr>
            <a:r>
              <a:rPr lang="x-none" sz="1400" dirty="0" smtClean="0">
                <a:latin typeface="Times New Roman" panose="02020603050405020304" pitchFamily="18" charset="0"/>
                <a:ea typeface="Calibri" panose="020F0502020204030204" pitchFamily="34" charset="0"/>
                <a:cs typeface="Arial" panose="020B0604020202020204" pitchFamily="34" charset="0"/>
              </a:rPr>
              <a:t>Instituţiile </a:t>
            </a:r>
            <a:r>
              <a:rPr lang="x-none" sz="1400" dirty="0">
                <a:latin typeface="Times New Roman" panose="02020603050405020304" pitchFamily="18" charset="0"/>
                <a:ea typeface="Calibri" panose="020F0502020204030204" pitchFamily="34" charset="0"/>
                <a:cs typeface="Arial" panose="020B0604020202020204" pitchFamily="34" charset="0"/>
              </a:rPr>
              <a:t>mass-media sunt deseori utilizate pentru propagandă si dezinfor-mare, fapt care face vulnerabil spaţiul informaţional al Republicii Moldova. Această situaţie generează o problemă la două niveluri. La nivel intern, o mare parte din mass-media servesc intereselor private. Concentrarea proprietăţii în mâinile câtorva actori politici creează narative mediatice alternative, ce promovează agenda unor partide politice. Acest fapt, de asemenea, sporeste polarizarea sociopolitică si neîncrederea între cetăţeni si guvern, ceea ce </a:t>
            </a:r>
            <a:r>
              <a:rPr lang="x-none" sz="1400" dirty="0" smtClean="0">
                <a:latin typeface="Times New Roman" panose="02020603050405020304" pitchFamily="18" charset="0"/>
                <a:ea typeface="Calibri" panose="020F0502020204030204" pitchFamily="34" charset="0"/>
                <a:cs typeface="Arial" panose="020B0604020202020204" pitchFamily="34" charset="0"/>
              </a:rPr>
              <a:t>subminează </a:t>
            </a:r>
            <a:r>
              <a:rPr lang="x-none" sz="1400" dirty="0">
                <a:latin typeface="Times New Roman" panose="02020603050405020304" pitchFamily="18" charset="0"/>
                <a:ea typeface="Calibri" panose="020F0502020204030204" pitchFamily="34" charset="0"/>
                <a:cs typeface="Arial" panose="020B0604020202020204" pitchFamily="34" charset="0"/>
              </a:rPr>
              <a:t>democraţia reprezentativă. La nivel extern, prezenţa informaţională a Federaţiei Ruse rămâne puternică în Republica Moldova si deocamdată nu se consemnează o strategie eficientă si consolidată în combaterea </a:t>
            </a:r>
            <a:r>
              <a:rPr lang="x-none" sz="1400" dirty="0" smtClean="0">
                <a:latin typeface="Times New Roman" panose="02020603050405020304" pitchFamily="18" charset="0"/>
                <a:ea typeface="Calibri" panose="020F0502020204030204" pitchFamily="34" charset="0"/>
                <a:cs typeface="Arial" panose="020B0604020202020204" pitchFamily="34" charset="0"/>
              </a:rPr>
              <a:t>dezinformării </a:t>
            </a:r>
            <a:r>
              <a:rPr lang="x-none" sz="1400" dirty="0">
                <a:latin typeface="Times New Roman" panose="02020603050405020304" pitchFamily="18" charset="0"/>
                <a:ea typeface="Calibri" panose="020F0502020204030204" pitchFamily="34" charset="0"/>
                <a:cs typeface="Arial" panose="020B0604020202020204" pitchFamily="34" charset="0"/>
              </a:rPr>
              <a:t>din partea autorităţilor Republicii </a:t>
            </a:r>
            <a:r>
              <a:rPr lang="x-none" sz="1400" dirty="0" smtClean="0">
                <a:latin typeface="Times New Roman" panose="02020603050405020304" pitchFamily="18" charset="0"/>
                <a:ea typeface="Calibri" panose="020F0502020204030204" pitchFamily="34" charset="0"/>
                <a:cs typeface="Arial" panose="020B0604020202020204" pitchFamily="34" charset="0"/>
              </a:rPr>
              <a:t>Moldova;</a:t>
            </a:r>
            <a:endParaRPr lang="x-none" sz="1400" dirty="0">
              <a:latin typeface="Times New Roman" panose="02020603050405020304" pitchFamily="18" charset="0"/>
              <a:ea typeface="Calibri" panose="020F0502020204030204" pitchFamily="34" charset="0"/>
              <a:cs typeface="Arial" panose="020B0604020202020204" pitchFamily="34" charset="0"/>
            </a:endParaRPr>
          </a:p>
          <a:p>
            <a:pPr marL="285750" indent="-285750" algn="just">
              <a:buFont typeface="Arial" panose="020B0604020202020204" pitchFamily="34" charset="0"/>
              <a:buChar char="•"/>
            </a:pPr>
            <a:r>
              <a:rPr lang="x-none" sz="1400" dirty="0" smtClean="0">
                <a:latin typeface="Times New Roman" panose="02020603050405020304" pitchFamily="18" charset="0"/>
                <a:ea typeface="Calibri" panose="020F0502020204030204" pitchFamily="34" charset="0"/>
                <a:cs typeface="Arial" panose="020B0604020202020204" pitchFamily="34" charset="0"/>
              </a:rPr>
              <a:t>Sub </a:t>
            </a:r>
            <a:r>
              <a:rPr lang="x-none" sz="1400" dirty="0">
                <a:latin typeface="Times New Roman" panose="02020603050405020304" pitchFamily="18" charset="0"/>
                <a:ea typeface="Calibri" panose="020F0502020204030204" pitchFamily="34" charset="0"/>
                <a:cs typeface="Arial" panose="020B0604020202020204" pitchFamily="34" charset="0"/>
              </a:rPr>
              <a:t>aspect ideologic, meritocraţia ar reprezenta o valoare importantă a </a:t>
            </a:r>
            <a:r>
              <a:rPr lang="x-none" sz="1400" dirty="0" smtClean="0">
                <a:latin typeface="Times New Roman" panose="02020603050405020304" pitchFamily="18" charset="0"/>
                <a:ea typeface="Calibri" panose="020F0502020204030204" pitchFamily="34" charset="0"/>
                <a:cs typeface="Arial" panose="020B0604020202020204" pitchFamily="34" charset="0"/>
              </a:rPr>
              <a:t>culturii </a:t>
            </a:r>
            <a:r>
              <a:rPr lang="x-none" sz="1400" dirty="0">
                <a:latin typeface="Times New Roman" panose="02020603050405020304" pitchFamily="18" charset="0"/>
                <a:ea typeface="Calibri" panose="020F0502020204030204" pitchFamily="34" charset="0"/>
                <a:cs typeface="Arial" panose="020B0604020202020204" pitchFamily="34" charset="0"/>
              </a:rPr>
              <a:t>organizaţionale, care i-ar ajuta pe angajaţi să înţeleagă rostul lor în această entitate, modalităţile de acţiune, precum si ceea ce se consideră a fi util si imporant atât pentru cultura individuală, cât si pentru cea socială/de grup. Meritocraţia, ca componentă a unei culturi organizaţionale puternice, poate avea impact asupra performanţei organizaţionale si asupra satisfacţiei la locul de muncă a </a:t>
            </a:r>
            <a:r>
              <a:rPr lang="x-none" sz="1400" dirty="0" smtClean="0">
                <a:latin typeface="Times New Roman" panose="02020603050405020304" pitchFamily="18" charset="0"/>
                <a:ea typeface="Calibri" panose="020F0502020204030204" pitchFamily="34" charset="0"/>
                <a:cs typeface="Arial" panose="020B0604020202020204" pitchFamily="34" charset="0"/>
              </a:rPr>
              <a:t>angajaţilor;</a:t>
            </a:r>
          </a:p>
          <a:p>
            <a:pPr marL="285750" indent="-285750" algn="just">
              <a:buFont typeface="Arial" panose="020B0604020202020204" pitchFamily="34" charset="0"/>
              <a:buChar char="•"/>
            </a:pPr>
            <a:r>
              <a:rPr lang="x-none" sz="1400" dirty="0" smtClean="0">
                <a:latin typeface="Times New Roman" panose="02020603050405020304" pitchFamily="18" charset="0"/>
                <a:ea typeface="Calibri" panose="020F0502020204030204" pitchFamily="34" charset="0"/>
                <a:cs typeface="Arial" panose="020B0604020202020204" pitchFamily="34" charset="0"/>
              </a:rPr>
              <a:t>Comunicarea </a:t>
            </a:r>
            <a:r>
              <a:rPr lang="x-none" sz="1400" dirty="0">
                <a:latin typeface="Times New Roman" panose="02020603050405020304" pitchFamily="18" charset="0"/>
                <a:ea typeface="Calibri" panose="020F0502020204030204" pitchFamily="34" charset="0"/>
                <a:cs typeface="Arial" panose="020B0604020202020204" pitchFamily="34" charset="0"/>
              </a:rPr>
              <a:t>pentru dezvoltare durabilă este un instrument de transformare ce presupune implicarea cetăţenilor, în special a grupurilor dezavantajate, în procesul decizional al statului, al administraţiei publice centrale si locale prin influenţarea directă a politicilor publice. Nu există dezvoltare eficientă fără comunicare eficientă. Practic, comunicarea este un proces social care </a:t>
            </a:r>
            <a:r>
              <a:rPr lang="x-none" sz="1400" dirty="0" smtClean="0">
                <a:latin typeface="Times New Roman" panose="02020603050405020304" pitchFamily="18" charset="0"/>
                <a:ea typeface="Calibri" panose="020F0502020204030204" pitchFamily="34" charset="0"/>
                <a:cs typeface="Arial" panose="020B0604020202020204" pitchFamily="34" charset="0"/>
              </a:rPr>
              <a:t>produce </a:t>
            </a:r>
            <a:r>
              <a:rPr lang="x-none" sz="1400" dirty="0">
                <a:latin typeface="Times New Roman" panose="02020603050405020304" pitchFamily="18" charset="0"/>
                <a:ea typeface="Calibri" panose="020F0502020204030204" pitchFamily="34" charset="0"/>
                <a:cs typeface="Arial" panose="020B0604020202020204" pitchFamily="34" charset="0"/>
              </a:rPr>
              <a:t>schimbări în atitudinile si comportamentele indivizilor si grupurilor, prin furnizarea de informaţii factuale si tehnice, prin mesaje motivaţionale sau persuasive, prin facilitarea procesului de învăţare socială.</a:t>
            </a:r>
          </a:p>
        </p:txBody>
      </p:sp>
    </p:spTree>
    <p:extLst>
      <p:ext uri="{BB962C8B-B14F-4D97-AF65-F5344CB8AC3E}">
        <p14:creationId xmlns:p14="http://schemas.microsoft.com/office/powerpoint/2010/main" val="31509536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TITLUL/CIFRUL PROIECTULUI</a:t>
            </a:r>
            <a:endParaRPr lang="ru-RU" dirty="0">
              <a:latin typeface="Times New Roman" panose="02020603050405020304" pitchFamily="18" charset="0"/>
              <a:cs typeface="Times New Roman" panose="02020603050405020304" pitchFamily="18" charset="0"/>
            </a:endParaRPr>
          </a:p>
        </p:txBody>
      </p:sp>
      <p:sp>
        <p:nvSpPr>
          <p:cNvPr id="3" name="TextBox 2"/>
          <p:cNvSpPr txBox="1"/>
          <p:nvPr/>
        </p:nvSpPr>
        <p:spPr>
          <a:xfrm>
            <a:off x="683568" y="1268760"/>
            <a:ext cx="7848872" cy="2585323"/>
          </a:xfrm>
          <a:prstGeom prst="rect">
            <a:avLst/>
          </a:prstGeom>
          <a:noFill/>
        </p:spPr>
        <p:txBody>
          <a:bodyPr wrap="square" rtlCol="0">
            <a:spAutoFit/>
          </a:bodyPr>
          <a:lstStyle/>
          <a:p>
            <a:endParaRPr lang="x-none" sz="1600" dirty="0">
              <a:latin typeface="Times New Roman" panose="02020603050405020304" pitchFamily="18" charset="0"/>
              <a:ea typeface="Times New Roman" panose="02020603050405020304" pitchFamily="18" charset="0"/>
            </a:endParaRPr>
          </a:p>
          <a:p>
            <a:r>
              <a:rPr lang="x-none" sz="1600" b="1" dirty="0">
                <a:latin typeface="Times New Roman" panose="02020603050405020304" pitchFamily="18" charset="0"/>
                <a:ea typeface="Times New Roman" panose="02020603050405020304" pitchFamily="18" charset="0"/>
              </a:rPr>
              <a:t>Proiectul (titlul):     </a:t>
            </a:r>
            <a:r>
              <a:rPr lang="x-none" sz="1600" dirty="0">
                <a:latin typeface="Times New Roman" panose="02020603050405020304" pitchFamily="18" charset="0"/>
                <a:ea typeface="Times New Roman" panose="02020603050405020304" pitchFamily="18" charset="0"/>
              </a:rPr>
              <a:t>Modernizarea social-politică a Republicii Moldova în contextul extinderii procesului integraționist </a:t>
            </a:r>
            <a:r>
              <a:rPr lang="x-none" sz="1600" dirty="0" smtClean="0">
                <a:latin typeface="Times New Roman" panose="02020603050405020304" pitchFamily="18" charset="0"/>
                <a:ea typeface="Times New Roman" panose="02020603050405020304" pitchFamily="18" charset="0"/>
              </a:rPr>
              <a:t>european</a:t>
            </a:r>
          </a:p>
          <a:p>
            <a:endParaRPr lang="x-none" sz="1600" dirty="0">
              <a:latin typeface="Times New Roman" panose="02020603050405020304" pitchFamily="18" charset="0"/>
              <a:ea typeface="Times New Roman" panose="02020603050405020304" pitchFamily="18" charset="0"/>
            </a:endParaRPr>
          </a:p>
          <a:p>
            <a:r>
              <a:rPr lang="x-none" sz="1600" b="1" dirty="0">
                <a:latin typeface="Times New Roman" panose="02020603050405020304" pitchFamily="18" charset="0"/>
                <a:ea typeface="Times New Roman" panose="02020603050405020304" pitchFamily="18" charset="0"/>
              </a:rPr>
              <a:t>Institutul </a:t>
            </a:r>
            <a:r>
              <a:rPr lang="x-none" sz="1600" b="1" dirty="0" smtClean="0">
                <a:latin typeface="Times New Roman" panose="02020603050405020304" pitchFamily="18" charset="0"/>
                <a:ea typeface="Times New Roman" panose="02020603050405020304" pitchFamily="18" charset="0"/>
              </a:rPr>
              <a:t>Cercetări Juridice, Politice și Sociologice (subdiviziunea implicată - CCPRI)</a:t>
            </a:r>
          </a:p>
          <a:p>
            <a:endParaRPr lang="x-none" sz="1600" b="1" dirty="0" smtClean="0">
              <a:latin typeface="Times New Roman" panose="02020603050405020304" pitchFamily="18" charset="0"/>
              <a:ea typeface="Times New Roman" panose="02020603050405020304" pitchFamily="18" charset="0"/>
            </a:endParaRPr>
          </a:p>
          <a:p>
            <a:r>
              <a:rPr lang="x-none" sz="1600" b="1" dirty="0" smtClean="0">
                <a:latin typeface="Times New Roman" panose="02020603050405020304" pitchFamily="18" charset="0"/>
                <a:ea typeface="Times New Roman" panose="02020603050405020304" pitchFamily="18" charset="0"/>
              </a:rPr>
              <a:t>Direcția strategică</a:t>
            </a:r>
            <a:r>
              <a:rPr lang="x-none" sz="1600" dirty="0" smtClean="0">
                <a:latin typeface="Times New Roman" panose="02020603050405020304" pitchFamily="18" charset="0"/>
                <a:ea typeface="Times New Roman" panose="02020603050405020304" pitchFamily="18" charset="0"/>
              </a:rPr>
              <a:t>. </a:t>
            </a:r>
            <a:r>
              <a:rPr lang="it-IT" sz="1600" dirty="0">
                <a:latin typeface="Times New Roman" panose="02020603050405020304" pitchFamily="18" charset="0"/>
                <a:ea typeface="Times New Roman" panose="02020603050405020304" pitchFamily="18" charset="0"/>
              </a:rPr>
              <a:t>Patrimoniul Național și dezvoltarea </a:t>
            </a:r>
            <a:r>
              <a:rPr lang="it-IT" sz="1600" dirty="0" smtClean="0">
                <a:latin typeface="Times New Roman" panose="02020603050405020304" pitchFamily="18" charset="0"/>
                <a:ea typeface="Times New Roman" panose="02020603050405020304" pitchFamily="18" charset="0"/>
              </a:rPr>
              <a:t>societății</a:t>
            </a:r>
            <a:endParaRPr lang="x-none" sz="1600" dirty="0">
              <a:latin typeface="Times New Roman" panose="02020603050405020304" pitchFamily="18" charset="0"/>
              <a:ea typeface="Times New Roman" panose="02020603050405020304" pitchFamily="18" charset="0"/>
            </a:endParaRPr>
          </a:p>
          <a:p>
            <a:endParaRPr lang="x-none" sz="1600" dirty="0">
              <a:latin typeface="Times New Roman" panose="02020603050405020304" pitchFamily="18" charset="0"/>
              <a:ea typeface="Times New Roman" panose="02020603050405020304" pitchFamily="18" charset="0"/>
            </a:endParaRPr>
          </a:p>
          <a:p>
            <a:r>
              <a:rPr lang="x-none" sz="1600" b="1" dirty="0" smtClean="0">
                <a:latin typeface="Times New Roman" panose="02020603050405020304" pitchFamily="18" charset="0"/>
                <a:ea typeface="Times New Roman" panose="02020603050405020304" pitchFamily="18" charset="0"/>
              </a:rPr>
              <a:t>Directorul de proiect</a:t>
            </a:r>
            <a:r>
              <a:rPr lang="x-none" sz="1600" dirty="0" smtClean="0">
                <a:latin typeface="Times New Roman" panose="02020603050405020304" pitchFamily="18" charset="0"/>
                <a:ea typeface="Times New Roman" panose="02020603050405020304" pitchFamily="18" charset="0"/>
              </a:rPr>
              <a:t>: dr. hab., prof. univ. Victor Juc</a:t>
            </a:r>
            <a:endParaRPr lang="x-none" sz="1600" dirty="0">
              <a:latin typeface="Times New Roman" panose="02020603050405020304" pitchFamily="18" charset="0"/>
              <a:ea typeface="Times New Roman" panose="02020603050405020304" pitchFamily="18" charset="0"/>
            </a:endParaRPr>
          </a:p>
          <a:p>
            <a:endParaRPr lang="x-none" dirty="0"/>
          </a:p>
        </p:txBody>
      </p:sp>
    </p:spTree>
    <p:extLst>
      <p:ext uri="{BB962C8B-B14F-4D97-AF65-F5344CB8AC3E}">
        <p14:creationId xmlns:p14="http://schemas.microsoft.com/office/powerpoint/2010/main" val="6566859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3" cstate="print"/>
          <a:srcRect/>
          <a:stretch>
            <a:fillRect/>
          </a:stretch>
        </p:blipFill>
        <p:spPr bwMode="auto">
          <a:xfrm>
            <a:off x="0" y="-57702"/>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RECOMANDĂRI SELECTIVE</a:t>
            </a:r>
            <a:endParaRPr lang="ru-RU" dirty="0">
              <a:latin typeface="Times New Roman" panose="02020603050405020304" pitchFamily="18" charset="0"/>
              <a:cs typeface="Times New Roman" panose="02020603050405020304" pitchFamily="18" charset="0"/>
            </a:endParaRPr>
          </a:p>
        </p:txBody>
      </p:sp>
      <p:sp>
        <p:nvSpPr>
          <p:cNvPr id="3" name="TextBox 2"/>
          <p:cNvSpPr txBox="1"/>
          <p:nvPr/>
        </p:nvSpPr>
        <p:spPr>
          <a:xfrm>
            <a:off x="539552" y="1072601"/>
            <a:ext cx="7920880" cy="4832092"/>
          </a:xfrm>
          <a:prstGeom prst="rect">
            <a:avLst/>
          </a:prstGeom>
          <a:noFill/>
        </p:spPr>
        <p:txBody>
          <a:bodyPr wrap="square" rtlCol="0">
            <a:spAutoFit/>
          </a:bodyPr>
          <a:lstStyle/>
          <a:p>
            <a:pPr marL="285750" indent="-285750" algn="just">
              <a:buFont typeface="Arial" panose="020B0604020202020204" pitchFamily="34" charset="0"/>
              <a:buChar char="•"/>
            </a:pPr>
            <a:r>
              <a:rPr lang="x-none" sz="1400" dirty="0" smtClean="0">
                <a:latin typeface="Times New Roman" panose="02020603050405020304" pitchFamily="18" charset="0"/>
                <a:ea typeface="Calibri" panose="020F0502020204030204" pitchFamily="34" charset="0"/>
                <a:cs typeface="Arial" panose="020B0604020202020204" pitchFamily="34" charset="0"/>
              </a:rPr>
              <a:t>În </a:t>
            </a:r>
            <a:r>
              <a:rPr lang="x-none" sz="1400" dirty="0">
                <a:latin typeface="Times New Roman" panose="02020603050405020304" pitchFamily="18" charset="0"/>
                <a:ea typeface="Calibri" panose="020F0502020204030204" pitchFamily="34" charset="0"/>
                <a:cs typeface="Arial" panose="020B0604020202020204" pitchFamily="34" charset="0"/>
              </a:rPr>
              <a:t>contextul frământărilor actuale ale societăţii, acum este momentul pentru a fi precizată poziţia civică, atitudinea faţă de evenimentele actuale. </a:t>
            </a:r>
            <a:r>
              <a:rPr lang="x-none" sz="1400" dirty="0" smtClean="0">
                <a:latin typeface="Times New Roman" panose="02020603050405020304" pitchFamily="18" charset="0"/>
                <a:ea typeface="Calibri" panose="020F0502020204030204" pitchFamily="34" charset="0"/>
                <a:cs typeface="Arial" panose="020B0604020202020204" pitchFamily="34" charset="0"/>
              </a:rPr>
              <a:t>Modalităţile de </a:t>
            </a:r>
            <a:r>
              <a:rPr lang="x-none" sz="1400" dirty="0">
                <a:latin typeface="Times New Roman" panose="02020603050405020304" pitchFamily="18" charset="0"/>
                <a:ea typeface="Calibri" panose="020F0502020204030204" pitchFamily="34" charset="0"/>
                <a:cs typeface="Arial" panose="020B0604020202020204" pitchFamily="34" charset="0"/>
              </a:rPr>
              <a:t>participare cunosc, în ultimele decenii, </a:t>
            </a:r>
            <a:r>
              <a:rPr lang="x-none" sz="1400" dirty="0" smtClean="0">
                <a:latin typeface="Times New Roman" panose="02020603050405020304" pitchFamily="18" charset="0"/>
                <a:ea typeface="Calibri" panose="020F0502020204030204" pitchFamily="34" charset="0"/>
                <a:cs typeface="Arial" panose="020B0604020202020204" pitchFamily="34" charset="0"/>
              </a:rPr>
              <a:t>oextindere </a:t>
            </a:r>
            <a:r>
              <a:rPr lang="x-none" sz="1400" dirty="0">
                <a:latin typeface="Times New Roman" panose="02020603050405020304" pitchFamily="18" charset="0"/>
                <a:ea typeface="Calibri" panose="020F0502020204030204" pitchFamily="34" charset="0"/>
                <a:cs typeface="Arial" panose="020B0604020202020204" pitchFamily="34" charset="0"/>
              </a:rPr>
              <a:t>considerabilă. Tocmai acest lucru determină relevanţa participării politice pentru democraţie si </a:t>
            </a:r>
            <a:r>
              <a:rPr lang="x-none" sz="1400" dirty="0" smtClean="0">
                <a:latin typeface="Times New Roman" panose="02020603050405020304" pitchFamily="18" charset="0"/>
                <a:ea typeface="Calibri" panose="020F0502020204030204" pitchFamily="34" charset="0"/>
                <a:cs typeface="Arial" panose="020B0604020202020204" pitchFamily="34" charset="0"/>
              </a:rPr>
              <a:t>democratizare;</a:t>
            </a:r>
            <a:endParaRPr lang="x-none" sz="1400" dirty="0">
              <a:latin typeface="Times New Roman" panose="02020603050405020304" pitchFamily="18" charset="0"/>
              <a:ea typeface="Calibri" panose="020F0502020204030204" pitchFamily="34" charset="0"/>
              <a:cs typeface="Arial" panose="020B0604020202020204" pitchFamily="34" charset="0"/>
            </a:endParaRPr>
          </a:p>
          <a:p>
            <a:pPr marL="285750" indent="-285750" algn="just">
              <a:buFont typeface="Arial" panose="020B0604020202020204" pitchFamily="34" charset="0"/>
              <a:buChar char="•"/>
            </a:pPr>
            <a:r>
              <a:rPr lang="x-none" sz="1400" dirty="0" smtClean="0">
                <a:latin typeface="Times New Roman" panose="02020603050405020304" pitchFamily="18" charset="0"/>
                <a:ea typeface="Calibri" panose="020F0502020204030204" pitchFamily="34" charset="0"/>
                <a:cs typeface="Arial" panose="020B0604020202020204" pitchFamily="34" charset="0"/>
              </a:rPr>
              <a:t>Identificarea </a:t>
            </a:r>
            <a:r>
              <a:rPr lang="x-none" sz="1400" dirty="0">
                <a:latin typeface="Times New Roman" panose="02020603050405020304" pitchFamily="18" charset="0"/>
                <a:ea typeface="Calibri" panose="020F0502020204030204" pitchFamily="34" charset="0"/>
                <a:cs typeface="Arial" panose="020B0604020202020204" pitchFamily="34" charset="0"/>
              </a:rPr>
              <a:t>factorilor care influenţează creşterea capacităţii instituţionale si administrative a statului prin trasarea problemelor şi formularea soluţiilor de rezolvare, inclusiv prin stabilirea şi mobilizarea resurselor necesare; regle-mentarea conflictelor sociale prin intermediul mecanismelor instituţionale durabile şi al unui cadru pentru deliberări, dialog, consens şi compromisuri; recunoaşterea politicilor susceptibile capabile să fortifice procesele de </a:t>
            </a:r>
            <a:r>
              <a:rPr lang="x-none" sz="1400" dirty="0" smtClean="0">
                <a:latin typeface="Times New Roman" panose="02020603050405020304" pitchFamily="18" charset="0"/>
                <a:ea typeface="Calibri" panose="020F0502020204030204" pitchFamily="34" charset="0"/>
                <a:cs typeface="Arial" panose="020B0604020202020204" pitchFamily="34" charset="0"/>
              </a:rPr>
              <a:t>modernizare </a:t>
            </a:r>
            <a:r>
              <a:rPr lang="x-none" sz="1400" dirty="0">
                <a:latin typeface="Times New Roman" panose="02020603050405020304" pitchFamily="18" charset="0"/>
                <a:ea typeface="Calibri" panose="020F0502020204030204" pitchFamily="34" charset="0"/>
                <a:cs typeface="Arial" panose="020B0604020202020204" pitchFamily="34" charset="0"/>
              </a:rPr>
              <a:t>politică sub auspiciile democratizării societăţii; capacitatea instituţională şi administrativă de a transpune ideile şi deciziile guvernamentale în acţiuni concrete (individuale şi colective) şi reducerea discrepanţelor dintre </a:t>
            </a:r>
            <a:r>
              <a:rPr lang="x-none" sz="1400" dirty="0" smtClean="0">
                <a:latin typeface="Times New Roman" panose="02020603050405020304" pitchFamily="18" charset="0"/>
                <a:ea typeface="Calibri" panose="020F0502020204030204" pitchFamily="34" charset="0"/>
                <a:cs typeface="Arial" panose="020B0604020202020204" pitchFamily="34" charset="0"/>
              </a:rPr>
              <a:t>ele;</a:t>
            </a:r>
            <a:endParaRPr lang="x-none" sz="1400" dirty="0">
              <a:latin typeface="Times New Roman" panose="02020603050405020304" pitchFamily="18" charset="0"/>
              <a:ea typeface="Calibri" panose="020F0502020204030204" pitchFamily="34" charset="0"/>
              <a:cs typeface="Arial" panose="020B0604020202020204" pitchFamily="34" charset="0"/>
            </a:endParaRPr>
          </a:p>
          <a:p>
            <a:pPr marL="285750" indent="-285750" algn="just">
              <a:buFont typeface="Arial" panose="020B0604020202020204" pitchFamily="34" charset="0"/>
              <a:buChar char="•"/>
            </a:pPr>
            <a:r>
              <a:rPr lang="x-none" sz="1400" dirty="0" smtClean="0">
                <a:latin typeface="Times New Roman" panose="02020603050405020304" pitchFamily="18" charset="0"/>
                <a:ea typeface="Calibri" panose="020F0502020204030204" pitchFamily="34" charset="0"/>
                <a:cs typeface="Arial" panose="020B0604020202020204" pitchFamily="34" charset="0"/>
              </a:rPr>
              <a:t>Existenţa </a:t>
            </a:r>
            <a:r>
              <a:rPr lang="x-none" sz="1400" dirty="0">
                <a:latin typeface="Times New Roman" panose="02020603050405020304" pitchFamily="18" charset="0"/>
                <a:ea typeface="Calibri" panose="020F0502020204030204" pitchFamily="34" charset="0"/>
                <a:cs typeface="Arial" panose="020B0604020202020204" pitchFamily="34" charset="0"/>
              </a:rPr>
              <a:t>sistemului electoral cu pragurile înalte de accedere în parlament a partidelor politice, nu favorizează opoziţia, care este nevoită să se descurce în cadrul jocului impus de partidul/partidele de guvernământ. Unul dintre factorii majori care indică „slăbiciunile” opoziţiei politice (mai cu seamă cea de dreapta) constă în lipsa unor structuri organizaţionale mature la nivel </a:t>
            </a:r>
            <a:r>
              <a:rPr lang="x-none" sz="1400" dirty="0" smtClean="0">
                <a:latin typeface="Times New Roman" panose="02020603050405020304" pitchFamily="18" charset="0"/>
                <a:ea typeface="Calibri" panose="020F0502020204030204" pitchFamily="34" charset="0"/>
                <a:cs typeface="Arial" panose="020B0604020202020204" pitchFamily="34" charset="0"/>
              </a:rPr>
              <a:t>local</a:t>
            </a:r>
            <a:r>
              <a:rPr lang="x-none" sz="1400" dirty="0">
                <a:latin typeface="Times New Roman" panose="02020603050405020304" pitchFamily="18" charset="0"/>
                <a:ea typeface="Calibri" panose="020F0502020204030204" pitchFamily="34" charset="0"/>
                <a:cs typeface="Arial" panose="020B0604020202020204" pitchFamily="34" charset="0"/>
              </a:rPr>
              <a:t>, baza electorală insuficientă, concurenţa neloială din partea partidului/ partidelor de </a:t>
            </a:r>
            <a:r>
              <a:rPr lang="x-none" sz="1400" dirty="0" smtClean="0">
                <a:latin typeface="Times New Roman" panose="02020603050405020304" pitchFamily="18" charset="0"/>
                <a:ea typeface="Calibri" panose="020F0502020204030204" pitchFamily="34" charset="0"/>
                <a:cs typeface="Arial" panose="020B0604020202020204" pitchFamily="34" charset="0"/>
              </a:rPr>
              <a:t>guvernământ;</a:t>
            </a:r>
            <a:endParaRPr lang="x-none" sz="1400" dirty="0">
              <a:latin typeface="Times New Roman" panose="02020603050405020304" pitchFamily="18" charset="0"/>
              <a:ea typeface="Calibri" panose="020F0502020204030204" pitchFamily="34" charset="0"/>
              <a:cs typeface="Arial" panose="020B0604020202020204" pitchFamily="34" charset="0"/>
            </a:endParaRPr>
          </a:p>
          <a:p>
            <a:pPr marL="285750" indent="-285750" algn="just">
              <a:buFont typeface="Arial" panose="020B0604020202020204" pitchFamily="34" charset="0"/>
              <a:buChar char="•"/>
            </a:pPr>
            <a:r>
              <a:rPr lang="x-none" sz="1400" dirty="0" smtClean="0">
                <a:latin typeface="Times New Roman" panose="02020603050405020304" pitchFamily="18" charset="0"/>
                <a:ea typeface="Calibri" panose="020F0502020204030204" pitchFamily="34" charset="0"/>
                <a:cs typeface="Arial" panose="020B0604020202020204" pitchFamily="34" charset="0"/>
              </a:rPr>
              <a:t>Continuarea </a:t>
            </a:r>
            <a:r>
              <a:rPr lang="x-none" sz="1400" dirty="0">
                <a:latin typeface="Times New Roman" panose="02020603050405020304" pitchFamily="18" charset="0"/>
                <a:ea typeface="Calibri" panose="020F0502020204030204" pitchFamily="34" charset="0"/>
                <a:cs typeface="Arial" panose="020B0604020202020204" pitchFamily="34" charset="0"/>
              </a:rPr>
              <a:t>eforturilor de implementare a angajamentelor de guvernare, mai ales din moment ce acestea se regăseau în documentele de program pe termen lung din 11 măsuri în domeniul justiţiei şi luptei anticorupţie: </a:t>
            </a:r>
            <a:r>
              <a:rPr lang="x-none" sz="1400" dirty="0" smtClean="0">
                <a:latin typeface="Times New Roman" panose="02020603050405020304" pitchFamily="18" charset="0"/>
                <a:ea typeface="Calibri" panose="020F0502020204030204" pitchFamily="34" charset="0"/>
                <a:cs typeface="Arial" panose="020B0604020202020204" pitchFamily="34" charset="0"/>
              </a:rPr>
              <a:t>aprobarea </a:t>
            </a:r>
            <a:r>
              <a:rPr lang="x-none" sz="1400" dirty="0">
                <a:latin typeface="Times New Roman" panose="02020603050405020304" pitchFamily="18" charset="0"/>
                <a:ea typeface="Calibri" panose="020F0502020204030204" pitchFamily="34" charset="0"/>
                <a:cs typeface="Arial" panose="020B0604020202020204" pitchFamily="34" charset="0"/>
              </a:rPr>
              <a:t>«legii Magniţki», promovarea meritocraţiei în cariera judecătorilor şi procurorilor, crearea cu sprijinul partenerilor externi a unui Departament Naţional Anticorupţie şi a Curţii Specializate Anticorupţie, reformarea Con-siliului Superior al Magistraturii, curăţarea organelor de justiţie de oameni corupţi şi vulnerabili.</a:t>
            </a:r>
          </a:p>
        </p:txBody>
      </p:sp>
    </p:spTree>
    <p:extLst>
      <p:ext uri="{BB962C8B-B14F-4D97-AF65-F5344CB8AC3E}">
        <p14:creationId xmlns:p14="http://schemas.microsoft.com/office/powerpoint/2010/main" val="13858096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899592" y="3140968"/>
            <a:ext cx="7560840" cy="461665"/>
          </a:xfrm>
          <a:prstGeom prst="rect">
            <a:avLst/>
          </a:prstGeom>
          <a:noFill/>
        </p:spPr>
        <p:txBody>
          <a:bodyPr wrap="square" rtlCol="0">
            <a:spAutoFit/>
          </a:bodyPr>
          <a:lstStyle/>
          <a:p>
            <a:pPr algn="ctr"/>
            <a:r>
              <a:rPr lang="x-none" sz="2400" dirty="0" smtClean="0">
                <a:latin typeface="Times New Roman" panose="02020603050405020304" pitchFamily="18" charset="0"/>
                <a:cs typeface="Times New Roman" panose="02020603050405020304" pitchFamily="18" charset="0"/>
              </a:rPr>
              <a:t>VĂ MULȚUMIM PENTRU ATENȚIE!</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1200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0"/>
            <a:ext cx="9144000" cy="6884988"/>
          </a:xfrm>
          <a:prstGeom prst="rect">
            <a:avLst/>
          </a:prstGeom>
          <a:noFill/>
          <a:ln w="9525">
            <a:noFill/>
            <a:miter lim="800000"/>
            <a:headEnd/>
            <a:tailEnd/>
          </a:ln>
        </p:spPr>
      </p:pic>
      <p:sp>
        <p:nvSpPr>
          <p:cNvPr id="2" name="TextBox 1"/>
          <p:cNvSpPr txBox="1"/>
          <p:nvPr/>
        </p:nvSpPr>
        <p:spPr>
          <a:xfrm>
            <a:off x="539552" y="476672"/>
            <a:ext cx="8136904" cy="646331"/>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OBIECTIVELE </a:t>
            </a:r>
            <a:br>
              <a:rPr lang="x-none" dirty="0" smtClean="0">
                <a:latin typeface="Times New Roman" panose="02020603050405020304" pitchFamily="18" charset="0"/>
                <a:cs typeface="Times New Roman" panose="02020603050405020304" pitchFamily="18" charset="0"/>
              </a:rPr>
            </a:br>
            <a:r>
              <a:rPr lang="x-none" dirty="0" smtClean="0">
                <a:latin typeface="Times New Roman" panose="02020603050405020304" pitchFamily="18" charset="0"/>
                <a:cs typeface="Times New Roman" panose="02020603050405020304" pitchFamily="18" charset="0"/>
              </a:rPr>
              <a:t>ÎN  2019</a:t>
            </a:r>
            <a:endParaRPr lang="ru-RU" dirty="0">
              <a:latin typeface="Times New Roman" panose="02020603050405020304" pitchFamily="18" charset="0"/>
              <a:cs typeface="Times New Roman" panose="02020603050405020304" pitchFamily="18" charset="0"/>
            </a:endParaRPr>
          </a:p>
        </p:txBody>
      </p:sp>
      <p:sp>
        <p:nvSpPr>
          <p:cNvPr id="3" name="TextBox 2"/>
          <p:cNvSpPr txBox="1"/>
          <p:nvPr/>
        </p:nvSpPr>
        <p:spPr>
          <a:xfrm>
            <a:off x="683568" y="1268760"/>
            <a:ext cx="7848872" cy="3293209"/>
          </a:xfrm>
          <a:prstGeom prst="rect">
            <a:avLst/>
          </a:prstGeom>
          <a:noFill/>
        </p:spPr>
        <p:txBody>
          <a:bodyPr wrap="square" rtlCol="0">
            <a:spAutoFit/>
          </a:bodyPr>
          <a:lstStyle/>
          <a:p>
            <a:endParaRPr lang="x-none" sz="1600" b="1" dirty="0" smtClean="0">
              <a:latin typeface="Times New Roman" panose="02020603050405020304" pitchFamily="18" charset="0"/>
              <a:ea typeface="Times New Roman" panose="02020603050405020304" pitchFamily="18" charset="0"/>
            </a:endParaRPr>
          </a:p>
          <a:p>
            <a:pPr marL="285750" indent="-285750" algn="just">
              <a:buFont typeface="Arial" panose="020B0604020202020204" pitchFamily="34" charset="0"/>
              <a:buChar char="•"/>
            </a:pPr>
            <a:r>
              <a:rPr lang="x-none" sz="1600" dirty="0" smtClean="0">
                <a:latin typeface="Times New Roman" panose="02020603050405020304" pitchFamily="18" charset="0"/>
                <a:ea typeface="Times New Roman" panose="02020603050405020304" pitchFamily="18" charset="0"/>
              </a:rPr>
              <a:t>Continuarea definirilor mecanisme </a:t>
            </a:r>
            <a:r>
              <a:rPr lang="x-none" sz="1600" dirty="0">
                <a:latin typeface="Times New Roman" panose="02020603050405020304" pitchFamily="18" charset="0"/>
                <a:ea typeface="Times New Roman" panose="02020603050405020304" pitchFamily="18" charset="0"/>
              </a:rPr>
              <a:t>de consolidare a capacităților de funcționalitate a instituțiilor puterii de stat, administrației publice de diferite niveluri și altor componente ale sistemului </a:t>
            </a:r>
            <a:r>
              <a:rPr lang="x-none" sz="1600" dirty="0" smtClean="0">
                <a:latin typeface="Times New Roman" panose="02020603050405020304" pitchFamily="18" charset="0"/>
                <a:ea typeface="Times New Roman" panose="02020603050405020304" pitchFamily="18" charset="0"/>
              </a:rPr>
              <a:t>politic;</a:t>
            </a:r>
          </a:p>
          <a:p>
            <a:pPr algn="just"/>
            <a:endParaRPr lang="x-none" sz="1600" dirty="0" smtClean="0">
              <a:latin typeface="Times New Roman" panose="02020603050405020304" pitchFamily="18" charset="0"/>
              <a:ea typeface="Times New Roman" panose="02020603050405020304" pitchFamily="18" charset="0"/>
            </a:endParaRPr>
          </a:p>
          <a:p>
            <a:pPr marL="285750" indent="-285750" algn="just">
              <a:buFont typeface="Arial" panose="020B0604020202020204" pitchFamily="34" charset="0"/>
              <a:buChar char="•"/>
            </a:pPr>
            <a:r>
              <a:rPr lang="x-none" sz="1600" dirty="0" smtClean="0">
                <a:latin typeface="Times New Roman" panose="02020603050405020304" pitchFamily="18" charset="0"/>
                <a:ea typeface="Times New Roman" panose="02020603050405020304" pitchFamily="18" charset="0"/>
              </a:rPr>
              <a:t>Continuarea analizei </a:t>
            </a:r>
            <a:r>
              <a:rPr lang="x-none" sz="1600" dirty="0">
                <a:latin typeface="Times New Roman" panose="02020603050405020304" pitchFamily="18" charset="0"/>
                <a:ea typeface="Times New Roman" panose="02020603050405020304" pitchFamily="18" charset="0"/>
              </a:rPr>
              <a:t>proceselor de reformă democratică și de democratizare, participare politică a cetățenilor și implicare a societății civile în administrarea structurilor puterii de stat și controlul asupra activității </a:t>
            </a:r>
            <a:r>
              <a:rPr lang="x-none" sz="1600" dirty="0" smtClean="0">
                <a:latin typeface="Times New Roman" panose="02020603050405020304" pitchFamily="18" charset="0"/>
                <a:ea typeface="Times New Roman" panose="02020603050405020304" pitchFamily="18" charset="0"/>
              </a:rPr>
              <a:t>lor;</a:t>
            </a:r>
          </a:p>
          <a:p>
            <a:pPr marL="285750" indent="-285750" algn="just">
              <a:buFont typeface="Arial" panose="020B0604020202020204" pitchFamily="34" charset="0"/>
              <a:buChar char="•"/>
            </a:pPr>
            <a:endParaRPr lang="x-none" sz="1600" dirty="0">
              <a:latin typeface="Times New Roman" panose="02020603050405020304" pitchFamily="18" charset="0"/>
              <a:ea typeface="Times New Roman" panose="02020603050405020304" pitchFamily="18" charset="0"/>
            </a:endParaRPr>
          </a:p>
          <a:p>
            <a:pPr marL="285750" indent="-285750" algn="just">
              <a:buFont typeface="Arial" panose="020B0604020202020204" pitchFamily="34" charset="0"/>
              <a:buChar char="•"/>
            </a:pPr>
            <a:r>
              <a:rPr lang="x-none" sz="1600" dirty="0">
                <a:latin typeface="Times New Roman" panose="02020603050405020304" pitchFamily="18" charset="0"/>
                <a:ea typeface="Times New Roman" panose="02020603050405020304" pitchFamily="18" charset="0"/>
              </a:rPr>
              <a:t>Examinarea </a:t>
            </a:r>
            <a:r>
              <a:rPr lang="x-none" sz="1600" dirty="0" smtClean="0">
                <a:latin typeface="Times New Roman" panose="02020603050405020304" pitchFamily="18" charset="0"/>
                <a:ea typeface="Times New Roman" panose="02020603050405020304" pitchFamily="18" charset="0"/>
              </a:rPr>
              <a:t>continuă a conținutului </a:t>
            </a:r>
            <a:r>
              <a:rPr lang="x-none" sz="1600" dirty="0">
                <a:latin typeface="Times New Roman" panose="02020603050405020304" pitchFamily="18" charset="0"/>
                <a:ea typeface="Times New Roman" panose="02020603050405020304" pitchFamily="18" charset="0"/>
              </a:rPr>
              <a:t>relațiilor Republicii Moldova cu unele state din proximitate, reliefînd parteneriatele transfrontaliere, elucidînd procesul de extindere geoeconomică a Uniunii Europene spre est.</a:t>
            </a:r>
          </a:p>
          <a:p>
            <a:endParaRPr lang="x-none" sz="1600" b="1" dirty="0" smtClean="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35143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3" name="TextBox 2"/>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REZULTATELE PROIECTULUI ÎN 2019</a:t>
            </a:r>
            <a:endParaRPr lang="ru-RU" dirty="0">
              <a:latin typeface="Times New Roman" panose="02020603050405020304" pitchFamily="18" charset="0"/>
              <a:cs typeface="Times New Roman" panose="02020603050405020304" pitchFamily="18" charset="0"/>
            </a:endParaRPr>
          </a:p>
        </p:txBody>
      </p:sp>
      <p:sp>
        <p:nvSpPr>
          <p:cNvPr id="2" name="TextBox 1"/>
          <p:cNvSpPr txBox="1"/>
          <p:nvPr/>
        </p:nvSpPr>
        <p:spPr>
          <a:xfrm>
            <a:off x="755576" y="1196752"/>
            <a:ext cx="7704856" cy="4993931"/>
          </a:xfrm>
          <a:prstGeom prst="rect">
            <a:avLst/>
          </a:prstGeom>
          <a:noFill/>
        </p:spPr>
        <p:txBody>
          <a:bodyPr wrap="square" rtlCol="0">
            <a:spAutoFit/>
          </a:bodyPr>
          <a:lstStyle/>
          <a:p>
            <a:pPr algn="just">
              <a:lnSpc>
                <a:spcPct val="150000"/>
              </a:lnSpc>
              <a:spcAft>
                <a:spcPts val="0"/>
              </a:spcAft>
            </a:pPr>
            <a:r>
              <a:rPr lang="ro-RO" dirty="0">
                <a:latin typeface="Times New Roman" panose="02020603050405020304" pitchFamily="18" charset="0"/>
                <a:ea typeface="Calibri" panose="020F0502020204030204" pitchFamily="34" charset="0"/>
                <a:cs typeface="Arial" panose="020B0604020202020204" pitchFamily="34" charset="0"/>
              </a:rPr>
              <a:t>În anul 2019, finalizarea </a:t>
            </a:r>
            <a:r>
              <a:rPr lang="ro-RO" dirty="0" smtClean="0">
                <a:latin typeface="Times New Roman" panose="02020603050405020304" pitchFamily="18" charset="0"/>
                <a:ea typeface="Calibri" panose="020F0502020204030204" pitchFamily="34" charset="0"/>
                <a:cs typeface="Arial" panose="020B0604020202020204" pitchFamily="34" charset="0"/>
              </a:rPr>
              <a:t>perioadei extinse a proiectului </a:t>
            </a:r>
            <a:r>
              <a:rPr lang="ro-RO" dirty="0">
                <a:latin typeface="Times New Roman" panose="02020603050405020304" pitchFamily="18" charset="0"/>
                <a:ea typeface="Calibri" panose="020F0502020204030204" pitchFamily="34" charset="0"/>
                <a:cs typeface="Arial" panose="020B0604020202020204" pitchFamily="34" charset="0"/>
              </a:rPr>
              <a:t>a fost marcată prin pregătirea pentru publicare a studiului de sinteză </a:t>
            </a:r>
            <a:r>
              <a:rPr lang="ro-RO" i="1" dirty="0" smtClean="0">
                <a:latin typeface="Times New Roman" panose="02020603050405020304" pitchFamily="18" charset="0"/>
                <a:ea typeface="Calibri" panose="020F0502020204030204" pitchFamily="34" charset="0"/>
                <a:cs typeface="Arial" panose="020B0604020202020204" pitchFamily="34" charset="0"/>
              </a:rPr>
              <a:t>Modernizarea </a:t>
            </a:r>
            <a:r>
              <a:rPr lang="ro-RO" i="1" dirty="0">
                <a:latin typeface="Times New Roman" panose="02020603050405020304" pitchFamily="18" charset="0"/>
                <a:ea typeface="Calibri" panose="020F0502020204030204" pitchFamily="34" charset="0"/>
                <a:cs typeface="Arial" panose="020B0604020202020204" pitchFamily="34" charset="0"/>
              </a:rPr>
              <a:t>social-politica a Republicii Moldova in contextul extinderii procesului integraționist european. Partea a ii-a</a:t>
            </a:r>
            <a:r>
              <a:rPr lang="ro-RO" i="1" dirty="0" smtClean="0">
                <a:latin typeface="Times New Roman" panose="02020603050405020304" pitchFamily="18" charset="0"/>
                <a:ea typeface="Calibri" panose="020F0502020204030204" pitchFamily="34" charset="0"/>
                <a:cs typeface="Arial" panose="020B0604020202020204" pitchFamily="34" charset="0"/>
              </a:rPr>
              <a:t>.</a:t>
            </a:r>
            <a:r>
              <a:rPr lang="ro-RO" dirty="0" smtClean="0">
                <a:latin typeface="Times New Roman" panose="02020603050405020304" pitchFamily="18" charset="0"/>
                <a:ea typeface="Calibri" panose="020F0502020204030204" pitchFamily="34" charset="0"/>
                <a:cs typeface="Arial" panose="020B0604020202020204" pitchFamily="34" charset="0"/>
              </a:rPr>
              <a:t> </a:t>
            </a:r>
            <a:r>
              <a:rPr lang="ro-RO" dirty="0">
                <a:latin typeface="Times New Roman" panose="02020603050405020304" pitchFamily="18" charset="0"/>
                <a:ea typeface="Calibri" panose="020F0502020204030204" pitchFamily="34" charset="0"/>
                <a:cs typeface="Arial" panose="020B0604020202020204" pitchFamily="34" charset="0"/>
              </a:rPr>
              <a:t>Actualitatea subiectelor elucidate în această lucrare a fost determinată de necesitatea de a analiza procesele politice care s-au produs în Republica Moldova în anul 2019 atât pe coordonata internă, cât și pe dimensiunea externă, atât în plan conceptual-teoretic, cât și sub aspect aplicativ. Metodologia cercetărilor științifice efectuate întrunește principii, abordări și metode general-științifice și particular-științifice de investigație, urmându-se degajarea unor rezultate științifice și științifico-aplicative de caracter epistemologic și de factură </a:t>
            </a:r>
            <a:r>
              <a:rPr lang="ro-RO" dirty="0" smtClean="0">
                <a:latin typeface="Times New Roman" panose="02020603050405020304" pitchFamily="18" charset="0"/>
                <a:ea typeface="Calibri" panose="020F0502020204030204" pitchFamily="34" charset="0"/>
                <a:cs typeface="Arial" panose="020B0604020202020204" pitchFamily="34" charset="0"/>
              </a:rPr>
              <a:t>praxiologică.</a:t>
            </a:r>
          </a:p>
          <a:p>
            <a:pPr algn="ctr">
              <a:lnSpc>
                <a:spcPct val="150000"/>
              </a:lnSpc>
              <a:spcAft>
                <a:spcPts val="0"/>
              </a:spcAft>
            </a:pPr>
            <a:r>
              <a:rPr lang="ro-RO" sz="1600" b="1" dirty="0" smtClean="0">
                <a:latin typeface="Times New Roman" panose="02020603050405020304" pitchFamily="18" charset="0"/>
                <a:ea typeface="Calibri" panose="020F0502020204030204" pitchFamily="34" charset="0"/>
                <a:cs typeface="Arial" panose="020B0604020202020204" pitchFamily="34" charset="0"/>
              </a:rPr>
              <a:t>LUCRAREA CUPRINDE 21 DE CAPITOLE!</a:t>
            </a:r>
            <a:endParaRPr lang="ru-RU" sz="16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546647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4" name="TextBox 3"/>
          <p:cNvSpPr txBox="1"/>
          <p:nvPr/>
        </p:nvSpPr>
        <p:spPr>
          <a:xfrm>
            <a:off x="539552" y="476672"/>
            <a:ext cx="8136904" cy="646331"/>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it-IT">
                <a:latin typeface="Times New Roman" panose="02020603050405020304" pitchFamily="18" charset="0"/>
                <a:cs typeface="Times New Roman" panose="02020603050405020304" pitchFamily="18" charset="0"/>
              </a:rPr>
              <a:t>Modernizarea social-politica a Republicii Moldova in contextul extinderii procesului integraționist european. Partea a ii-a</a:t>
            </a:r>
            <a:endParaRPr lang="ru-RU"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2771800" y="1412776"/>
            <a:ext cx="3371429" cy="4761905"/>
          </a:xfrm>
          <a:prstGeom prst="rect">
            <a:avLst/>
          </a:prstGeom>
        </p:spPr>
      </p:pic>
    </p:spTree>
    <p:extLst>
      <p:ext uri="{BB962C8B-B14F-4D97-AF65-F5344CB8AC3E}">
        <p14:creationId xmlns:p14="http://schemas.microsoft.com/office/powerpoint/2010/main" val="31503526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IMPACTUL  PROIECTULUI</a:t>
            </a:r>
            <a:endParaRPr lang="ru-RU" dirty="0">
              <a:latin typeface="Times New Roman" panose="02020603050405020304" pitchFamily="18" charset="0"/>
              <a:cs typeface="Times New Roman" panose="02020603050405020304" pitchFamily="18" charset="0"/>
            </a:endParaRPr>
          </a:p>
        </p:txBody>
      </p:sp>
      <p:sp>
        <p:nvSpPr>
          <p:cNvPr id="3" name="TextBox 2"/>
          <p:cNvSpPr txBox="1"/>
          <p:nvPr/>
        </p:nvSpPr>
        <p:spPr>
          <a:xfrm>
            <a:off x="611560" y="1052736"/>
            <a:ext cx="7848872" cy="5078313"/>
          </a:xfrm>
          <a:prstGeom prst="rect">
            <a:avLst/>
          </a:prstGeom>
          <a:noFill/>
        </p:spPr>
        <p:txBody>
          <a:bodyPr wrap="square" rtlCol="0">
            <a:spAutoFit/>
          </a:bodyPr>
          <a:lstStyle/>
          <a:p>
            <a:endParaRPr lang="x-none" dirty="0"/>
          </a:p>
          <a:p>
            <a:pPr marL="285750" indent="-285750" algn="just">
              <a:buFont typeface="Arial" panose="020B0604020202020204" pitchFamily="34" charset="0"/>
              <a:buChar char="•"/>
            </a:pPr>
            <a:r>
              <a:rPr lang="x-none" dirty="0" smtClean="0"/>
              <a:t>continuarea unor </a:t>
            </a:r>
            <a:r>
              <a:rPr lang="en-US" dirty="0" err="1" smtClean="0"/>
              <a:t>cercetări</a:t>
            </a:r>
            <a:r>
              <a:rPr lang="en-US" dirty="0" smtClean="0"/>
              <a:t> </a:t>
            </a:r>
            <a:r>
              <a:rPr lang="en-US" dirty="0" err="1"/>
              <a:t>științifice</a:t>
            </a:r>
            <a:r>
              <a:rPr lang="en-US" dirty="0"/>
              <a:t> </a:t>
            </a:r>
            <a:r>
              <a:rPr lang="en-US" dirty="0" err="1" smtClean="0"/>
              <a:t>fundamentale</a:t>
            </a:r>
            <a:r>
              <a:rPr lang="x-none" dirty="0" smtClean="0"/>
              <a:t>,</a:t>
            </a:r>
            <a:r>
              <a:rPr lang="en-US" dirty="0" smtClean="0"/>
              <a:t> </a:t>
            </a:r>
            <a:r>
              <a:rPr lang="en-US" dirty="0"/>
              <a:t>care </a:t>
            </a:r>
            <a:r>
              <a:rPr lang="en-US" dirty="0" err="1"/>
              <a:t>vor</a:t>
            </a:r>
            <a:r>
              <a:rPr lang="en-US" dirty="0"/>
              <a:t> </a:t>
            </a:r>
            <a:r>
              <a:rPr lang="en-US" dirty="0" err="1"/>
              <a:t>contribui</a:t>
            </a:r>
            <a:r>
              <a:rPr lang="en-US" dirty="0"/>
              <a:t> la </a:t>
            </a:r>
            <a:r>
              <a:rPr lang="en-US" dirty="0" err="1"/>
              <a:t>dezvoltarea</a:t>
            </a:r>
            <a:r>
              <a:rPr lang="en-US" dirty="0"/>
              <a:t> </a:t>
            </a:r>
            <a:r>
              <a:rPr lang="en-US" dirty="0" err="1"/>
              <a:t>Științelor</a:t>
            </a:r>
            <a:r>
              <a:rPr lang="en-US" dirty="0"/>
              <a:t> </a:t>
            </a:r>
            <a:r>
              <a:rPr lang="en-US" dirty="0" err="1"/>
              <a:t>Politice</a:t>
            </a:r>
            <a:r>
              <a:rPr lang="en-US" dirty="0"/>
              <a:t>, </a:t>
            </a:r>
            <a:r>
              <a:rPr lang="en-US" dirty="0" err="1"/>
              <a:t>Relațiilor</a:t>
            </a:r>
            <a:r>
              <a:rPr lang="en-US" dirty="0"/>
              <a:t> </a:t>
            </a:r>
            <a:r>
              <a:rPr lang="en-US" dirty="0" err="1"/>
              <a:t>Internaționale</a:t>
            </a:r>
            <a:r>
              <a:rPr lang="en-US" dirty="0"/>
              <a:t> </a:t>
            </a:r>
            <a:r>
              <a:rPr lang="en-US" dirty="0" err="1"/>
              <a:t>și</a:t>
            </a:r>
            <a:r>
              <a:rPr lang="en-US" dirty="0"/>
              <a:t> </a:t>
            </a:r>
            <a:r>
              <a:rPr lang="en-US" dirty="0" err="1"/>
              <a:t>Studiilor</a:t>
            </a:r>
            <a:r>
              <a:rPr lang="en-US" dirty="0"/>
              <a:t> </a:t>
            </a:r>
            <a:r>
              <a:rPr lang="en-US" dirty="0" err="1"/>
              <a:t>Europene</a:t>
            </a:r>
            <a:r>
              <a:rPr lang="en-US" dirty="0"/>
              <a:t> </a:t>
            </a:r>
            <a:r>
              <a:rPr lang="en-US" dirty="0" err="1"/>
              <a:t>prin</a:t>
            </a:r>
            <a:r>
              <a:rPr lang="en-US" dirty="0"/>
              <a:t> </a:t>
            </a:r>
            <a:r>
              <a:rPr lang="en-US" dirty="0" err="1"/>
              <a:t>publicarea</a:t>
            </a:r>
            <a:r>
              <a:rPr lang="en-US" dirty="0"/>
              <a:t> </a:t>
            </a:r>
            <a:r>
              <a:rPr lang="en-US" dirty="0" err="1"/>
              <a:t>monografiilor</a:t>
            </a:r>
            <a:r>
              <a:rPr lang="en-US" dirty="0"/>
              <a:t>, </a:t>
            </a:r>
            <a:r>
              <a:rPr lang="en-US" dirty="0" err="1"/>
              <a:t>articolelor</a:t>
            </a:r>
            <a:r>
              <a:rPr lang="en-US" dirty="0"/>
              <a:t> </a:t>
            </a:r>
            <a:r>
              <a:rPr lang="en-US" dirty="0" err="1"/>
              <a:t>în</a:t>
            </a:r>
            <a:r>
              <a:rPr lang="en-US" dirty="0"/>
              <a:t> </a:t>
            </a:r>
            <a:r>
              <a:rPr lang="en-US" dirty="0" err="1"/>
              <a:t>reviste</a:t>
            </a:r>
            <a:r>
              <a:rPr lang="en-US" dirty="0"/>
              <a:t> din </a:t>
            </a:r>
            <a:r>
              <a:rPr lang="en-US" dirty="0" err="1"/>
              <a:t>țară</a:t>
            </a:r>
            <a:r>
              <a:rPr lang="en-US" dirty="0"/>
              <a:t> </a:t>
            </a:r>
            <a:r>
              <a:rPr lang="en-US" dirty="0" err="1"/>
              <a:t>și</a:t>
            </a:r>
            <a:r>
              <a:rPr lang="en-US" dirty="0"/>
              <a:t> de </a:t>
            </a:r>
            <a:r>
              <a:rPr lang="en-US" dirty="0" err="1"/>
              <a:t>peste</a:t>
            </a:r>
            <a:r>
              <a:rPr lang="en-US" dirty="0"/>
              <a:t> </a:t>
            </a:r>
            <a:r>
              <a:rPr lang="en-US" dirty="0" err="1"/>
              <a:t>hotre</a:t>
            </a:r>
            <a:r>
              <a:rPr lang="en-US" dirty="0"/>
              <a:t>, </a:t>
            </a:r>
            <a:r>
              <a:rPr lang="en-US" dirty="0" err="1"/>
              <a:t>capitolelor</a:t>
            </a:r>
            <a:r>
              <a:rPr lang="en-US" dirty="0"/>
              <a:t> </a:t>
            </a:r>
            <a:r>
              <a:rPr lang="en-US" dirty="0" err="1"/>
              <a:t>în</a:t>
            </a:r>
            <a:r>
              <a:rPr lang="en-US" dirty="0"/>
              <a:t> </a:t>
            </a:r>
            <a:r>
              <a:rPr lang="en-US" dirty="0" err="1" smtClean="0"/>
              <a:t>culegeri</a:t>
            </a:r>
            <a:r>
              <a:rPr lang="x-none" dirty="0" smtClean="0"/>
              <a:t>;</a:t>
            </a:r>
          </a:p>
          <a:p>
            <a:pPr marL="285750" indent="-285750" algn="just">
              <a:buFont typeface="Arial" panose="020B0604020202020204" pitchFamily="34" charset="0"/>
              <a:buChar char="•"/>
            </a:pPr>
            <a:r>
              <a:rPr lang="en-US" dirty="0" err="1"/>
              <a:t>publicarea</a:t>
            </a:r>
            <a:r>
              <a:rPr lang="en-US" dirty="0"/>
              <a:t> </a:t>
            </a:r>
            <a:r>
              <a:rPr lang="en-US" dirty="0" err="1"/>
              <a:t>studiu</a:t>
            </a:r>
            <a:r>
              <a:rPr lang="x-none" dirty="0"/>
              <a:t>lui</a:t>
            </a:r>
            <a:r>
              <a:rPr lang="en-US" dirty="0"/>
              <a:t> de </a:t>
            </a:r>
            <a:r>
              <a:rPr lang="en-US" dirty="0" err="1"/>
              <a:t>sinteză</a:t>
            </a:r>
            <a:r>
              <a:rPr lang="en-US" dirty="0"/>
              <a:t> "</a:t>
            </a:r>
            <a:r>
              <a:rPr lang="en-US" dirty="0" err="1"/>
              <a:t>Modernizarea</a:t>
            </a:r>
            <a:r>
              <a:rPr lang="en-US" dirty="0"/>
              <a:t> social-</a:t>
            </a:r>
            <a:r>
              <a:rPr lang="en-US" dirty="0" err="1"/>
              <a:t>politică</a:t>
            </a:r>
            <a:r>
              <a:rPr lang="en-US" dirty="0"/>
              <a:t> a </a:t>
            </a:r>
            <a:r>
              <a:rPr lang="en-US" dirty="0" err="1"/>
              <a:t>Republicii</a:t>
            </a:r>
            <a:r>
              <a:rPr lang="en-US" dirty="0"/>
              <a:t> Moldova </a:t>
            </a:r>
            <a:r>
              <a:rPr lang="en-US" dirty="0" err="1"/>
              <a:t>în</a:t>
            </a:r>
            <a:r>
              <a:rPr lang="en-US" dirty="0"/>
              <a:t> </a:t>
            </a:r>
            <a:r>
              <a:rPr lang="en-US" dirty="0" err="1"/>
              <a:t>contextul</a:t>
            </a:r>
            <a:r>
              <a:rPr lang="en-US" dirty="0"/>
              <a:t> </a:t>
            </a:r>
            <a:r>
              <a:rPr lang="en-US" dirty="0" err="1"/>
              <a:t>extinderii</a:t>
            </a:r>
            <a:r>
              <a:rPr lang="en-US" dirty="0"/>
              <a:t> </a:t>
            </a:r>
            <a:r>
              <a:rPr lang="en-US" dirty="0" err="1"/>
              <a:t>procesului</a:t>
            </a:r>
            <a:r>
              <a:rPr lang="en-US" dirty="0"/>
              <a:t> </a:t>
            </a:r>
            <a:r>
              <a:rPr lang="en-US" dirty="0" err="1"/>
              <a:t>integraţionist</a:t>
            </a:r>
            <a:r>
              <a:rPr lang="en-US" dirty="0"/>
              <a:t> </a:t>
            </a:r>
            <a:r>
              <a:rPr lang="en-US" dirty="0" err="1"/>
              <a:t>european</a:t>
            </a:r>
            <a:r>
              <a:rPr lang="x-none" dirty="0"/>
              <a:t>. Partea a 2-a</a:t>
            </a:r>
            <a:r>
              <a:rPr lang="en-US" dirty="0"/>
              <a:t>" /</a:t>
            </a:r>
            <a:r>
              <a:rPr lang="en-US" dirty="0" err="1"/>
              <a:t>coordonator.șt</a:t>
            </a:r>
            <a:r>
              <a:rPr lang="en-US" dirty="0"/>
              <a:t>.; Victor </a:t>
            </a:r>
            <a:r>
              <a:rPr lang="en-US" dirty="0" err="1"/>
              <a:t>Juc</a:t>
            </a:r>
            <a:r>
              <a:rPr lang="en-US" dirty="0"/>
              <a:t>. </a:t>
            </a:r>
            <a:r>
              <a:rPr lang="en-US" dirty="0" err="1"/>
              <a:t>Chișinău</a:t>
            </a:r>
            <a:r>
              <a:rPr lang="en-US" dirty="0"/>
              <a:t>, </a:t>
            </a:r>
            <a:r>
              <a:rPr lang="en-US" dirty="0" err="1"/>
              <a:t>Partea</a:t>
            </a:r>
            <a:r>
              <a:rPr lang="en-US" dirty="0"/>
              <a:t> a 2-a. – 2019. – 364 p.</a:t>
            </a:r>
            <a:r>
              <a:rPr lang="x-none" dirty="0"/>
              <a:t> Lucrarea </a:t>
            </a:r>
            <a:r>
              <a:rPr lang="en-US" dirty="0"/>
              <a:t> </a:t>
            </a:r>
            <a:r>
              <a:rPr lang="en-US" dirty="0" err="1"/>
              <a:t>va</a:t>
            </a:r>
            <a:r>
              <a:rPr lang="en-US" dirty="0"/>
              <a:t> </a:t>
            </a:r>
            <a:r>
              <a:rPr lang="en-US" dirty="0" err="1"/>
              <a:t>contribui</a:t>
            </a:r>
            <a:r>
              <a:rPr lang="en-US" dirty="0"/>
              <a:t> la </a:t>
            </a:r>
            <a:r>
              <a:rPr lang="en-US" dirty="0" err="1"/>
              <a:t>maximizarea</a:t>
            </a:r>
            <a:r>
              <a:rPr lang="en-US" dirty="0"/>
              <a:t> </a:t>
            </a:r>
            <a:r>
              <a:rPr lang="en-US" dirty="0" err="1"/>
              <a:t>impactului</a:t>
            </a:r>
            <a:r>
              <a:rPr lang="en-US" dirty="0"/>
              <a:t> </a:t>
            </a:r>
            <a:r>
              <a:rPr lang="en-US" dirty="0" err="1"/>
              <a:t>prin</a:t>
            </a:r>
            <a:r>
              <a:rPr lang="en-US" dirty="0"/>
              <a:t> </a:t>
            </a:r>
            <a:r>
              <a:rPr lang="en-US" dirty="0" err="1"/>
              <a:t>analiza</a:t>
            </a:r>
            <a:r>
              <a:rPr lang="en-US" dirty="0"/>
              <a:t> </a:t>
            </a:r>
            <a:r>
              <a:rPr lang="en-US" dirty="0" err="1"/>
              <a:t>comparativă</a:t>
            </a:r>
            <a:r>
              <a:rPr lang="en-US" dirty="0"/>
              <a:t> a </a:t>
            </a:r>
            <a:r>
              <a:rPr lang="en-US" dirty="0" err="1"/>
              <a:t>realităților</a:t>
            </a:r>
            <a:r>
              <a:rPr lang="en-US" dirty="0"/>
              <a:t> la </a:t>
            </a:r>
            <a:r>
              <a:rPr lang="en-US" dirty="0" err="1"/>
              <a:t>capitolul</a:t>
            </a:r>
            <a:r>
              <a:rPr lang="en-US" dirty="0"/>
              <a:t> </a:t>
            </a:r>
            <a:r>
              <a:rPr lang="en-US" dirty="0" err="1"/>
              <a:t>modernizarea</a:t>
            </a:r>
            <a:r>
              <a:rPr lang="en-US" dirty="0"/>
              <a:t> social-</a:t>
            </a:r>
            <a:r>
              <a:rPr lang="en-US" dirty="0" err="1"/>
              <a:t>politică</a:t>
            </a:r>
            <a:r>
              <a:rPr lang="en-US" dirty="0"/>
              <a:t> a </a:t>
            </a:r>
            <a:r>
              <a:rPr lang="en-US" dirty="0" err="1"/>
              <a:t>Republicii</a:t>
            </a:r>
            <a:r>
              <a:rPr lang="en-US" dirty="0"/>
              <a:t> Moldova </a:t>
            </a:r>
            <a:r>
              <a:rPr lang="en-US" dirty="0" err="1"/>
              <a:t>pînă</a:t>
            </a:r>
            <a:r>
              <a:rPr lang="en-US" dirty="0"/>
              <a:t> </a:t>
            </a:r>
            <a:r>
              <a:rPr lang="en-US" dirty="0" err="1"/>
              <a:t>și</a:t>
            </a:r>
            <a:r>
              <a:rPr lang="en-US" dirty="0"/>
              <a:t> </a:t>
            </a:r>
            <a:r>
              <a:rPr lang="en-US" dirty="0" err="1"/>
              <a:t>după</a:t>
            </a:r>
            <a:r>
              <a:rPr lang="en-US" dirty="0"/>
              <a:t> </a:t>
            </a:r>
            <a:r>
              <a:rPr lang="en-US" dirty="0" err="1"/>
              <a:t>implementarea</a:t>
            </a:r>
            <a:r>
              <a:rPr lang="en-US" dirty="0"/>
              <a:t> </a:t>
            </a:r>
            <a:r>
              <a:rPr lang="en-US" dirty="0" err="1"/>
              <a:t>prevederilor</a:t>
            </a:r>
            <a:r>
              <a:rPr lang="en-US" dirty="0"/>
              <a:t> </a:t>
            </a:r>
            <a:r>
              <a:rPr lang="en-US" dirty="0" err="1"/>
              <a:t>Acordului</a:t>
            </a:r>
            <a:r>
              <a:rPr lang="en-US" dirty="0"/>
              <a:t> de </a:t>
            </a:r>
            <a:r>
              <a:rPr lang="en-US" dirty="0" err="1" smtClean="0"/>
              <a:t>Asociere</a:t>
            </a:r>
            <a:r>
              <a:rPr lang="x-none" dirty="0" smtClean="0"/>
              <a:t>;</a:t>
            </a:r>
            <a:endParaRPr lang="ru-RU" dirty="0"/>
          </a:p>
          <a:p>
            <a:pPr marL="285750" indent="-285750" algn="just">
              <a:buFont typeface="Arial" panose="020B0604020202020204" pitchFamily="34" charset="0"/>
              <a:buChar char="•"/>
            </a:pPr>
            <a:r>
              <a:rPr lang="en-US" dirty="0" err="1" smtClean="0"/>
              <a:t>avize</a:t>
            </a:r>
            <a:r>
              <a:rPr lang="en-US" dirty="0" smtClean="0"/>
              <a:t> </a:t>
            </a:r>
            <a:r>
              <a:rPr lang="en-US" dirty="0" err="1"/>
              <a:t>și</a:t>
            </a:r>
            <a:r>
              <a:rPr lang="en-US" dirty="0"/>
              <a:t> </a:t>
            </a:r>
            <a:r>
              <a:rPr lang="en-US" dirty="0" err="1"/>
              <a:t>expertizări</a:t>
            </a:r>
            <a:r>
              <a:rPr lang="en-US" dirty="0"/>
              <a:t> la </a:t>
            </a:r>
            <a:r>
              <a:rPr lang="en-US" dirty="0" err="1"/>
              <a:t>proiectele</a:t>
            </a:r>
            <a:r>
              <a:rPr lang="en-US" dirty="0"/>
              <a:t> de </a:t>
            </a:r>
            <a:r>
              <a:rPr lang="en-US" dirty="0" err="1"/>
              <a:t>legi</a:t>
            </a:r>
            <a:r>
              <a:rPr lang="en-US" dirty="0"/>
              <a:t> </a:t>
            </a:r>
            <a:r>
              <a:rPr lang="en-US" dirty="0" err="1"/>
              <a:t>și</a:t>
            </a:r>
            <a:r>
              <a:rPr lang="en-US" dirty="0"/>
              <a:t> note </a:t>
            </a:r>
            <a:r>
              <a:rPr lang="en-US" dirty="0" err="1"/>
              <a:t>analitice</a:t>
            </a:r>
            <a:r>
              <a:rPr lang="en-US" dirty="0"/>
              <a:t>/informative </a:t>
            </a:r>
            <a:r>
              <a:rPr lang="en-US" dirty="0" err="1"/>
              <a:t>pe</a:t>
            </a:r>
            <a:r>
              <a:rPr lang="en-US" dirty="0"/>
              <a:t> </a:t>
            </a:r>
            <a:r>
              <a:rPr lang="en-US" dirty="0" err="1"/>
              <a:t>marginea</a:t>
            </a:r>
            <a:r>
              <a:rPr lang="en-US" dirty="0"/>
              <a:t> </a:t>
            </a:r>
            <a:r>
              <a:rPr lang="en-US" dirty="0" err="1"/>
              <a:t>diferitor</a:t>
            </a:r>
            <a:r>
              <a:rPr lang="en-US" dirty="0"/>
              <a:t> </a:t>
            </a:r>
            <a:r>
              <a:rPr lang="en-US" dirty="0" err="1"/>
              <a:t>aspecte</a:t>
            </a:r>
            <a:r>
              <a:rPr lang="en-US" dirty="0"/>
              <a:t> </a:t>
            </a:r>
            <a:r>
              <a:rPr lang="en-US" dirty="0" err="1"/>
              <a:t>ce</a:t>
            </a:r>
            <a:r>
              <a:rPr lang="en-US" dirty="0"/>
              <a:t> </a:t>
            </a:r>
            <a:r>
              <a:rPr lang="en-US" dirty="0" err="1"/>
              <a:t>țin</a:t>
            </a:r>
            <a:r>
              <a:rPr lang="en-US" dirty="0"/>
              <a:t> de </a:t>
            </a:r>
            <a:r>
              <a:rPr lang="en-US" dirty="0" err="1"/>
              <a:t>problemele</a:t>
            </a:r>
            <a:r>
              <a:rPr lang="en-US" dirty="0"/>
              <a:t> </a:t>
            </a:r>
            <a:r>
              <a:rPr lang="en-US" dirty="0" err="1"/>
              <a:t>modernizării</a:t>
            </a:r>
            <a:r>
              <a:rPr lang="en-US" dirty="0"/>
              <a:t> social-</a:t>
            </a:r>
            <a:r>
              <a:rPr lang="en-US" dirty="0" err="1"/>
              <a:t>politice</a:t>
            </a:r>
            <a:r>
              <a:rPr lang="en-US" dirty="0"/>
              <a:t> a </a:t>
            </a:r>
            <a:r>
              <a:rPr lang="en-US" dirty="0" err="1"/>
              <a:t>Republicii</a:t>
            </a:r>
            <a:r>
              <a:rPr lang="en-US" dirty="0"/>
              <a:t> Moldova </a:t>
            </a:r>
            <a:r>
              <a:rPr lang="en-US" dirty="0" err="1"/>
              <a:t>prin</a:t>
            </a:r>
            <a:r>
              <a:rPr lang="en-US" dirty="0"/>
              <a:t> </a:t>
            </a:r>
            <a:r>
              <a:rPr lang="en-US" dirty="0" err="1"/>
              <a:t>valorificarea</a:t>
            </a:r>
            <a:r>
              <a:rPr lang="en-US" dirty="0"/>
              <a:t> </a:t>
            </a:r>
            <a:r>
              <a:rPr lang="en-US" dirty="0" err="1"/>
              <a:t>opțiunii</a:t>
            </a:r>
            <a:r>
              <a:rPr lang="en-US" dirty="0"/>
              <a:t> </a:t>
            </a:r>
            <a:r>
              <a:rPr lang="en-US" dirty="0" err="1"/>
              <a:t>europene</a:t>
            </a:r>
            <a:r>
              <a:rPr lang="en-US" dirty="0"/>
              <a:t> </a:t>
            </a:r>
            <a:r>
              <a:rPr lang="en-US" dirty="0" err="1"/>
              <a:t>și</a:t>
            </a:r>
            <a:r>
              <a:rPr lang="en-US" dirty="0"/>
              <a:t> </a:t>
            </a:r>
            <a:r>
              <a:rPr lang="en-US" dirty="0" err="1"/>
              <a:t>redimensionării</a:t>
            </a:r>
            <a:r>
              <a:rPr lang="en-US" dirty="0"/>
              <a:t> </a:t>
            </a:r>
            <a:r>
              <a:rPr lang="en-US" dirty="0" err="1"/>
              <a:t>modelului</a:t>
            </a:r>
            <a:r>
              <a:rPr lang="en-US" dirty="0"/>
              <a:t> de </a:t>
            </a:r>
            <a:r>
              <a:rPr lang="en-US" dirty="0" err="1"/>
              <a:t>ordine</a:t>
            </a:r>
            <a:r>
              <a:rPr lang="en-US" dirty="0"/>
              <a:t> </a:t>
            </a:r>
            <a:r>
              <a:rPr lang="en-US" dirty="0" err="1"/>
              <a:t>europeană</a:t>
            </a:r>
            <a:r>
              <a:rPr lang="en-US" dirty="0"/>
              <a:t>, </a:t>
            </a:r>
            <a:r>
              <a:rPr lang="en-US" dirty="0" err="1"/>
              <a:t>accentele</a:t>
            </a:r>
            <a:r>
              <a:rPr lang="en-US" dirty="0"/>
              <a:t> </a:t>
            </a:r>
            <a:r>
              <a:rPr lang="en-US" dirty="0" err="1"/>
              <a:t>fiind</a:t>
            </a:r>
            <a:r>
              <a:rPr lang="en-US" dirty="0"/>
              <a:t> </a:t>
            </a:r>
            <a:r>
              <a:rPr lang="en-US" dirty="0" err="1"/>
              <a:t>puse</a:t>
            </a:r>
            <a:r>
              <a:rPr lang="en-US" dirty="0"/>
              <a:t> </a:t>
            </a:r>
            <a:r>
              <a:rPr lang="en-US" dirty="0" err="1"/>
              <a:t>pe</a:t>
            </a:r>
            <a:r>
              <a:rPr lang="en-US" dirty="0"/>
              <a:t> </a:t>
            </a:r>
            <a:r>
              <a:rPr lang="en-US" dirty="0" err="1"/>
              <a:t>identificarea</a:t>
            </a:r>
            <a:r>
              <a:rPr lang="en-US" dirty="0"/>
              <a:t> </a:t>
            </a:r>
            <a:r>
              <a:rPr lang="en-US" dirty="0" err="1"/>
              <a:t>soluțiilor</a:t>
            </a:r>
            <a:r>
              <a:rPr lang="en-US" dirty="0"/>
              <a:t> </a:t>
            </a:r>
            <a:r>
              <a:rPr lang="en-US" dirty="0" err="1"/>
              <a:t>în</a:t>
            </a:r>
            <a:r>
              <a:rPr lang="en-US" dirty="0"/>
              <a:t> </a:t>
            </a:r>
            <a:r>
              <a:rPr lang="en-US" dirty="0" err="1"/>
              <a:t>vederea</a:t>
            </a:r>
            <a:r>
              <a:rPr lang="en-US" dirty="0"/>
              <a:t> </a:t>
            </a:r>
            <a:r>
              <a:rPr lang="en-US" dirty="0" err="1"/>
              <a:t>atenuării</a:t>
            </a:r>
            <a:r>
              <a:rPr lang="en-US" dirty="0"/>
              <a:t> </a:t>
            </a:r>
            <a:r>
              <a:rPr lang="en-US" dirty="0" err="1"/>
              <a:t>vulnerabilităților</a:t>
            </a:r>
            <a:r>
              <a:rPr lang="en-US" dirty="0"/>
              <a:t> </a:t>
            </a:r>
            <a:r>
              <a:rPr lang="en-US" dirty="0" err="1"/>
              <a:t>și</a:t>
            </a:r>
            <a:r>
              <a:rPr lang="en-US" dirty="0"/>
              <a:t> </a:t>
            </a:r>
            <a:r>
              <a:rPr lang="en-US" dirty="0" err="1"/>
              <a:t>diminuării</a:t>
            </a:r>
            <a:r>
              <a:rPr lang="en-US" dirty="0"/>
              <a:t> </a:t>
            </a:r>
            <a:r>
              <a:rPr lang="en-US" dirty="0" err="1"/>
              <a:t>provocărilor</a:t>
            </a:r>
            <a:r>
              <a:rPr lang="en-US" dirty="0"/>
              <a:t>, </a:t>
            </a:r>
            <a:r>
              <a:rPr lang="en-US" dirty="0" err="1"/>
              <a:t>fructificării</a:t>
            </a:r>
            <a:r>
              <a:rPr lang="en-US" dirty="0"/>
              <a:t> </a:t>
            </a:r>
            <a:r>
              <a:rPr lang="en-US" dirty="0" err="1"/>
              <a:t>oportunităților</a:t>
            </a:r>
            <a:r>
              <a:rPr lang="en-US" dirty="0"/>
              <a:t> </a:t>
            </a:r>
            <a:r>
              <a:rPr lang="en-US" dirty="0" err="1"/>
              <a:t>și</a:t>
            </a:r>
            <a:r>
              <a:rPr lang="en-US" dirty="0"/>
              <a:t> </a:t>
            </a:r>
            <a:r>
              <a:rPr lang="en-US" dirty="0" err="1"/>
              <a:t>diseminării</a:t>
            </a:r>
            <a:r>
              <a:rPr lang="en-US" dirty="0"/>
              <a:t> </a:t>
            </a:r>
            <a:r>
              <a:rPr lang="en-US" dirty="0" err="1"/>
              <a:t>rezultatelor</a:t>
            </a:r>
            <a:r>
              <a:rPr lang="en-US" dirty="0"/>
              <a:t> </a:t>
            </a:r>
            <a:r>
              <a:rPr lang="en-US" dirty="0" err="1" smtClean="0"/>
              <a:t>obținute</a:t>
            </a:r>
            <a:r>
              <a:rPr lang="en-US" dirty="0" smtClean="0"/>
              <a:t>.</a:t>
            </a:r>
            <a:endParaRPr lang="x-none" dirty="0"/>
          </a:p>
        </p:txBody>
      </p:sp>
    </p:spTree>
    <p:extLst>
      <p:ext uri="{BB962C8B-B14F-4D97-AF65-F5344CB8AC3E}">
        <p14:creationId xmlns:p14="http://schemas.microsoft.com/office/powerpoint/2010/main" val="35840464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FINANȚAREA PROIECTULUI ÎN 2019</a:t>
            </a:r>
            <a:endParaRPr lang="ru-RU" dirty="0">
              <a:latin typeface="Times New Roman" panose="02020603050405020304" pitchFamily="18"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349960169"/>
              </p:ext>
            </p:extLst>
          </p:nvPr>
        </p:nvGraphicFramePr>
        <p:xfrm>
          <a:off x="1885652" y="1628800"/>
          <a:ext cx="5444703" cy="3880805"/>
        </p:xfrm>
        <a:graphic>
          <a:graphicData uri="http://schemas.openxmlformats.org/drawingml/2006/table">
            <a:tbl>
              <a:tblPr firstRow="1" firstCol="1" bandRow="1"/>
              <a:tblGrid>
                <a:gridCol w="2065720">
                  <a:extLst>
                    <a:ext uri="{9D8B030D-6E8A-4147-A177-3AD203B41FA5}">
                      <a16:colId xmlns:a16="http://schemas.microsoft.com/office/drawing/2014/main" xmlns="" val="4191150805"/>
                    </a:ext>
                  </a:extLst>
                </a:gridCol>
                <a:gridCol w="3378983">
                  <a:extLst>
                    <a:ext uri="{9D8B030D-6E8A-4147-A177-3AD203B41FA5}">
                      <a16:colId xmlns:a16="http://schemas.microsoft.com/office/drawing/2014/main" xmlns="" val="3455528418"/>
                    </a:ext>
                  </a:extLst>
                </a:gridCol>
              </a:tblGrid>
              <a:tr h="0">
                <a:tc>
                  <a:txBody>
                    <a:bodyPr/>
                    <a:lstStyle/>
                    <a:p>
                      <a:pPr algn="ctr">
                        <a:lnSpc>
                          <a:spcPct val="107000"/>
                        </a:lnSpc>
                        <a:spcAft>
                          <a:spcPts val="0"/>
                        </a:spcAft>
                      </a:pPr>
                      <a:r>
                        <a:rPr lang="ru-RU" sz="110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b="1">
                          <a:effectLst/>
                          <a:latin typeface="Times New Roman" panose="02020603050405020304" pitchFamily="18" charset="0"/>
                          <a:ea typeface="Calibri" panose="020F0502020204030204" pitchFamily="34" charset="0"/>
                          <a:cs typeface="Times New Roman" panose="02020603050405020304" pitchFamily="18" charset="0"/>
                        </a:rPr>
                        <a:t>2019 (cheltuieli efective, mii lei)</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05399936"/>
                  </a:ext>
                </a:extLst>
              </a:tr>
              <a:tr h="0">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Finanţare bugetară</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a:effectLst/>
                          <a:latin typeface="Times New Roman" panose="02020603050405020304" pitchFamily="18" charset="0"/>
                          <a:ea typeface="Calibri" panose="020F0502020204030204" pitchFamily="34" charset="0"/>
                          <a:cs typeface="Times New Roman" panose="02020603050405020304" pitchFamily="18" charset="0"/>
                        </a:rPr>
                        <a:t>3215,3</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939454238"/>
                  </a:ext>
                </a:extLst>
              </a:tr>
              <a:tr h="0">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Mijloace proprii (cofinanțare)</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a:effectLst/>
                          <a:latin typeface="Times New Roman" panose="02020603050405020304" pitchFamily="18" charset="0"/>
                          <a:ea typeface="Calibri" panose="020F0502020204030204" pitchFamily="34" charset="0"/>
                          <a:cs typeface="Times New Roman" panose="02020603050405020304" pitchFamily="18" charset="0"/>
                        </a:rPr>
                        <a:t>2413,6</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909236770"/>
                  </a:ext>
                </a:extLst>
              </a:tr>
              <a:tr h="0">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Fondul de salariu</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876673751"/>
                  </a:ext>
                </a:extLst>
              </a:tr>
              <a:tr h="0">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Procurări, mentenanța: real / cheltuit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76967902"/>
                  </a:ext>
                </a:extLst>
              </a:tr>
              <a:tr h="0">
                <a:tc>
                  <a:txBody>
                    <a:bodyPr/>
                    <a:lstStyle/>
                    <a:p>
                      <a:pPr algn="ctr">
                        <a:lnSpc>
                          <a:spcPct val="107000"/>
                        </a:lnSpc>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Reparații necesare/realizate (mii lei)</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109216682"/>
                  </a:ext>
                </a:extLst>
              </a:tr>
              <a:tr h="0">
                <a:tc>
                  <a:txBody>
                    <a:bodyPr/>
                    <a:lstStyle/>
                    <a:p>
                      <a:pPr algn="ctr">
                        <a:lnSpc>
                          <a:spcPct val="107000"/>
                        </a:lnSpc>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Cheltuieli delegații</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134,8</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73254720"/>
                  </a:ext>
                </a:extLst>
              </a:tr>
              <a:tr h="0">
                <a:tc>
                  <a:txBody>
                    <a:bodyPr/>
                    <a:lstStyle/>
                    <a:p>
                      <a:pPr algn="ctr">
                        <a:lnSpc>
                          <a:spcPct val="107000"/>
                        </a:lnSpc>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Cheltuieli organizări manifestări științifice (finanțate din proiect)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a:effectLst/>
                          <a:latin typeface="Times New Roman" panose="02020603050405020304" pitchFamily="18" charset="0"/>
                          <a:ea typeface="Calibri" panose="020F0502020204030204" pitchFamily="34" charset="0"/>
                          <a:cs typeface="Times New Roman" panose="02020603050405020304" pitchFamily="18" charset="0"/>
                        </a:rPr>
                        <a:t>1,8</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6104327"/>
                  </a:ext>
                </a:extLst>
              </a:tr>
              <a:tr h="0">
                <a:tc>
                  <a:txBody>
                    <a:bodyPr/>
                    <a:lstStyle/>
                    <a:p>
                      <a:pPr algn="ctr">
                        <a:lnSpc>
                          <a:spcPct val="107000"/>
                        </a:lnSpc>
                        <a:spcAft>
                          <a:spcPts val="0"/>
                        </a:spcAft>
                      </a:pP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Cheltuieli</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publicații</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științifice</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monografii</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reviste</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etc. – din </a:t>
                      </a: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sursele</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proiectului</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dirty="0">
                          <a:effectLst/>
                          <a:latin typeface="Times New Roman" panose="02020603050405020304" pitchFamily="18" charset="0"/>
                          <a:ea typeface="Calibri" panose="020F0502020204030204" pitchFamily="34" charset="0"/>
                          <a:cs typeface="Times New Roman" panose="02020603050405020304" pitchFamily="18" charset="0"/>
                        </a:rPr>
                        <a:t>15,0</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884914795"/>
                  </a:ext>
                </a:extLst>
              </a:tr>
            </a:tbl>
          </a:graphicData>
        </a:graphic>
      </p:graphicFrame>
    </p:spTree>
    <p:extLst>
      <p:ext uri="{BB962C8B-B14F-4D97-AF65-F5344CB8AC3E}">
        <p14:creationId xmlns:p14="http://schemas.microsoft.com/office/powerpoint/2010/main" val="5414227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71792"/>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POTENȚIALUL ȘTIINȚIFIC</a:t>
            </a:r>
            <a:endParaRPr lang="ru-RU" dirty="0">
              <a:latin typeface="Times New Roman" panose="02020603050405020304" pitchFamily="18" charset="0"/>
              <a:cs typeface="Times New Roman" panose="02020603050405020304" pitchFamily="18"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2764598902"/>
              </p:ext>
            </p:extLst>
          </p:nvPr>
        </p:nvGraphicFramePr>
        <p:xfrm>
          <a:off x="1475655" y="1250884"/>
          <a:ext cx="6192689" cy="1536685"/>
        </p:xfrm>
        <a:graphic>
          <a:graphicData uri="http://schemas.openxmlformats.org/drawingml/2006/table">
            <a:tbl>
              <a:tblPr firstRow="1" firstCol="1" bandRow="1"/>
              <a:tblGrid>
                <a:gridCol w="781579">
                  <a:extLst>
                    <a:ext uri="{9D8B030D-6E8A-4147-A177-3AD203B41FA5}">
                      <a16:colId xmlns:a16="http://schemas.microsoft.com/office/drawing/2014/main" xmlns="" val="4031130854"/>
                    </a:ext>
                  </a:extLst>
                </a:gridCol>
                <a:gridCol w="709339">
                  <a:extLst>
                    <a:ext uri="{9D8B030D-6E8A-4147-A177-3AD203B41FA5}">
                      <a16:colId xmlns:a16="http://schemas.microsoft.com/office/drawing/2014/main" xmlns="" val="3708063309"/>
                    </a:ext>
                  </a:extLst>
                </a:gridCol>
                <a:gridCol w="709339">
                  <a:extLst>
                    <a:ext uri="{9D8B030D-6E8A-4147-A177-3AD203B41FA5}">
                      <a16:colId xmlns:a16="http://schemas.microsoft.com/office/drawing/2014/main" xmlns="" val="2454494838"/>
                    </a:ext>
                  </a:extLst>
                </a:gridCol>
                <a:gridCol w="453423">
                  <a:extLst>
                    <a:ext uri="{9D8B030D-6E8A-4147-A177-3AD203B41FA5}">
                      <a16:colId xmlns:a16="http://schemas.microsoft.com/office/drawing/2014/main" xmlns="" val="1445980050"/>
                    </a:ext>
                  </a:extLst>
                </a:gridCol>
                <a:gridCol w="451886">
                  <a:extLst>
                    <a:ext uri="{9D8B030D-6E8A-4147-A177-3AD203B41FA5}">
                      <a16:colId xmlns:a16="http://schemas.microsoft.com/office/drawing/2014/main" xmlns="" val="3800744455"/>
                    </a:ext>
                  </a:extLst>
                </a:gridCol>
                <a:gridCol w="781579">
                  <a:extLst>
                    <a:ext uri="{9D8B030D-6E8A-4147-A177-3AD203B41FA5}">
                      <a16:colId xmlns:a16="http://schemas.microsoft.com/office/drawing/2014/main" xmlns="" val="3043122653"/>
                    </a:ext>
                  </a:extLst>
                </a:gridCol>
                <a:gridCol w="709339">
                  <a:extLst>
                    <a:ext uri="{9D8B030D-6E8A-4147-A177-3AD203B41FA5}">
                      <a16:colId xmlns:a16="http://schemas.microsoft.com/office/drawing/2014/main" xmlns="" val="4177543621"/>
                    </a:ext>
                  </a:extLst>
                </a:gridCol>
                <a:gridCol w="709339">
                  <a:extLst>
                    <a:ext uri="{9D8B030D-6E8A-4147-A177-3AD203B41FA5}">
                      <a16:colId xmlns:a16="http://schemas.microsoft.com/office/drawing/2014/main" xmlns="" val="20183970"/>
                    </a:ext>
                  </a:extLst>
                </a:gridCol>
                <a:gridCol w="443433">
                  <a:extLst>
                    <a:ext uri="{9D8B030D-6E8A-4147-A177-3AD203B41FA5}">
                      <a16:colId xmlns:a16="http://schemas.microsoft.com/office/drawing/2014/main" xmlns="" val="2387385161"/>
                    </a:ext>
                  </a:extLst>
                </a:gridCol>
                <a:gridCol w="443433">
                  <a:extLst>
                    <a:ext uri="{9D8B030D-6E8A-4147-A177-3AD203B41FA5}">
                      <a16:colId xmlns:a16="http://schemas.microsoft.com/office/drawing/2014/main" xmlns="" val="1570199022"/>
                    </a:ext>
                  </a:extLst>
                </a:gridCol>
              </a:tblGrid>
              <a:tr h="540060">
                <a:tc rowSpan="2">
                  <a:txBody>
                    <a:bodyPr/>
                    <a:lstStyle/>
                    <a:p>
                      <a:pPr algn="ctr">
                        <a:lnSpc>
                          <a:spcPct val="107000"/>
                        </a:lnSpc>
                        <a:spcAft>
                          <a:spcPts val="0"/>
                        </a:spcAft>
                      </a:pPr>
                      <a:r>
                        <a:rPr lang="x-none" sz="14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Titulari</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x-none" sz="1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Cumul</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x-none" sz="14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Cumul intern</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x-none" sz="14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x-none" sz="14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lnSpc>
                          <a:spcPct val="107000"/>
                        </a:lnSpc>
                        <a:spcAft>
                          <a:spcPts val="0"/>
                        </a:spcAft>
                      </a:pPr>
                      <a:r>
                        <a:rPr lang="x-none" sz="1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Până la 35 de ani</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163239878"/>
                  </a:ext>
                </a:extLst>
              </a:tr>
              <a:tr h="36004">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07000"/>
                        </a:lnSpc>
                        <a:spcAft>
                          <a:spcPts val="0"/>
                        </a:spcAft>
                      </a:pPr>
                      <a:r>
                        <a:rPr lang="x-none" sz="14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Titulari</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Cumul</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Cumul intern</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02970775"/>
                  </a:ext>
                </a:extLst>
              </a:tr>
              <a:tr h="540060">
                <a:tc>
                  <a:txBody>
                    <a:bodyPr/>
                    <a:lstStyle/>
                    <a:p>
                      <a:pPr algn="ctr">
                        <a:lnSpc>
                          <a:spcPct val="107000"/>
                        </a:lnSpc>
                        <a:spcAft>
                          <a:spcPts val="0"/>
                        </a:spcAft>
                      </a:pPr>
                      <a:r>
                        <a:rPr lang="x-none"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23</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14</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16</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x-none"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951801331"/>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962890509"/>
              </p:ext>
            </p:extLst>
          </p:nvPr>
        </p:nvGraphicFramePr>
        <p:xfrm>
          <a:off x="1473787" y="3284984"/>
          <a:ext cx="6194556" cy="741680"/>
        </p:xfrm>
        <a:graphic>
          <a:graphicData uri="http://schemas.openxmlformats.org/drawingml/2006/table">
            <a:tbl>
              <a:tblPr firstRow="1" bandRow="1">
                <a:tableStyleId>{5940675A-B579-460E-94D1-54222C63F5DA}</a:tableStyleId>
              </a:tblPr>
              <a:tblGrid>
                <a:gridCol w="1548639">
                  <a:extLst>
                    <a:ext uri="{9D8B030D-6E8A-4147-A177-3AD203B41FA5}">
                      <a16:colId xmlns:a16="http://schemas.microsoft.com/office/drawing/2014/main" xmlns="" val="157101270"/>
                    </a:ext>
                  </a:extLst>
                </a:gridCol>
                <a:gridCol w="1548639">
                  <a:extLst>
                    <a:ext uri="{9D8B030D-6E8A-4147-A177-3AD203B41FA5}">
                      <a16:colId xmlns:a16="http://schemas.microsoft.com/office/drawing/2014/main" xmlns="" val="1798954335"/>
                    </a:ext>
                  </a:extLst>
                </a:gridCol>
                <a:gridCol w="1548639">
                  <a:extLst>
                    <a:ext uri="{9D8B030D-6E8A-4147-A177-3AD203B41FA5}">
                      <a16:colId xmlns:a16="http://schemas.microsoft.com/office/drawing/2014/main" xmlns="" val="3840248858"/>
                    </a:ext>
                  </a:extLst>
                </a:gridCol>
                <a:gridCol w="1548639">
                  <a:extLst>
                    <a:ext uri="{9D8B030D-6E8A-4147-A177-3AD203B41FA5}">
                      <a16:colId xmlns:a16="http://schemas.microsoft.com/office/drawing/2014/main" xmlns="" val="3595696164"/>
                    </a:ext>
                  </a:extLst>
                </a:gridCol>
              </a:tblGrid>
              <a:tr h="370840">
                <a:tc>
                  <a:txBody>
                    <a:bodyPr/>
                    <a:lstStyle/>
                    <a:p>
                      <a:pPr algn="ctr"/>
                      <a:r>
                        <a:rPr lang="x-none" sz="1400" b="1"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Dr. hab</a:t>
                      </a:r>
                      <a:endParaRPr lang="ru-RU" sz="1400" b="1"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algn="ctr"/>
                      <a:r>
                        <a:rPr lang="x-none" sz="1400" b="1"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Dr. </a:t>
                      </a:r>
                      <a:endParaRPr lang="ru-RU" sz="1400" b="1"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algn="ctr"/>
                      <a:r>
                        <a:rPr lang="x-none" sz="1400" b="1"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a:t>
                      </a:r>
                      <a:endParaRPr lang="ru-RU" sz="1400" b="1"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algn="ctr"/>
                      <a:r>
                        <a:rPr lang="x-none" sz="1400" b="1"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400" b="1"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xmlns="" val="69753188"/>
                  </a:ext>
                </a:extLst>
              </a:tr>
              <a:tr h="370840">
                <a:tc>
                  <a:txBody>
                    <a:bodyPr/>
                    <a:lstStyle/>
                    <a:p>
                      <a:pPr marL="0" algn="ctr" defTabSz="914400" rtl="0" eaLnBrk="1" latinLnBrk="0" hangingPunct="1">
                        <a:lnSpc>
                          <a:spcPct val="107000"/>
                        </a:lnSpc>
                        <a:spcAft>
                          <a:spcPts val="0"/>
                        </a:spcAft>
                      </a:pPr>
                      <a:r>
                        <a:rPr lang="x-none" sz="1400"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6</a:t>
                      </a:r>
                      <a:endParaRPr lang="ru-RU" sz="14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algn="ctr" defTabSz="914400" rtl="0" eaLnBrk="1" latinLnBrk="0" hangingPunct="1">
                        <a:lnSpc>
                          <a:spcPct val="107000"/>
                        </a:lnSpc>
                        <a:spcAft>
                          <a:spcPts val="0"/>
                        </a:spcAft>
                      </a:pPr>
                      <a:r>
                        <a:rPr lang="x-none" sz="1400"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ru-RU" sz="14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algn="ctr" defTabSz="914400" rtl="0" eaLnBrk="1" latinLnBrk="0" hangingPunct="1">
                        <a:lnSpc>
                          <a:spcPct val="107000"/>
                        </a:lnSpc>
                        <a:spcAft>
                          <a:spcPts val="0"/>
                        </a:spcAft>
                      </a:pPr>
                      <a:r>
                        <a:rPr lang="x-none" sz="1400"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8</a:t>
                      </a:r>
                      <a:endParaRPr lang="ru-RU" sz="14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algn="ctr" defTabSz="914400" rtl="0" eaLnBrk="1" latinLnBrk="0" hangingPunct="1">
                        <a:lnSpc>
                          <a:spcPct val="107000"/>
                        </a:lnSpc>
                        <a:spcAft>
                          <a:spcPts val="0"/>
                        </a:spcAft>
                      </a:pPr>
                      <a:r>
                        <a:rPr lang="x-none" sz="1400"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ru-RU" sz="14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xmlns="" val="1581605276"/>
                  </a:ext>
                </a:extLst>
              </a:tr>
            </a:tbl>
          </a:graphicData>
        </a:graphic>
      </p:graphicFrame>
    </p:spTree>
    <p:extLst>
      <p:ext uri="{BB962C8B-B14F-4D97-AF65-F5344CB8AC3E}">
        <p14:creationId xmlns:p14="http://schemas.microsoft.com/office/powerpoint/2010/main" val="11769426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4" name="TextBox 3"/>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EVENIMENTE ORGANIZATE</a:t>
            </a:r>
            <a:endParaRPr lang="ru-RU" dirty="0">
              <a:latin typeface="Times New Roman" panose="02020603050405020304" pitchFamily="18" charset="0"/>
              <a:cs typeface="Times New Roman" panose="02020603050405020304" pitchFamily="18" charset="0"/>
            </a:endParaRPr>
          </a:p>
        </p:txBody>
      </p:sp>
      <p:sp>
        <p:nvSpPr>
          <p:cNvPr id="9" name="TextBox 8"/>
          <p:cNvSpPr txBox="1"/>
          <p:nvPr/>
        </p:nvSpPr>
        <p:spPr>
          <a:xfrm>
            <a:off x="827584" y="1484784"/>
            <a:ext cx="7488832" cy="4247317"/>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
            </a:pPr>
            <a:r>
              <a:rPr lang="ro-RO" dirty="0" smtClean="0">
                <a:latin typeface="Times New Roman" panose="02020603050405020304" pitchFamily="18" charset="0"/>
                <a:cs typeface="Times New Roman" panose="02020603050405020304" pitchFamily="18" charset="0"/>
              </a:rPr>
              <a:t>Conferință </a:t>
            </a:r>
            <a:r>
              <a:rPr lang="ro-RO" dirty="0">
                <a:latin typeface="Times New Roman" panose="02020603050405020304" pitchFamily="18" charset="0"/>
                <a:cs typeface="Times New Roman" panose="02020603050405020304" pitchFamily="18" charset="0"/>
              </a:rPr>
              <a:t>științifică Unirea Principatelor Române și problema Basarabiei (cu prilejul împlinirii a 160 de ani de la Unire). 24 ianuarie 2019;</a:t>
            </a:r>
          </a:p>
          <a:p>
            <a:pPr marL="285750" indent="-285750" algn="just">
              <a:lnSpc>
                <a:spcPct val="150000"/>
              </a:lnSpc>
              <a:buFont typeface="Wingdings" panose="05000000000000000000" pitchFamily="2" charset="2"/>
              <a:buChar char="§"/>
            </a:pPr>
            <a:r>
              <a:rPr lang="ro-RO" dirty="0" smtClean="0">
                <a:latin typeface="Times New Roman" panose="02020603050405020304" pitchFamily="18" charset="0"/>
                <a:cs typeface="Times New Roman" panose="02020603050405020304" pitchFamily="18" charset="0"/>
              </a:rPr>
              <a:t>Conferința </a:t>
            </a:r>
            <a:r>
              <a:rPr lang="ro-RO" dirty="0">
                <a:latin typeface="Times New Roman" panose="02020603050405020304" pitchFamily="18" charset="0"/>
                <a:cs typeface="Times New Roman" panose="02020603050405020304" pitchFamily="18" charset="0"/>
              </a:rPr>
              <a:t>științifico-practică internațională dedicată Zilei Europei Relațiile dintre Republica Moldova și Uniunea Europeană: 10 ani de la lansarea Parteneriatului Estic, ICJPS, Chișinău, 8 mai 2019;</a:t>
            </a:r>
          </a:p>
          <a:p>
            <a:pPr marL="285750" indent="-285750" algn="just">
              <a:lnSpc>
                <a:spcPct val="150000"/>
              </a:lnSpc>
              <a:buFont typeface="Wingdings" panose="05000000000000000000" pitchFamily="2" charset="2"/>
              <a:buChar char="§"/>
            </a:pPr>
            <a:r>
              <a:rPr lang="ro-RO" dirty="0" smtClean="0">
                <a:latin typeface="Times New Roman" panose="02020603050405020304" pitchFamily="18" charset="0"/>
                <a:cs typeface="Times New Roman" panose="02020603050405020304" pitchFamily="18" charset="0"/>
              </a:rPr>
              <a:t>Conferința </a:t>
            </a:r>
            <a:r>
              <a:rPr lang="ro-RO" dirty="0">
                <a:latin typeface="Times New Roman" panose="02020603050405020304" pitchFamily="18" charset="0"/>
                <a:cs typeface="Times New Roman" panose="02020603050405020304" pitchFamily="18" charset="0"/>
              </a:rPr>
              <a:t>științifică națională Republica Moldova pe calea modernizării: abordări politologice, juridice și sociologice, ICJP, Chișinău, 5-7 noiembrie </a:t>
            </a:r>
            <a:r>
              <a:rPr lang="ro-RO" dirty="0" smtClean="0">
                <a:latin typeface="Times New Roman" panose="02020603050405020304" pitchFamily="18" charset="0"/>
                <a:cs typeface="Times New Roman" panose="02020603050405020304" pitchFamily="18" charset="0"/>
              </a:rPr>
              <a:t>2019;</a:t>
            </a:r>
            <a:endParaRPr lang="ro-RO"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
            </a:pPr>
            <a:r>
              <a:rPr lang="ro-RO" dirty="0" smtClean="0">
                <a:latin typeface="Times New Roman" panose="02020603050405020304" pitchFamily="18" charset="0"/>
                <a:cs typeface="Times New Roman" panose="02020603050405020304" pitchFamily="18" charset="0"/>
              </a:rPr>
              <a:t>Conferința </a:t>
            </a:r>
            <a:r>
              <a:rPr lang="ro-RO" dirty="0">
                <a:latin typeface="Times New Roman" panose="02020603050405020304" pitchFamily="18" charset="0"/>
                <a:cs typeface="Times New Roman" panose="02020603050405020304" pitchFamily="18" charset="0"/>
              </a:rPr>
              <a:t>științifică cu participare internațională Ucraina și Republica Moldova: realități, perspective și provocări, 21 noiembrie 2019.</a:t>
            </a:r>
          </a:p>
        </p:txBody>
      </p:sp>
    </p:spTree>
    <p:extLst>
      <p:ext uri="{BB962C8B-B14F-4D97-AF65-F5344CB8AC3E}">
        <p14:creationId xmlns:p14="http://schemas.microsoft.com/office/powerpoint/2010/main" val="1411474644"/>
      </p:ext>
    </p:extLst>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16075</TotalTime>
  <Words>2692</Words>
  <Application>Microsoft Office PowerPoint</Application>
  <PresentationFormat>Expunere pe ecran (4:3)</PresentationFormat>
  <Paragraphs>164</Paragraphs>
  <Slides>21</Slides>
  <Notes>3</Notes>
  <HiddenSlides>0</HiddenSlides>
  <MMClips>0</MMClips>
  <ScaleCrop>false</ScaleCrop>
  <HeadingPairs>
    <vt:vector size="4" baseType="variant">
      <vt:variant>
        <vt:lpstr>Temă</vt:lpstr>
      </vt:variant>
      <vt:variant>
        <vt:i4>1</vt:i4>
      </vt:variant>
      <vt:variant>
        <vt:lpstr>Titluri diapozitive</vt:lpstr>
      </vt:variant>
      <vt:variant>
        <vt:i4>21</vt:i4>
      </vt:variant>
    </vt:vector>
  </HeadingPairs>
  <TitlesOfParts>
    <vt:vector size="22" baseType="lpstr">
      <vt:lpstr>Оформление по умолчанию</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vector>
  </TitlesOfParts>
  <Company>IPEM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Oleg B</dc:creator>
  <cp:lastModifiedBy>IIESP</cp:lastModifiedBy>
  <cp:revision>836</cp:revision>
  <dcterms:created xsi:type="dcterms:W3CDTF">2008-12-26T07:14:27Z</dcterms:created>
  <dcterms:modified xsi:type="dcterms:W3CDTF">2020-02-25T08:02:26Z</dcterms:modified>
</cp:coreProperties>
</file>