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ppt/charts/chart5.xml" ContentType="application/vnd.openxmlformats-officedocument.drawingml.chart+xml"/>
  <Override PartName="/ppt/drawings/drawing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3" r:id="rId6"/>
    <p:sldId id="260" r:id="rId7"/>
    <p:sldId id="294" r:id="rId8"/>
    <p:sldId id="261" r:id="rId9"/>
    <p:sldId id="262" r:id="rId10"/>
    <p:sldId id="295" r:id="rId11"/>
    <p:sldId id="263" r:id="rId12"/>
    <p:sldId id="296" r:id="rId13"/>
    <p:sldId id="264" r:id="rId14"/>
    <p:sldId id="297" r:id="rId15"/>
    <p:sldId id="285" r:id="rId16"/>
    <p:sldId id="286" r:id="rId17"/>
    <p:sldId id="298" r:id="rId18"/>
    <p:sldId id="299" r:id="rId19"/>
    <p:sldId id="301" r:id="rId20"/>
    <p:sldId id="289" r:id="rId21"/>
    <p:sldId id="300" r:id="rId22"/>
    <p:sldId id="303" r:id="rId23"/>
    <p:sldId id="302" r:id="rId24"/>
    <p:sldId id="305" r:id="rId25"/>
    <p:sldId id="306" r:id="rId26"/>
    <p:sldId id="307" r:id="rId27"/>
    <p:sldId id="304" r:id="rId28"/>
    <p:sldId id="291" r:id="rId29"/>
    <p:sldId id="292" r:id="rId30"/>
    <p:sldId id="308" r:id="rId31"/>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5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l mediu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46F890A9-2807-4EBB-B81D-B2AA78EC7F39}" styleName="Stil întunecat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Stil întunecat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Stil întunecat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Stil întuneca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ln>
          <a:solidFill>
            <a:schemeClr val="tx1"/>
          </a:solidFill>
        </a:ln>
      </c:spPr>
    </c:sideWall>
    <c:backWall>
      <c:thickness val="0"/>
      <c:spPr>
        <a:ln>
          <a:solidFill>
            <a:schemeClr val="tx1"/>
          </a:solidFill>
        </a:ln>
      </c:spPr>
    </c:backWall>
    <c:plotArea>
      <c:layout/>
      <c:bar3DChart>
        <c:barDir val="col"/>
        <c:grouping val="stacked"/>
        <c:varyColors val="0"/>
        <c:ser>
          <c:idx val="0"/>
          <c:order val="0"/>
          <c:tx>
            <c:strRef>
              <c:f>Sheet1!$B$1</c:f>
              <c:strCache>
                <c:ptCount val="1"/>
                <c:pt idx="0">
                  <c:v>Proiecte Instituționale - 4</c:v>
                </c:pt>
              </c:strCache>
            </c:strRef>
          </c:tx>
          <c:invertIfNegative val="0"/>
          <c:cat>
            <c:strRef>
              <c:f>Sheet1!$A$2:$A$4</c:f>
              <c:strCache>
                <c:ptCount val="3"/>
                <c:pt idx="0">
                  <c:v>Anul 2013</c:v>
                </c:pt>
                <c:pt idx="1">
                  <c:v>Anul 2014</c:v>
                </c:pt>
                <c:pt idx="2">
                  <c:v>Anul 2015</c:v>
                </c:pt>
              </c:strCache>
            </c:strRef>
          </c:cat>
          <c:val>
            <c:numRef>
              <c:f>Sheet1!$B$2:$B$4</c:f>
              <c:numCache>
                <c:formatCode>General</c:formatCode>
                <c:ptCount val="3"/>
                <c:pt idx="0">
                  <c:v>4</c:v>
                </c:pt>
                <c:pt idx="1">
                  <c:v>4</c:v>
                </c:pt>
                <c:pt idx="2">
                  <c:v>4</c:v>
                </c:pt>
              </c:numCache>
            </c:numRef>
          </c:val>
        </c:ser>
        <c:ser>
          <c:idx val="1"/>
          <c:order val="1"/>
          <c:tx>
            <c:strRef>
              <c:f>Sheet1!$C$1</c:f>
              <c:strCache>
                <c:ptCount val="1"/>
                <c:pt idx="0">
                  <c:v>Proiecte Internaționale - 2</c:v>
                </c:pt>
              </c:strCache>
            </c:strRef>
          </c:tx>
          <c:invertIfNegative val="0"/>
          <c:cat>
            <c:strRef>
              <c:f>Sheet1!$A$2:$A$4</c:f>
              <c:strCache>
                <c:ptCount val="3"/>
                <c:pt idx="0">
                  <c:v>Anul 2013</c:v>
                </c:pt>
                <c:pt idx="1">
                  <c:v>Anul 2014</c:v>
                </c:pt>
                <c:pt idx="2">
                  <c:v>Anul 2015</c:v>
                </c:pt>
              </c:strCache>
            </c:strRef>
          </c:cat>
          <c:val>
            <c:numRef>
              <c:f>Sheet1!$C$2:$C$4</c:f>
              <c:numCache>
                <c:formatCode>General</c:formatCode>
                <c:ptCount val="3"/>
                <c:pt idx="2">
                  <c:v>2</c:v>
                </c:pt>
              </c:numCache>
            </c:numRef>
          </c:val>
        </c:ser>
        <c:dLbls>
          <c:showLegendKey val="0"/>
          <c:showVal val="0"/>
          <c:showCatName val="0"/>
          <c:showSerName val="0"/>
          <c:showPercent val="0"/>
          <c:showBubbleSize val="0"/>
        </c:dLbls>
        <c:gapWidth val="150"/>
        <c:shape val="box"/>
        <c:axId val="63243008"/>
        <c:axId val="63245696"/>
        <c:axId val="0"/>
      </c:bar3DChart>
      <c:catAx>
        <c:axId val="63243008"/>
        <c:scaling>
          <c:orientation val="minMax"/>
        </c:scaling>
        <c:delete val="0"/>
        <c:axPos val="b"/>
        <c:majorTickMark val="out"/>
        <c:minorTickMark val="none"/>
        <c:tickLblPos val="nextTo"/>
        <c:crossAx val="63245696"/>
        <c:crosses val="autoZero"/>
        <c:auto val="1"/>
        <c:lblAlgn val="ctr"/>
        <c:lblOffset val="100"/>
        <c:noMultiLvlLbl val="0"/>
      </c:catAx>
      <c:valAx>
        <c:axId val="63245696"/>
        <c:scaling>
          <c:orientation val="minMax"/>
        </c:scaling>
        <c:delete val="0"/>
        <c:axPos val="l"/>
        <c:majorGridlines/>
        <c:numFmt formatCode="General" sourceLinked="1"/>
        <c:majorTickMark val="out"/>
        <c:minorTickMark val="none"/>
        <c:tickLblPos val="nextTo"/>
        <c:crossAx val="63243008"/>
        <c:crosses val="autoZero"/>
        <c:crossBetween val="between"/>
      </c:valAx>
    </c:plotArea>
    <c:legend>
      <c:legendPos val="r"/>
      <c:layout>
        <c:manualLayout>
          <c:xMode val="edge"/>
          <c:yMode val="edge"/>
          <c:x val="0.69732564679415077"/>
          <c:y val="0.18936244333094726"/>
          <c:w val="0.28906891102897853"/>
          <c:h val="0.60309329515628729"/>
        </c:manualLayout>
      </c:layout>
      <c:overlay val="0"/>
    </c:legend>
    <c:plotVisOnly val="1"/>
    <c:dispBlanksAs val="gap"/>
    <c:showDLblsOverMax val="0"/>
  </c:chart>
  <c:spPr>
    <a:ln>
      <a:solidFill>
        <a:schemeClr val="accent1"/>
      </a:solidFill>
    </a:ln>
  </c:spPr>
  <c:txPr>
    <a:bodyPr/>
    <a:lstStyle/>
    <a:p>
      <a:pPr>
        <a:defRPr sz="1800"/>
      </a:pPr>
      <a:endParaRPr lang="ro-RO"/>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10"/>
      <c:depthPercent val="210"/>
      <c:rAngAx val="1"/>
    </c:view3D>
    <c:floor>
      <c:thickness val="0"/>
    </c:floor>
    <c:sideWall>
      <c:thickness val="0"/>
    </c:sideWall>
    <c:backWall>
      <c:thickness val="0"/>
    </c:backWall>
    <c:plotArea>
      <c:layout/>
      <c:bar3DChart>
        <c:barDir val="col"/>
        <c:grouping val="stacked"/>
        <c:varyColors val="1"/>
        <c:ser>
          <c:idx val="0"/>
          <c:order val="0"/>
          <c:tx>
            <c:strRef>
              <c:f>Sheet1!$B$1</c:f>
              <c:strCache>
                <c:ptCount val="1"/>
                <c:pt idx="0">
                  <c:v>Monografii, Culegeri</c:v>
                </c:pt>
              </c:strCache>
            </c:strRef>
          </c:tx>
          <c:invertIfNegative val="0"/>
          <c:cat>
            <c:strRef>
              <c:f>Sheet1!$A$2:$A$4</c:f>
              <c:strCache>
                <c:ptCount val="3"/>
                <c:pt idx="0">
                  <c:v>Anul 2013 - 259</c:v>
                </c:pt>
                <c:pt idx="1">
                  <c:v>Anul 2014 - 336</c:v>
                </c:pt>
                <c:pt idx="2">
                  <c:v>Anul 2015 - 267</c:v>
                </c:pt>
              </c:strCache>
            </c:strRef>
          </c:cat>
          <c:val>
            <c:numRef>
              <c:f>Sheet1!$B$2:$B$4</c:f>
              <c:numCache>
                <c:formatCode>General</c:formatCode>
                <c:ptCount val="3"/>
                <c:pt idx="0">
                  <c:v>259</c:v>
                </c:pt>
                <c:pt idx="1">
                  <c:v>336</c:v>
                </c:pt>
                <c:pt idx="2">
                  <c:v>267</c:v>
                </c:pt>
              </c:numCache>
            </c:numRef>
          </c:val>
        </c:ser>
        <c:dLbls>
          <c:showLegendKey val="0"/>
          <c:showVal val="1"/>
          <c:showCatName val="0"/>
          <c:showSerName val="0"/>
          <c:showPercent val="0"/>
          <c:showBubbleSize val="0"/>
        </c:dLbls>
        <c:gapWidth val="75"/>
        <c:shape val="box"/>
        <c:axId val="96548736"/>
        <c:axId val="96550272"/>
        <c:axId val="0"/>
      </c:bar3DChart>
      <c:catAx>
        <c:axId val="96548736"/>
        <c:scaling>
          <c:orientation val="minMax"/>
        </c:scaling>
        <c:delete val="1"/>
        <c:axPos val="b"/>
        <c:majorTickMark val="none"/>
        <c:minorTickMark val="none"/>
        <c:tickLblPos val="nextTo"/>
        <c:crossAx val="96550272"/>
        <c:crosses val="autoZero"/>
        <c:auto val="1"/>
        <c:lblAlgn val="ctr"/>
        <c:lblOffset val="100"/>
        <c:noMultiLvlLbl val="0"/>
      </c:catAx>
      <c:valAx>
        <c:axId val="96550272"/>
        <c:scaling>
          <c:orientation val="minMax"/>
        </c:scaling>
        <c:delete val="0"/>
        <c:axPos val="l"/>
        <c:numFmt formatCode="General" sourceLinked="1"/>
        <c:majorTickMark val="none"/>
        <c:minorTickMark val="none"/>
        <c:tickLblPos val="nextTo"/>
        <c:crossAx val="96548736"/>
        <c:crosses val="autoZero"/>
        <c:crossBetween val="between"/>
      </c:valAx>
    </c:plotArea>
    <c:legend>
      <c:legendPos val="b"/>
      <c:layout/>
      <c:overlay val="0"/>
    </c:legend>
    <c:plotVisOnly val="1"/>
    <c:dispBlanksAs val="gap"/>
    <c:showDLblsOverMax val="0"/>
  </c:chart>
  <c:txPr>
    <a:bodyPr/>
    <a:lstStyle/>
    <a:p>
      <a:pPr>
        <a:defRPr sz="1800"/>
      </a:pPr>
      <a:endParaRPr lang="ro-RO"/>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10"/>
      <c:depthPercent val="210"/>
      <c:rAngAx val="1"/>
    </c:view3D>
    <c:floor>
      <c:thickness val="0"/>
    </c:floor>
    <c:sideWall>
      <c:thickness val="0"/>
    </c:sideWall>
    <c:backWall>
      <c:thickness val="0"/>
    </c:backWall>
    <c:plotArea>
      <c:layout/>
      <c:bar3DChart>
        <c:barDir val="col"/>
        <c:grouping val="stacked"/>
        <c:varyColors val="1"/>
        <c:ser>
          <c:idx val="0"/>
          <c:order val="0"/>
          <c:tx>
            <c:strRef>
              <c:f>Sheet1!$B$1</c:f>
              <c:strCache>
                <c:ptCount val="1"/>
                <c:pt idx="0">
                  <c:v>Monografii, Culegeri</c:v>
                </c:pt>
              </c:strCache>
            </c:strRef>
          </c:tx>
          <c:invertIfNegative val="0"/>
          <c:cat>
            <c:strRef>
              <c:f>Sheet1!$A$2:$A$4</c:f>
              <c:strCache>
                <c:ptCount val="3"/>
                <c:pt idx="0">
                  <c:v>Anul 2013 - 10</c:v>
                </c:pt>
                <c:pt idx="1">
                  <c:v>Anul 2014 - 23</c:v>
                </c:pt>
                <c:pt idx="2">
                  <c:v>Anul 2015 - 27</c:v>
                </c:pt>
              </c:strCache>
            </c:strRef>
          </c:cat>
          <c:val>
            <c:numRef>
              <c:f>Sheet1!$B$2:$B$4</c:f>
              <c:numCache>
                <c:formatCode>General</c:formatCode>
                <c:ptCount val="3"/>
                <c:pt idx="0">
                  <c:v>10</c:v>
                </c:pt>
                <c:pt idx="1">
                  <c:v>23</c:v>
                </c:pt>
                <c:pt idx="2">
                  <c:v>27</c:v>
                </c:pt>
              </c:numCache>
            </c:numRef>
          </c:val>
        </c:ser>
        <c:dLbls>
          <c:showLegendKey val="0"/>
          <c:showVal val="1"/>
          <c:showCatName val="0"/>
          <c:showSerName val="0"/>
          <c:showPercent val="0"/>
          <c:showBubbleSize val="0"/>
        </c:dLbls>
        <c:gapWidth val="75"/>
        <c:shape val="box"/>
        <c:axId val="103440768"/>
        <c:axId val="103442304"/>
        <c:axId val="0"/>
      </c:bar3DChart>
      <c:catAx>
        <c:axId val="103440768"/>
        <c:scaling>
          <c:orientation val="minMax"/>
        </c:scaling>
        <c:delete val="1"/>
        <c:axPos val="b"/>
        <c:majorTickMark val="none"/>
        <c:minorTickMark val="none"/>
        <c:tickLblPos val="nextTo"/>
        <c:crossAx val="103442304"/>
        <c:crosses val="autoZero"/>
        <c:auto val="1"/>
        <c:lblAlgn val="ctr"/>
        <c:lblOffset val="100"/>
        <c:noMultiLvlLbl val="0"/>
      </c:catAx>
      <c:valAx>
        <c:axId val="103442304"/>
        <c:scaling>
          <c:orientation val="minMax"/>
        </c:scaling>
        <c:delete val="0"/>
        <c:axPos val="l"/>
        <c:numFmt formatCode="General" sourceLinked="1"/>
        <c:majorTickMark val="none"/>
        <c:minorTickMark val="none"/>
        <c:tickLblPos val="nextTo"/>
        <c:crossAx val="103440768"/>
        <c:crosses val="autoZero"/>
        <c:crossBetween val="between"/>
      </c:valAx>
    </c:plotArea>
    <c:legend>
      <c:legendPos val="b"/>
      <c:layout/>
      <c:overlay val="0"/>
    </c:legend>
    <c:plotVisOnly val="1"/>
    <c:dispBlanksAs val="gap"/>
    <c:showDLblsOverMax val="0"/>
  </c:chart>
  <c:txPr>
    <a:bodyPr/>
    <a:lstStyle/>
    <a:p>
      <a:pPr>
        <a:defRPr sz="1800"/>
      </a:pPr>
      <a:endParaRPr lang="ro-RO"/>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manualLayout>
          <c:layoutTarget val="inner"/>
          <c:xMode val="edge"/>
          <c:yMode val="edge"/>
          <c:x val="0.21775623190445653"/>
          <c:y val="2.7293720103087137E-2"/>
          <c:w val="0.81726416289411752"/>
          <c:h val="0.73575490829657419"/>
        </c:manualLayout>
      </c:layout>
      <c:barChart>
        <c:barDir val="col"/>
        <c:grouping val="stacked"/>
        <c:varyColors val="0"/>
        <c:ser>
          <c:idx val="0"/>
          <c:order val="0"/>
          <c:tx>
            <c:strRef>
              <c:f>Sheet1!$B$1</c:f>
              <c:strCache>
                <c:ptCount val="1"/>
                <c:pt idx="0">
                  <c:v>Internaționale</c:v>
                </c:pt>
              </c:strCache>
            </c:strRef>
          </c:tx>
          <c:invertIfNegative val="0"/>
          <c:dPt>
            <c:idx val="0"/>
            <c:invertIfNegative val="0"/>
            <c:bubble3D val="0"/>
          </c:dPt>
          <c:cat>
            <c:strRef>
              <c:f>Sheet1!$A$2:$A$4</c:f>
              <c:strCache>
                <c:ptCount val="3"/>
                <c:pt idx="0">
                  <c:v>Anul 2013 (11)</c:v>
                </c:pt>
                <c:pt idx="1">
                  <c:v>Anul 2014 (7)</c:v>
                </c:pt>
                <c:pt idx="2">
                  <c:v>Anul 2015 (15)</c:v>
                </c:pt>
              </c:strCache>
            </c:strRef>
          </c:cat>
          <c:val>
            <c:numRef>
              <c:f>Sheet1!$B$2:$B$4</c:f>
              <c:numCache>
                <c:formatCode>General</c:formatCode>
                <c:ptCount val="3"/>
                <c:pt idx="0">
                  <c:v>5</c:v>
                </c:pt>
                <c:pt idx="1">
                  <c:v>5</c:v>
                </c:pt>
                <c:pt idx="2">
                  <c:v>6</c:v>
                </c:pt>
              </c:numCache>
            </c:numRef>
          </c:val>
        </c:ser>
        <c:ser>
          <c:idx val="1"/>
          <c:order val="1"/>
          <c:tx>
            <c:strRef>
              <c:f>Sheet1!$C$1</c:f>
              <c:strCache>
                <c:ptCount val="1"/>
                <c:pt idx="0">
                  <c:v>Naționale</c:v>
                </c:pt>
              </c:strCache>
            </c:strRef>
          </c:tx>
          <c:spPr>
            <a:solidFill>
              <a:srgbClr val="FFFF00"/>
            </a:solidFill>
          </c:spPr>
          <c:invertIfNegative val="0"/>
          <c:cat>
            <c:strRef>
              <c:f>Sheet1!$A$2:$A$4</c:f>
              <c:strCache>
                <c:ptCount val="3"/>
                <c:pt idx="0">
                  <c:v>Anul 2013 (11)</c:v>
                </c:pt>
                <c:pt idx="1">
                  <c:v>Anul 2014 (7)</c:v>
                </c:pt>
                <c:pt idx="2">
                  <c:v>Anul 2015 (15)</c:v>
                </c:pt>
              </c:strCache>
            </c:strRef>
          </c:cat>
          <c:val>
            <c:numRef>
              <c:f>Sheet1!$C$2:$C$4</c:f>
              <c:numCache>
                <c:formatCode>General</c:formatCode>
                <c:ptCount val="3"/>
                <c:pt idx="0">
                  <c:v>6</c:v>
                </c:pt>
                <c:pt idx="1">
                  <c:v>2</c:v>
                </c:pt>
                <c:pt idx="2">
                  <c:v>9</c:v>
                </c:pt>
              </c:numCache>
            </c:numRef>
          </c:val>
        </c:ser>
        <c:dLbls>
          <c:showLegendKey val="0"/>
          <c:showVal val="0"/>
          <c:showCatName val="0"/>
          <c:showSerName val="0"/>
          <c:showPercent val="0"/>
          <c:showBubbleSize val="0"/>
        </c:dLbls>
        <c:gapWidth val="95"/>
        <c:overlap val="100"/>
        <c:axId val="108289408"/>
        <c:axId val="108303488"/>
      </c:barChart>
      <c:catAx>
        <c:axId val="108289408"/>
        <c:scaling>
          <c:orientation val="minMax"/>
        </c:scaling>
        <c:delete val="0"/>
        <c:axPos val="b"/>
        <c:majorTickMark val="none"/>
        <c:minorTickMark val="none"/>
        <c:tickLblPos val="nextTo"/>
        <c:crossAx val="108303488"/>
        <c:crosses val="autoZero"/>
        <c:auto val="1"/>
        <c:lblAlgn val="ctr"/>
        <c:lblOffset val="100"/>
        <c:noMultiLvlLbl val="0"/>
      </c:catAx>
      <c:valAx>
        <c:axId val="108303488"/>
        <c:scaling>
          <c:orientation val="minMax"/>
          <c:max val="15"/>
        </c:scaling>
        <c:delete val="0"/>
        <c:axPos val="l"/>
        <c:majorGridlines/>
        <c:numFmt formatCode="General" sourceLinked="0"/>
        <c:majorTickMark val="none"/>
        <c:minorTickMark val="none"/>
        <c:tickLblPos val="nextTo"/>
        <c:crossAx val="108289408"/>
        <c:crosses val="autoZero"/>
        <c:crossBetween val="between"/>
        <c:majorUnit val="1"/>
      </c:valAx>
      <c:dTable>
        <c:showHorzBorder val="1"/>
        <c:showVertBorder val="1"/>
        <c:showOutline val="1"/>
        <c:showKeys val="1"/>
      </c:dTable>
    </c:plotArea>
    <c:plotVisOnly val="1"/>
    <c:dispBlanksAs val="gap"/>
    <c:showDLblsOverMax val="0"/>
  </c:chart>
  <c:txPr>
    <a:bodyPr/>
    <a:lstStyle/>
    <a:p>
      <a:pPr>
        <a:defRPr sz="1800"/>
      </a:pPr>
      <a:endParaRPr lang="ro-RO"/>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273583710588251"/>
          <c:y val="1.5873015873015872E-2"/>
          <c:w val="0.81726416289411752"/>
          <c:h val="0.83936112152647591"/>
        </c:manualLayout>
      </c:layout>
      <c:barChart>
        <c:barDir val="col"/>
        <c:grouping val="stacked"/>
        <c:varyColors val="0"/>
        <c:ser>
          <c:idx val="0"/>
          <c:order val="0"/>
          <c:tx>
            <c:strRef>
              <c:f>Sheet1!$B$1</c:f>
              <c:strCache>
                <c:ptCount val="1"/>
                <c:pt idx="0">
                  <c:v>Teze de doctor habilitat </c:v>
                </c:pt>
              </c:strCache>
            </c:strRef>
          </c:tx>
          <c:spPr>
            <a:solidFill>
              <a:srgbClr val="7030A0"/>
            </a:solidFill>
            <a:ln>
              <a:solidFill>
                <a:srgbClr val="7030A0"/>
              </a:solidFill>
            </a:ln>
          </c:spPr>
          <c:invertIfNegative val="0"/>
          <c:dPt>
            <c:idx val="0"/>
            <c:invertIfNegative val="0"/>
            <c:bubble3D val="0"/>
            <c:spPr>
              <a:solidFill>
                <a:srgbClr val="7030A0"/>
              </a:solidFill>
              <a:ln>
                <a:solidFill>
                  <a:srgbClr val="7030A0"/>
                </a:solidFill>
              </a:ln>
            </c:spPr>
          </c:dPt>
          <c:cat>
            <c:strRef>
              <c:f>Sheet1!$A$2:$A$4</c:f>
              <c:strCache>
                <c:ptCount val="3"/>
                <c:pt idx="0">
                  <c:v>Anul 2013 (8)</c:v>
                </c:pt>
                <c:pt idx="1">
                  <c:v>Anul 2014 (13)</c:v>
                </c:pt>
                <c:pt idx="2">
                  <c:v>Anul 2015 (13)</c:v>
                </c:pt>
              </c:strCache>
            </c:strRef>
          </c:cat>
          <c:val>
            <c:numRef>
              <c:f>Sheet1!$B$2:$B$4</c:f>
              <c:numCache>
                <c:formatCode>General</c:formatCode>
                <c:ptCount val="3"/>
                <c:pt idx="0">
                  <c:v>1</c:v>
                </c:pt>
                <c:pt idx="1">
                  <c:v>1</c:v>
                </c:pt>
                <c:pt idx="2">
                  <c:v>2</c:v>
                </c:pt>
              </c:numCache>
            </c:numRef>
          </c:val>
        </c:ser>
        <c:ser>
          <c:idx val="1"/>
          <c:order val="1"/>
          <c:tx>
            <c:strRef>
              <c:f>Sheet1!$C$1</c:f>
              <c:strCache>
                <c:ptCount val="1"/>
                <c:pt idx="0">
                  <c:v>Teze de doctor </c:v>
                </c:pt>
              </c:strCache>
            </c:strRef>
          </c:tx>
          <c:spPr>
            <a:solidFill>
              <a:schemeClr val="accent6">
                <a:lumMod val="60000"/>
                <a:lumOff val="40000"/>
              </a:schemeClr>
            </a:solidFill>
            <a:ln>
              <a:solidFill>
                <a:srgbClr val="FFFF00"/>
              </a:solidFill>
            </a:ln>
          </c:spPr>
          <c:invertIfNegative val="0"/>
          <c:cat>
            <c:strRef>
              <c:f>Sheet1!$A$2:$A$4</c:f>
              <c:strCache>
                <c:ptCount val="3"/>
                <c:pt idx="0">
                  <c:v>Anul 2013 (8)</c:v>
                </c:pt>
                <c:pt idx="1">
                  <c:v>Anul 2014 (13)</c:v>
                </c:pt>
                <c:pt idx="2">
                  <c:v>Anul 2015 (13)</c:v>
                </c:pt>
              </c:strCache>
            </c:strRef>
          </c:cat>
          <c:val>
            <c:numRef>
              <c:f>Sheet1!$C$2:$C$4</c:f>
              <c:numCache>
                <c:formatCode>General</c:formatCode>
                <c:ptCount val="3"/>
                <c:pt idx="0">
                  <c:v>7</c:v>
                </c:pt>
                <c:pt idx="1">
                  <c:v>12</c:v>
                </c:pt>
                <c:pt idx="2">
                  <c:v>11</c:v>
                </c:pt>
              </c:numCache>
            </c:numRef>
          </c:val>
        </c:ser>
        <c:dLbls>
          <c:showLegendKey val="0"/>
          <c:showVal val="0"/>
          <c:showCatName val="0"/>
          <c:showSerName val="0"/>
          <c:showPercent val="0"/>
          <c:showBubbleSize val="0"/>
        </c:dLbls>
        <c:gapWidth val="95"/>
        <c:overlap val="100"/>
        <c:axId val="62934016"/>
        <c:axId val="62960384"/>
      </c:barChart>
      <c:catAx>
        <c:axId val="62934016"/>
        <c:scaling>
          <c:orientation val="minMax"/>
        </c:scaling>
        <c:delete val="0"/>
        <c:axPos val="b"/>
        <c:majorTickMark val="none"/>
        <c:minorTickMark val="none"/>
        <c:tickLblPos val="nextTo"/>
        <c:crossAx val="62960384"/>
        <c:crosses val="autoZero"/>
        <c:auto val="1"/>
        <c:lblAlgn val="ctr"/>
        <c:lblOffset val="100"/>
        <c:noMultiLvlLbl val="0"/>
      </c:catAx>
      <c:valAx>
        <c:axId val="62960384"/>
        <c:scaling>
          <c:orientation val="minMax"/>
        </c:scaling>
        <c:delete val="0"/>
        <c:axPos val="l"/>
        <c:majorGridlines>
          <c:spPr>
            <a:ln>
              <a:solidFill>
                <a:schemeClr val="accent3"/>
              </a:solidFill>
            </a:ln>
          </c:spPr>
        </c:majorGridlines>
        <c:numFmt formatCode="General" sourceLinked="0"/>
        <c:majorTickMark val="none"/>
        <c:minorTickMark val="none"/>
        <c:tickLblPos val="nextTo"/>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400000" scaled="0"/>
            </a:gradFill>
          </a:ln>
        </c:spPr>
        <c:crossAx val="62934016"/>
        <c:crosses val="autoZero"/>
        <c:crossBetween val="between"/>
      </c:valAx>
      <c:dTable>
        <c:showHorzBorder val="1"/>
        <c:showVertBorder val="1"/>
        <c:showOutline val="1"/>
        <c:showKeys val="1"/>
        <c:spPr>
          <a:ln>
            <a:solidFill>
              <a:srgbClr val="FF0000"/>
            </a:solidFill>
          </a:ln>
        </c:spPr>
      </c:dTable>
    </c:plotArea>
    <c:plotVisOnly val="1"/>
    <c:dispBlanksAs val="gap"/>
    <c:showDLblsOverMax val="0"/>
  </c:chart>
  <c:txPr>
    <a:bodyPr/>
    <a:lstStyle/>
    <a:p>
      <a:pPr>
        <a:defRPr sz="1800"/>
      </a:pPr>
      <a:endParaRPr lang="ro-RO"/>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Faceți clic pentru editarea stilului de subtitlu al coordonatorului</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21.01.2016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21.01.2016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21.01.2016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21.01.2016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Faceți clic pentru a edita stilurile de text Coordonator</a:t>
            </a:r>
          </a:p>
        </p:txBody>
      </p:sp>
      <p:sp>
        <p:nvSpPr>
          <p:cNvPr id="4" name="Substituent dată 3"/>
          <p:cNvSpPr>
            <a:spLocks noGrp="1"/>
          </p:cNvSpPr>
          <p:nvPr>
            <p:ph type="dt" sz="half" idx="10"/>
          </p:nvPr>
        </p:nvSpPr>
        <p:spPr/>
        <p:txBody>
          <a:bodyPr/>
          <a:lstStyle/>
          <a:p>
            <a:fld id="{FCE5CAE3-E66C-483F-9A91-133D66834A8A}" type="datetimeFigureOut">
              <a:rPr lang="ro-RO" smtClean="0"/>
              <a:t>21.01.2016</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dată 4"/>
          <p:cNvSpPr>
            <a:spLocks noGrp="1"/>
          </p:cNvSpPr>
          <p:nvPr>
            <p:ph type="dt" sz="half" idx="10"/>
          </p:nvPr>
        </p:nvSpPr>
        <p:spPr/>
        <p:txBody>
          <a:bodyPr/>
          <a:lstStyle/>
          <a:p>
            <a:fld id="{FCE5CAE3-E66C-483F-9A91-133D66834A8A}" type="datetimeFigureOut">
              <a:rPr lang="ro-RO" smtClean="0"/>
              <a:t>21.01.2016</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Substituent dată 6"/>
          <p:cNvSpPr>
            <a:spLocks noGrp="1"/>
          </p:cNvSpPr>
          <p:nvPr>
            <p:ph type="dt" sz="half" idx="10"/>
          </p:nvPr>
        </p:nvSpPr>
        <p:spPr/>
        <p:txBody>
          <a:bodyPr/>
          <a:lstStyle/>
          <a:p>
            <a:fld id="{FCE5CAE3-E66C-483F-9A91-133D66834A8A}" type="datetimeFigureOut">
              <a:rPr lang="ro-RO" smtClean="0"/>
              <a:t>21.01.2016</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dată 2"/>
          <p:cNvSpPr>
            <a:spLocks noGrp="1"/>
          </p:cNvSpPr>
          <p:nvPr>
            <p:ph type="dt" sz="half" idx="10"/>
          </p:nvPr>
        </p:nvSpPr>
        <p:spPr/>
        <p:txBody>
          <a:bodyPr/>
          <a:lstStyle/>
          <a:p>
            <a:fld id="{FCE5CAE3-E66C-483F-9A91-133D66834A8A}" type="datetimeFigureOut">
              <a:rPr lang="ro-RO" smtClean="0"/>
              <a:t>21.01.2016</a:t>
            </a:fld>
            <a:endParaRPr lang="ro-RO"/>
          </a:p>
        </p:txBody>
      </p:sp>
      <p:sp>
        <p:nvSpPr>
          <p:cNvPr id="4" name="Substituent subsol 3"/>
          <p:cNvSpPr>
            <a:spLocks noGrp="1"/>
          </p:cNvSpPr>
          <p:nvPr>
            <p:ph type="ftr" sz="quarter" idx="11"/>
          </p:nvPr>
        </p:nvSpPr>
        <p:spPr/>
        <p:txBody>
          <a:bodyPr/>
          <a:lstStyle/>
          <a:p>
            <a:endParaRPr lang="ro-RO"/>
          </a:p>
        </p:txBody>
      </p:sp>
      <p:sp>
        <p:nvSpPr>
          <p:cNvPr id="5" name="Substituent număr diapozitiv 4"/>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FCE5CAE3-E66C-483F-9A91-133D66834A8A}" type="datetimeFigureOut">
              <a:rPr lang="ro-RO" smtClean="0"/>
              <a:t>21.01.2016</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21.01.2016</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21.01.2016</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5CAE3-E66C-483F-9A91-133D66834A8A}" type="datetimeFigureOut">
              <a:rPr lang="ro-RO" smtClean="0"/>
              <a:t>21.01.2016</a:t>
            </a:fld>
            <a:endParaRPr lang="ro-RO"/>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8D6F0-A759-4B40-A209-1431F2B80A59}" type="slidenum">
              <a:rPr lang="ro-RO" smtClean="0"/>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jpeg"/><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hyperlink" Target="http://www.surmstudy.md/"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3.wdp"/><Relationship Id="rId10" Type="http://schemas.openxmlformats.org/officeDocument/2006/relationships/image" Target="../media/image24.jpeg"/><Relationship Id="rId4" Type="http://schemas.openxmlformats.org/officeDocument/2006/relationships/image" Target="../media/image20.png"/><Relationship Id="rId9"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tiff"/><Relationship Id="rId7" Type="http://schemas.openxmlformats.org/officeDocument/2006/relationships/image" Target="../media/image30.tiff"/><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tiff"/><Relationship Id="rId5" Type="http://schemas.openxmlformats.org/officeDocument/2006/relationships/image" Target="../media/image28.tiff"/><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euborderregions.eu/"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3068960"/>
            <a:ext cx="7704856" cy="1143000"/>
          </a:xfrm>
        </p:spPr>
        <p:txBody>
          <a:bodyPr>
            <a:normAutofit fontScale="90000"/>
          </a:bodyPr>
          <a:lstStyle/>
          <a:p>
            <a:r>
              <a:rPr lang="en-US" sz="2700" b="1" dirty="0" err="1" smtClean="0">
                <a:solidFill>
                  <a:schemeClr val="tx1"/>
                </a:solidFill>
                <a:effectLst/>
                <a:latin typeface="Times New Roman" pitchFamily="18" charset="0"/>
                <a:cs typeface="Times New Roman" pitchFamily="18" charset="0"/>
              </a:rPr>
              <a:t>Institutul</a:t>
            </a:r>
            <a:r>
              <a:rPr lang="en-US" sz="2700" b="1" dirty="0" smtClean="0">
                <a:solidFill>
                  <a:schemeClr val="tx1"/>
                </a:solidFill>
                <a:effectLst/>
                <a:latin typeface="Times New Roman" pitchFamily="18" charset="0"/>
                <a:cs typeface="Times New Roman" pitchFamily="18" charset="0"/>
              </a:rPr>
              <a:t> </a:t>
            </a:r>
            <a:r>
              <a:rPr lang="ro-RO" sz="2700" b="1" dirty="0" smtClean="0">
                <a:solidFill>
                  <a:schemeClr val="tx1"/>
                </a:solidFill>
                <a:effectLst/>
                <a:latin typeface="Times New Roman" pitchFamily="18" charset="0"/>
                <a:cs typeface="Times New Roman" pitchFamily="18" charset="0"/>
              </a:rPr>
              <a:t>de Cercetări Juridice și Politice </a:t>
            </a:r>
            <a:r>
              <a:rPr lang="ro-RO" sz="2700" b="1" dirty="0">
                <a:solidFill>
                  <a:schemeClr val="tx1"/>
                </a:solidFill>
                <a:effectLst/>
                <a:latin typeface="Times New Roman" pitchFamily="18" charset="0"/>
                <a:cs typeface="Times New Roman" pitchFamily="18" charset="0"/>
              </a:rPr>
              <a:t>al </a:t>
            </a:r>
            <a:r>
              <a:rPr lang="ro-RO" sz="2700" b="1" dirty="0" smtClean="0">
                <a:solidFill>
                  <a:schemeClr val="tx1"/>
                </a:solidFill>
                <a:effectLst/>
                <a:latin typeface="Times New Roman" pitchFamily="18" charset="0"/>
                <a:cs typeface="Times New Roman" pitchFamily="18" charset="0"/>
              </a:rPr>
              <a:t>AȘM</a:t>
            </a:r>
            <a:r>
              <a:rPr lang="ro-RO" sz="2700" dirty="0">
                <a:solidFill>
                  <a:schemeClr val="tx1"/>
                </a:solidFill>
              </a:rPr>
              <a:t/>
            </a:r>
            <a:br>
              <a:rPr lang="ro-RO" sz="2700" dirty="0">
                <a:solidFill>
                  <a:schemeClr val="tx1"/>
                </a:solidFill>
              </a:rPr>
            </a:br>
            <a:r>
              <a:rPr lang="ro-RO" sz="2700" dirty="0" smtClean="0">
                <a:solidFill>
                  <a:schemeClr val="tx1"/>
                </a:solidFill>
              </a:rPr>
              <a:t/>
            </a:r>
            <a:br>
              <a:rPr lang="ro-RO" sz="2700" dirty="0" smtClean="0">
                <a:solidFill>
                  <a:schemeClr val="tx1"/>
                </a:solidFill>
              </a:rPr>
            </a:br>
            <a:r>
              <a:rPr lang="en-US" sz="2700" dirty="0" smtClean="0">
                <a:solidFill>
                  <a:schemeClr val="tx1"/>
                </a:solidFill>
              </a:rPr>
              <a:t/>
            </a:r>
            <a:br>
              <a:rPr lang="en-US" sz="2700" dirty="0" smtClean="0">
                <a:solidFill>
                  <a:schemeClr val="tx1"/>
                </a:solidFill>
              </a:rPr>
            </a:br>
            <a:r>
              <a:rPr lang="ro-RO" sz="2700" b="1" dirty="0" smtClean="0">
                <a:solidFill>
                  <a:schemeClr val="tx1"/>
                </a:solidFill>
                <a:effectLst/>
                <a:latin typeface="Times New Roman" pitchFamily="18" charset="0"/>
                <a:cs typeface="Times New Roman" pitchFamily="18" charset="0"/>
              </a:rPr>
              <a:t>RAPORT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PRIVIND ACTIVITATEA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ȘTIINȚIFICĂ ŞI INOVAŢIONALĂ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PE ANUL </a:t>
            </a:r>
            <a:r>
              <a:rPr lang="en-US" sz="2700" dirty="0" smtClean="0">
                <a:solidFill>
                  <a:schemeClr val="tx1"/>
                </a:solidFill>
                <a:effectLst/>
                <a:latin typeface="Times New Roman" pitchFamily="18" charset="0"/>
                <a:cs typeface="Times New Roman" pitchFamily="18" charset="0"/>
              </a:rPr>
              <a:t>2015</a:t>
            </a:r>
            <a:r>
              <a:rPr lang="en-US" sz="2700" dirty="0" smtClean="0">
                <a:solidFill>
                  <a:schemeClr val="tx1"/>
                </a:solidFill>
                <a:latin typeface="Times New Roman" pitchFamily="18" charset="0"/>
                <a:cs typeface="Times New Roman" pitchFamily="18" charset="0"/>
              </a:rPr>
              <a:t/>
            </a:r>
            <a:br>
              <a:rPr lang="en-US" sz="2700" dirty="0" smtClean="0">
                <a:solidFill>
                  <a:schemeClr val="tx1"/>
                </a:solidFill>
                <a:latin typeface="Times New Roman" pitchFamily="18" charset="0"/>
                <a:cs typeface="Times New Roman" pitchFamily="18" charset="0"/>
              </a:rPr>
            </a:br>
            <a:r>
              <a:rPr lang="en-US" sz="2700" dirty="0">
                <a:solidFill>
                  <a:schemeClr val="tx1"/>
                </a:solidFill>
              </a:rPr>
              <a:t/>
            </a:r>
            <a:br>
              <a:rPr lang="en-US" sz="2700" dirty="0">
                <a:solidFill>
                  <a:schemeClr val="tx1"/>
                </a:solidFill>
              </a:rPr>
            </a:br>
            <a:r>
              <a:rPr lang="en-US" sz="2700" dirty="0" smtClean="0">
                <a:solidFill>
                  <a:schemeClr val="tx1"/>
                </a:solidFill>
              </a:rPr>
              <a:t/>
            </a:r>
            <a:br>
              <a:rPr lang="en-US" sz="2700" dirty="0" smtClean="0">
                <a:solidFill>
                  <a:schemeClr val="tx1"/>
                </a:solidFill>
              </a:rPr>
            </a:br>
            <a:r>
              <a:rPr lang="ro-RO" sz="2700" dirty="0" smtClean="0">
                <a:solidFill>
                  <a:schemeClr val="tx1"/>
                </a:solidFill>
                <a:effectLst/>
                <a:latin typeface="Times New Roman" pitchFamily="18" charset="0"/>
                <a:cs typeface="Times New Roman" pitchFamily="18" charset="0"/>
              </a:rPr>
              <a:t>Director:</a:t>
            </a:r>
            <a:r>
              <a:rPr lang="en-US" sz="2700" dirty="0" smtClean="0">
                <a:solidFill>
                  <a:schemeClr val="tx1"/>
                </a:solidFill>
                <a:effectLst/>
                <a:latin typeface="Times New Roman" pitchFamily="18" charset="0"/>
                <a:cs typeface="Times New Roman" pitchFamily="18" charset="0"/>
              </a:rPr>
              <a:t> </a:t>
            </a:r>
            <a:r>
              <a:rPr lang="ro-RO" sz="2700" b="1" dirty="0" smtClean="0">
                <a:solidFill>
                  <a:schemeClr val="tx1"/>
                </a:solidFill>
                <a:effectLst/>
                <a:latin typeface="Times New Roman" pitchFamily="18" charset="0"/>
                <a:cs typeface="Times New Roman" pitchFamily="18" charset="0"/>
              </a:rPr>
              <a:t>Valeriu CUȘNIR</a:t>
            </a:r>
            <a:r>
              <a:rPr lang="en-US" sz="2700" b="1" dirty="0" smtClean="0">
                <a:solidFill>
                  <a:schemeClr val="tx1"/>
                </a:solidFill>
                <a:effectLst/>
                <a:latin typeface="Times New Roman" pitchFamily="18" charset="0"/>
                <a:cs typeface="Times New Roman" pitchFamily="18" charset="0"/>
              </a:rPr>
              <a:t>, </a:t>
            </a:r>
            <a:r>
              <a:rPr lang="ro-RO" sz="2700" dirty="0" smtClean="0">
                <a:solidFill>
                  <a:schemeClr val="tx1"/>
                </a:solidFill>
                <a:effectLst/>
                <a:latin typeface="Times New Roman" pitchFamily="18" charset="0"/>
                <a:cs typeface="Times New Roman" pitchFamily="18" charset="0"/>
              </a:rPr>
              <a:t>prof. univ., </a:t>
            </a:r>
            <a:r>
              <a:rPr lang="en-US" sz="2700" dirty="0" smtClean="0">
                <a:solidFill>
                  <a:schemeClr val="tx1"/>
                </a:solidFill>
                <a:effectLst/>
                <a:latin typeface="Times New Roman" pitchFamily="18" charset="0"/>
                <a:cs typeface="Times New Roman" pitchFamily="18" charset="0"/>
              </a:rPr>
              <a:t>d</a:t>
            </a:r>
            <a:r>
              <a:rPr lang="ro-RO" sz="2700" dirty="0" smtClean="0">
                <a:solidFill>
                  <a:schemeClr val="tx1"/>
                </a:solidFill>
                <a:effectLst/>
                <a:latin typeface="Times New Roman" pitchFamily="18" charset="0"/>
                <a:cs typeface="Times New Roman" pitchFamily="18" charset="0"/>
              </a:rPr>
              <a:t>r</a:t>
            </a:r>
            <a:r>
              <a:rPr lang="ro-RO" sz="2700" dirty="0">
                <a:solidFill>
                  <a:schemeClr val="tx1"/>
                </a:solidFill>
                <a:effectLst/>
                <a:latin typeface="Times New Roman" pitchFamily="18" charset="0"/>
                <a:cs typeface="Times New Roman" pitchFamily="18" charset="0"/>
              </a:rPr>
              <a:t>. hab. </a:t>
            </a:r>
            <a:r>
              <a:rPr lang="ro-RO" dirty="0" smtClean="0">
                <a:solidFill>
                  <a:schemeClr val="tx1"/>
                </a:solidFill>
              </a:rPr>
              <a:t/>
            </a:r>
            <a:br>
              <a:rPr lang="ro-RO" dirty="0" smtClean="0">
                <a:solidFill>
                  <a:schemeClr val="tx1"/>
                </a:solidFill>
              </a:rPr>
            </a:br>
            <a:r>
              <a:rPr lang="ro-RO" dirty="0">
                <a:solidFill>
                  <a:schemeClr val="tx1"/>
                </a:solidFill>
              </a:rPr>
              <a:t/>
            </a:r>
            <a:br>
              <a:rPr lang="ro-RO" dirty="0">
                <a:solidFill>
                  <a:schemeClr val="tx1"/>
                </a:solidFill>
              </a:rPr>
            </a:br>
            <a:endParaRPr lang="en-US" dirty="0">
              <a:solidFill>
                <a:schemeClr val="tx1"/>
              </a:solidFill>
            </a:endParaRPr>
          </a:p>
        </p:txBody>
      </p:sp>
      <p:pic>
        <p:nvPicPr>
          <p:cNvPr id="1028" name="Picture 4" descr="asm-logo.jpg (101×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068" y="1996410"/>
            <a:ext cx="1287278" cy="172062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786" y="1996410"/>
            <a:ext cx="1350942" cy="1720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58888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116632"/>
            <a:ext cx="8229600" cy="1008112"/>
          </a:xfrm>
        </p:spPr>
        <p:txBody>
          <a:bodyPr>
            <a:normAutofit/>
          </a:bodyPr>
          <a:lstStyle/>
          <a:p>
            <a:r>
              <a:rPr lang="en-US" sz="3200" b="1" dirty="0" err="1">
                <a:latin typeface="Times New Roman" pitchFamily="18" charset="0"/>
                <a:cs typeface="Times New Roman" pitchFamily="18" charset="0"/>
              </a:rPr>
              <a:t>Monografii</a:t>
            </a:r>
            <a:r>
              <a:rPr lang="en-US" sz="3200" b="1" dirty="0">
                <a:latin typeface="Times New Roman" pitchFamily="18" charset="0"/>
                <a:cs typeface="Times New Roman" pitchFamily="18" charset="0"/>
              </a:rPr>
              <a:t> </a:t>
            </a:r>
            <a:r>
              <a:rPr lang="ro-RO" sz="3200" b="1" dirty="0">
                <a:latin typeface="Times New Roman" pitchFamily="18" charset="0"/>
                <a:cs typeface="Times New Roman" pitchFamily="18" charset="0"/>
              </a:rPr>
              <a:t>editate în anul 2015</a:t>
            </a:r>
            <a:r>
              <a:rPr lang="en-US" sz="3200" dirty="0">
                <a:latin typeface="Times New Roman" pitchFamily="18" charset="0"/>
                <a:cs typeface="Times New Roman" pitchFamily="18" charset="0"/>
              </a:rPr>
              <a:t>:</a:t>
            </a:r>
            <a:endParaRPr lang="ro-RO" sz="3200" dirty="0"/>
          </a:p>
        </p:txBody>
      </p:sp>
      <p:pic>
        <p:nvPicPr>
          <p:cNvPr id="8" name="Imagin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8052" y="1202734"/>
            <a:ext cx="1728191" cy="2261976"/>
          </a:xfrm>
          <a:prstGeom prst="rect">
            <a:avLst/>
          </a:prstGeom>
          <a:noFill/>
          <a:ln>
            <a:noFill/>
          </a:ln>
        </p:spPr>
      </p:pic>
      <p:pic>
        <p:nvPicPr>
          <p:cNvPr id="9" name="Imagin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7832" y="3893649"/>
            <a:ext cx="1524759" cy="2242888"/>
          </a:xfrm>
          <a:prstGeom prst="rect">
            <a:avLst/>
          </a:prstGeom>
          <a:noFill/>
          <a:ln>
            <a:noFill/>
          </a:ln>
        </p:spPr>
      </p:pic>
      <p:pic>
        <p:nvPicPr>
          <p:cNvPr id="10" name="Imagin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2173" y="3893649"/>
            <a:ext cx="1404307" cy="2242888"/>
          </a:xfrm>
          <a:prstGeom prst="rect">
            <a:avLst/>
          </a:prstGeom>
          <a:noFill/>
          <a:ln>
            <a:noFill/>
          </a:ln>
        </p:spPr>
      </p:pic>
      <p:pic>
        <p:nvPicPr>
          <p:cNvPr id="14" name="Imagine 13" descr="procesul electoral"/>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41658" y="1202734"/>
            <a:ext cx="1728192" cy="2261976"/>
          </a:xfrm>
          <a:prstGeom prst="rect">
            <a:avLst/>
          </a:prstGeom>
          <a:noFill/>
          <a:ln>
            <a:noFill/>
          </a:ln>
        </p:spPr>
      </p:pic>
      <p:pic>
        <p:nvPicPr>
          <p:cNvPr id="15" name="Imagine 14"/>
          <p:cNvPicPr/>
          <p:nvPr/>
        </p:nvPicPr>
        <p:blipFill>
          <a:blip r:embed="rId6">
            <a:extLst>
              <a:ext uri="{28A0092B-C50C-407E-A947-70E740481C1C}">
                <a14:useLocalDpi xmlns:a14="http://schemas.microsoft.com/office/drawing/2010/main" val="0"/>
              </a:ext>
            </a:extLst>
          </a:blip>
          <a:srcRect/>
          <a:stretch>
            <a:fillRect/>
          </a:stretch>
        </p:blipFill>
        <p:spPr bwMode="auto">
          <a:xfrm>
            <a:off x="4824028" y="1202734"/>
            <a:ext cx="1656184" cy="2260070"/>
          </a:xfrm>
          <a:prstGeom prst="rect">
            <a:avLst/>
          </a:prstGeom>
          <a:noFill/>
        </p:spPr>
      </p:pic>
      <p:pic>
        <p:nvPicPr>
          <p:cNvPr id="16" name="Imagine 15" descr="sec"/>
          <p:cNvPicPr/>
          <p:nvPr/>
        </p:nvPicPr>
        <p:blipFill>
          <a:blip r:embed="rId7" cstate="print">
            <a:extLst>
              <a:ext uri="{BEBA8EAE-BF5A-486C-A8C5-ECC9F3942E4B}">
                <a14:imgProps xmlns:a14="http://schemas.microsoft.com/office/drawing/2010/main">
                  <a14:imgLayer r:embed="rId8">
                    <a14:imgEffect>
                      <a14:brightnessContrast bright="4000" contrast="-14000"/>
                    </a14:imgEffect>
                  </a14:imgLayer>
                </a14:imgProps>
              </a:ext>
              <a:ext uri="{28A0092B-C50C-407E-A947-70E740481C1C}">
                <a14:useLocalDpi xmlns:a14="http://schemas.microsoft.com/office/drawing/2010/main" val="0"/>
              </a:ext>
            </a:extLst>
          </a:blip>
          <a:srcRect/>
          <a:stretch>
            <a:fillRect/>
          </a:stretch>
        </p:blipFill>
        <p:spPr bwMode="auto">
          <a:xfrm>
            <a:off x="611560" y="1202734"/>
            <a:ext cx="1584176" cy="2232376"/>
          </a:xfrm>
          <a:prstGeom prst="rect">
            <a:avLst/>
          </a:prstGeom>
          <a:noFill/>
          <a:ln>
            <a:noFill/>
          </a:ln>
        </p:spPr>
      </p:pic>
      <p:pic>
        <p:nvPicPr>
          <p:cNvPr id="17" name="Imagine 16" descr="C:\Users\HOME\Desktop\Coperta Energeticheskaya bezopasnosti.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5536" y="3893650"/>
            <a:ext cx="3110218" cy="2242887"/>
          </a:xfrm>
          <a:prstGeom prst="rect">
            <a:avLst/>
          </a:prstGeom>
          <a:noFill/>
          <a:ln>
            <a:noFill/>
          </a:ln>
        </p:spPr>
      </p:pic>
      <p:pic>
        <p:nvPicPr>
          <p:cNvPr id="18" name="Imagine 17" descr="Coperta Drept civil TGO"/>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9912" y="3893650"/>
            <a:ext cx="1747233" cy="2252809"/>
          </a:xfrm>
          <a:prstGeom prst="rect">
            <a:avLst/>
          </a:prstGeom>
          <a:noFill/>
          <a:ln>
            <a:noFill/>
          </a:ln>
        </p:spPr>
      </p:pic>
    </p:spTree>
    <p:extLst>
      <p:ext uri="{BB962C8B-B14F-4D97-AF65-F5344CB8AC3E}">
        <p14:creationId xmlns:p14="http://schemas.microsoft.com/office/powerpoint/2010/main" val="23847429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228600"/>
            <a:ext cx="8663880" cy="685800"/>
          </a:xfrm>
        </p:spPr>
        <p:txBody>
          <a:bodyPr>
            <a:normAutofit/>
          </a:bodyPr>
          <a:lstStyle/>
          <a:p>
            <a:r>
              <a:rPr lang="ro-RO" sz="2900" b="1" dirty="0" smtClean="0">
                <a:solidFill>
                  <a:schemeClr val="tx1"/>
                </a:solidFill>
                <a:effectLst/>
                <a:latin typeface="Times New Roman" pitchFamily="18" charset="0"/>
                <a:cs typeface="Times New Roman" pitchFamily="18" charset="0"/>
              </a:rPr>
              <a:t>C</a:t>
            </a:r>
            <a:r>
              <a:rPr lang="en-US" sz="2900" b="1" dirty="0" err="1" smtClean="0">
                <a:solidFill>
                  <a:schemeClr val="tx1"/>
                </a:solidFill>
                <a:effectLst/>
                <a:latin typeface="Times New Roman" pitchFamily="18" charset="0"/>
                <a:cs typeface="Times New Roman" pitchFamily="18" charset="0"/>
              </a:rPr>
              <a:t>ulegeri</a:t>
            </a:r>
            <a:r>
              <a:rPr lang="ro-RO" sz="2900" b="1" dirty="0" smtClean="0">
                <a:latin typeface="Times New Roman" pitchFamily="18" charset="0"/>
                <a:cs typeface="Times New Roman" pitchFamily="18" charset="0"/>
              </a:rPr>
              <a:t>, rapoarte și studii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anul </a:t>
            </a:r>
            <a:r>
              <a:rPr lang="ro-RO" sz="2900" b="1" dirty="0" smtClean="0">
                <a:solidFill>
                  <a:schemeClr val="tx1"/>
                </a:solidFill>
                <a:effectLst/>
                <a:latin typeface="Times New Roman" pitchFamily="18" charset="0"/>
                <a:cs typeface="Times New Roman" pitchFamily="18" charset="0"/>
              </a:rPr>
              <a:t>2015</a:t>
            </a:r>
            <a:r>
              <a:rPr lang="en-US" sz="2900" dirty="0" smtClean="0">
                <a:solidFill>
                  <a:schemeClr val="tx1"/>
                </a:solidFill>
                <a:latin typeface="Times New Roman" pitchFamily="18" charset="0"/>
                <a:cs typeface="Times New Roman" pitchFamily="18" charset="0"/>
              </a:rPr>
              <a:t>:</a:t>
            </a:r>
            <a:endParaRPr lang="ro-RO" sz="2900" dirty="0"/>
          </a:p>
        </p:txBody>
      </p:sp>
      <p:sp>
        <p:nvSpPr>
          <p:cNvPr id="3" name="Subtitlu 2"/>
          <p:cNvSpPr>
            <a:spLocks noGrp="1"/>
          </p:cNvSpPr>
          <p:nvPr>
            <p:ph type="subTitle" idx="1"/>
          </p:nvPr>
        </p:nvSpPr>
        <p:spPr>
          <a:xfrm>
            <a:off x="107504" y="1124744"/>
            <a:ext cx="8856984" cy="5276056"/>
          </a:xfrm>
        </p:spPr>
        <p:txBody>
          <a:bodyPr>
            <a:noAutofit/>
          </a:bodyPr>
          <a:lstStyle/>
          <a:p>
            <a:pPr marL="342900" indent="-342900" algn="just">
              <a:buAutoNum type="arabicPeriod"/>
            </a:pPr>
            <a:r>
              <a:rPr lang="ro-RO" sz="1400" i="1" dirty="0" smtClean="0">
                <a:solidFill>
                  <a:schemeClr val="tx1"/>
                </a:solidFill>
                <a:latin typeface="Times New Roman" panose="02020603050405020304" pitchFamily="18" charset="0"/>
                <a:cs typeface="Times New Roman" panose="02020603050405020304" pitchFamily="18" charset="0"/>
              </a:rPr>
              <a:t>Republica </a:t>
            </a:r>
            <a:r>
              <a:rPr lang="ro-RO" sz="1400" i="1" dirty="0">
                <a:solidFill>
                  <a:schemeClr val="tx1"/>
                </a:solidFill>
                <a:latin typeface="Times New Roman" panose="02020603050405020304" pitchFamily="18" charset="0"/>
                <a:cs typeface="Times New Roman" panose="02020603050405020304" pitchFamily="18" charset="0"/>
              </a:rPr>
              <a:t>Moldova pe calea democratizării. Studiu enciclopedic. Culegere tematică. </a:t>
            </a:r>
            <a:r>
              <a:rPr lang="ro-RO" sz="1400" dirty="0">
                <a:solidFill>
                  <a:schemeClr val="tx1"/>
                </a:solidFill>
                <a:latin typeface="Times New Roman" panose="02020603050405020304" pitchFamily="18" charset="0"/>
                <a:cs typeface="Times New Roman" panose="02020603050405020304" pitchFamily="18" charset="0"/>
              </a:rPr>
              <a:t>Coord.:</a:t>
            </a:r>
            <a:r>
              <a:rPr lang="ro-RO" sz="1400" i="1" dirty="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MORARU, V</a:t>
            </a:r>
            <a:r>
              <a:rPr lang="ro-RO"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JUC, V.; GUCEAC, I</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Tipografia Centrală, 2015. 480 p. </a:t>
            </a:r>
            <a:endParaRPr lang="en-US"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AutoNum type="arabicPeriod"/>
            </a:pPr>
            <a:r>
              <a:rPr lang="ro-RO" sz="1400" i="1" dirty="0" smtClean="0">
                <a:solidFill>
                  <a:schemeClr val="tx1"/>
                </a:solidFill>
                <a:latin typeface="Times New Roman" panose="02020603050405020304" pitchFamily="18" charset="0"/>
                <a:cs typeface="Times New Roman" panose="02020603050405020304" pitchFamily="18" charset="0"/>
              </a:rPr>
              <a:t>Dialogul </a:t>
            </a:r>
            <a:r>
              <a:rPr lang="ro-RO" sz="1400" i="1" dirty="0">
                <a:solidFill>
                  <a:schemeClr val="tx1"/>
                </a:solidFill>
                <a:latin typeface="Times New Roman" panose="02020603050405020304" pitchFamily="18" charset="0"/>
                <a:cs typeface="Times New Roman" panose="02020603050405020304" pitchFamily="18" charset="0"/>
              </a:rPr>
              <a:t>civilizațiilor: etică, educație, libertate și responsabilitate într-o lume în schimbare</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Coord</a:t>
            </a:r>
            <a:r>
              <a:rPr lang="ro-RO" sz="1400" dirty="0">
                <a:solidFill>
                  <a:schemeClr val="tx1"/>
                </a:solidFill>
                <a:latin typeface="Times New Roman" panose="02020603050405020304" pitchFamily="18" charset="0"/>
                <a:cs typeface="Times New Roman" panose="02020603050405020304" pitchFamily="18" charset="0"/>
              </a:rPr>
              <a:t>.:</a:t>
            </a:r>
            <a:r>
              <a:rPr lang="ro-RO" sz="1400" i="1" dirty="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MORARU, V.; ROȘCA, A. </a:t>
            </a:r>
            <a:r>
              <a:rPr lang="ro-RO" sz="1400" dirty="0" err="1">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Sofart</a:t>
            </a:r>
            <a:r>
              <a:rPr lang="ro-RO" sz="1400" dirty="0">
                <a:solidFill>
                  <a:schemeClr val="tx1"/>
                </a:solidFill>
                <a:latin typeface="Times New Roman" panose="02020603050405020304" pitchFamily="18" charset="0"/>
                <a:cs typeface="Times New Roman" panose="02020603050405020304" pitchFamily="18" charset="0"/>
              </a:rPr>
              <a:t> Studio, 2015. 264 p . </a:t>
            </a:r>
            <a:endParaRPr lang="en-US"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КОСТАКИ</a:t>
            </a:r>
            <a:r>
              <a:rPr lang="ro-RO" sz="1400" dirty="0">
                <a:solidFill>
                  <a:schemeClr val="tx1"/>
                </a:solidFill>
                <a:latin typeface="Times New Roman" panose="02020603050405020304" pitchFamily="18" charset="0"/>
                <a:cs typeface="Times New Roman" panose="02020603050405020304" pitchFamily="18" charset="0"/>
              </a:rPr>
              <a:t>, Г. </a:t>
            </a:r>
            <a:r>
              <a:rPr lang="ro-RO" sz="1400" i="1" dirty="0" err="1">
                <a:solidFill>
                  <a:schemeClr val="tx1"/>
                </a:solidFill>
                <a:latin typeface="Times New Roman" panose="02020603050405020304" pitchFamily="18" charset="0"/>
                <a:cs typeface="Times New Roman" panose="02020603050405020304" pitchFamily="18" charset="0"/>
              </a:rPr>
              <a:t>Соглашение</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об</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ассоциации</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между</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Европейским</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Союзом</a:t>
            </a:r>
            <a:r>
              <a:rPr lang="ro-RO" sz="1400" i="1" dirty="0">
                <a:solidFill>
                  <a:schemeClr val="tx1"/>
                </a:solidFill>
                <a:latin typeface="Times New Roman" panose="02020603050405020304" pitchFamily="18" charset="0"/>
                <a:cs typeface="Times New Roman" panose="02020603050405020304" pitchFamily="18" charset="0"/>
              </a:rPr>
              <a:t> и </a:t>
            </a:r>
            <a:r>
              <a:rPr lang="ro-RO" sz="1400" i="1" dirty="0" err="1">
                <a:solidFill>
                  <a:schemeClr val="tx1"/>
                </a:solidFill>
                <a:latin typeface="Times New Roman" panose="02020603050405020304" pitchFamily="18" charset="0"/>
                <a:cs typeface="Times New Roman" panose="02020603050405020304" pitchFamily="18" charset="0"/>
              </a:rPr>
              <a:t>Республикой</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Молдова</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Комрат</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Институт</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демократии</a:t>
            </a:r>
            <a:r>
              <a:rPr lang="ro-RO" sz="1400" dirty="0">
                <a:solidFill>
                  <a:schemeClr val="tx1"/>
                </a:solidFill>
                <a:latin typeface="Times New Roman" panose="02020603050405020304" pitchFamily="18" charset="0"/>
                <a:cs typeface="Times New Roman" panose="02020603050405020304" pitchFamily="18" charset="0"/>
              </a:rPr>
              <a:t>, 2015. 264 p.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КОСТАКИ</a:t>
            </a:r>
            <a:r>
              <a:rPr lang="ro-RO" sz="1400" dirty="0">
                <a:solidFill>
                  <a:schemeClr val="tx1"/>
                </a:solidFill>
                <a:latin typeface="Times New Roman" panose="02020603050405020304" pitchFamily="18" charset="0"/>
                <a:cs typeface="Times New Roman" panose="02020603050405020304" pitchFamily="18" charset="0"/>
              </a:rPr>
              <a:t>, Г. </a:t>
            </a:r>
            <a:r>
              <a:rPr lang="ro-RO" sz="1400" i="1" dirty="0" err="1">
                <a:solidFill>
                  <a:schemeClr val="tx1"/>
                </a:solidFill>
                <a:latin typeface="Times New Roman" panose="02020603050405020304" pitchFamily="18" charset="0"/>
                <a:cs typeface="Times New Roman" panose="02020603050405020304" pitchFamily="18" charset="0"/>
              </a:rPr>
              <a:t>Cудебная</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a:solidFill>
                  <a:schemeClr val="tx1"/>
                </a:solidFill>
                <a:latin typeface="Times New Roman" panose="02020603050405020304" pitchFamily="18" charset="0"/>
                <a:cs typeface="Times New Roman" panose="02020603050405020304" pitchFamily="18" charset="0"/>
              </a:rPr>
              <a:t>власть</a:t>
            </a:r>
            <a:r>
              <a:rPr lang="ro-RO" sz="1400" i="1" dirty="0">
                <a:solidFill>
                  <a:schemeClr val="tx1"/>
                </a:solidFill>
                <a:latin typeface="Times New Roman" panose="02020603050405020304" pitchFamily="18" charset="0"/>
                <a:cs typeface="Times New Roman" panose="02020603050405020304" pitchFamily="18" charset="0"/>
              </a:rPr>
              <a:t> в </a:t>
            </a:r>
            <a:r>
              <a:rPr lang="ro-RO" sz="1400" i="1" dirty="0" err="1">
                <a:solidFill>
                  <a:schemeClr val="tx1"/>
                </a:solidFill>
                <a:latin typeface="Times New Roman" panose="02020603050405020304" pitchFamily="18" charset="0"/>
                <a:cs typeface="Times New Roman" panose="02020603050405020304" pitchFamily="18" charset="0"/>
              </a:rPr>
              <a:t>Республике</a:t>
            </a:r>
            <a:r>
              <a:rPr lang="ro-RO" sz="1400" i="1" dirty="0">
                <a:solidFill>
                  <a:schemeClr val="tx1"/>
                </a:solidFill>
                <a:latin typeface="Times New Roman" panose="02020603050405020304" pitchFamily="18" charset="0"/>
                <a:cs typeface="Times New Roman" panose="02020603050405020304" pitchFamily="18" charset="0"/>
              </a:rPr>
              <a:t> </a:t>
            </a:r>
            <a:r>
              <a:rPr lang="ro-RO" sz="1400" i="1" dirty="0" err="1" smtClean="0">
                <a:solidFill>
                  <a:schemeClr val="tx1"/>
                </a:solidFill>
                <a:latin typeface="Times New Roman" panose="02020603050405020304" pitchFamily="18" charset="0"/>
                <a:cs typeface="Times New Roman" panose="02020603050405020304" pitchFamily="18" charset="0"/>
              </a:rPr>
              <a:t>Молдова</a:t>
            </a:r>
            <a:r>
              <a:rPr lang="ro-RO" sz="1400" i="1" dirty="0" smtClean="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Комрат</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Институт</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Демократии</a:t>
            </a:r>
            <a:r>
              <a:rPr lang="ro-RO" sz="1400" dirty="0">
                <a:solidFill>
                  <a:schemeClr val="tx1"/>
                </a:solidFill>
                <a:latin typeface="Times New Roman" panose="02020603050405020304" pitchFamily="18" charset="0"/>
                <a:cs typeface="Times New Roman" panose="02020603050405020304" pitchFamily="18" charset="0"/>
              </a:rPr>
              <a:t>, 2014. 168 р. </a:t>
            </a:r>
          </a:p>
          <a:p>
            <a:pPr marL="342900" lvl="0" indent="-342900" algn="just">
              <a:buFont typeface="+mj-lt"/>
              <a:buAutoNum type="arabicPeriod"/>
            </a:pPr>
            <a:r>
              <a:rPr lang="ro-RO" sz="1400" dirty="0">
                <a:solidFill>
                  <a:schemeClr val="tx1"/>
                </a:solidFill>
                <a:latin typeface="Times New Roman" panose="02020603050405020304" pitchFamily="18" charset="0"/>
                <a:cs typeface="Times New Roman" panose="02020603050405020304" pitchFamily="18" charset="0"/>
              </a:rPr>
              <a:t>TAŞCĂ, M</a:t>
            </a:r>
            <a:r>
              <a:rPr lang="ro-RO"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NIESS, W. </a:t>
            </a:r>
            <a:r>
              <a:rPr lang="ro-RO" sz="1400" i="1" dirty="0">
                <a:solidFill>
                  <a:schemeClr val="tx1"/>
                </a:solidFill>
                <a:latin typeface="Times New Roman" panose="02020603050405020304" pitchFamily="18" charset="0"/>
                <a:cs typeface="Times New Roman" panose="02020603050405020304" pitchFamily="18" charset="0"/>
              </a:rPr>
              <a:t>Dezmembrarea României: Anexarea de către URSS a Basarabiei, Nordului Bucovinei şi Ţinutului Herţa-1940</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Cartea Juridică, </a:t>
            </a:r>
            <a:r>
              <a:rPr lang="ro-RO" sz="1400" dirty="0" err="1">
                <a:solidFill>
                  <a:schemeClr val="tx1"/>
                </a:solidFill>
                <a:latin typeface="Times New Roman" panose="02020603050405020304" pitchFamily="18" charset="0"/>
                <a:cs typeface="Times New Roman" panose="02020603050405020304" pitchFamily="18" charset="0"/>
              </a:rPr>
              <a:t>Serebia</a:t>
            </a:r>
            <a:r>
              <a:rPr lang="ro-RO" sz="1400" dirty="0">
                <a:solidFill>
                  <a:schemeClr val="tx1"/>
                </a:solidFill>
                <a:latin typeface="Times New Roman" panose="02020603050405020304" pitchFamily="18" charset="0"/>
                <a:cs typeface="Times New Roman" panose="02020603050405020304" pitchFamily="18" charset="0"/>
              </a:rPr>
              <a:t>, 2015. 1044 p.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i="1" dirty="0" smtClean="0">
                <a:solidFill>
                  <a:schemeClr val="tx1"/>
                </a:solidFill>
                <a:latin typeface="Times New Roman" panose="02020603050405020304" pitchFamily="18" charset="0"/>
                <a:cs typeface="Times New Roman" panose="02020603050405020304" pitchFamily="18" charset="0"/>
              </a:rPr>
              <a:t>Materialele </a:t>
            </a:r>
            <a:r>
              <a:rPr lang="ro-RO" sz="1400" i="1" dirty="0">
                <a:solidFill>
                  <a:schemeClr val="tx1"/>
                </a:solidFill>
                <a:latin typeface="Times New Roman" panose="02020603050405020304" pitchFamily="18" charset="0"/>
                <a:cs typeface="Times New Roman" panose="02020603050405020304" pitchFamily="18" charset="0"/>
              </a:rPr>
              <a:t>conferinţei </a:t>
            </a:r>
            <a:r>
              <a:rPr lang="ro-RO" sz="1400" i="1" dirty="0" smtClean="0">
                <a:solidFill>
                  <a:schemeClr val="tx1"/>
                </a:solidFill>
                <a:latin typeface="Times New Roman" panose="02020603050405020304" pitchFamily="18" charset="0"/>
                <a:cs typeface="Times New Roman" panose="02020603050405020304" pitchFamily="18" charset="0"/>
              </a:rPr>
              <a:t>internaţionale a </a:t>
            </a:r>
            <a:r>
              <a:rPr lang="ro-RO" sz="1400" i="1" dirty="0">
                <a:solidFill>
                  <a:schemeClr val="tx1"/>
                </a:solidFill>
                <a:latin typeface="Times New Roman" panose="02020603050405020304" pitchFamily="18" charset="0"/>
                <a:cs typeface="Times New Roman" panose="02020603050405020304" pitchFamily="18" charset="0"/>
              </a:rPr>
              <a:t>tinerilor cercetători „Consolidarea statului de drept în Republicii Moldova în contextul evoluției sistemului internațional și proceselor integraționiste”</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3</a:t>
            </a:r>
            <a:r>
              <a:rPr lang="en-US" sz="1400" dirty="0" smtClean="0">
                <a:solidFill>
                  <a:schemeClr val="tx1"/>
                </a:solidFill>
                <a:latin typeface="Times New Roman" panose="02020603050405020304" pitchFamily="18" charset="0"/>
                <a:cs typeface="Times New Roman" panose="02020603050405020304" pitchFamily="18" charset="0"/>
              </a:rPr>
              <a:t>.06.</a:t>
            </a:r>
            <a:r>
              <a:rPr lang="ro-RO" sz="1400" dirty="0" smtClean="0">
                <a:solidFill>
                  <a:schemeClr val="tx1"/>
                </a:solidFill>
                <a:latin typeface="Times New Roman" panose="02020603050405020304" pitchFamily="18" charset="0"/>
                <a:cs typeface="Times New Roman" panose="02020603050405020304" pitchFamily="18" charset="0"/>
              </a:rPr>
              <a:t>14</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CEP USM, 2014. 194 p.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ro-RO" sz="1400" i="1" dirty="0">
                <a:solidFill>
                  <a:schemeClr val="tx1"/>
                </a:solidFill>
                <a:latin typeface="Times New Roman" panose="02020603050405020304" pitchFamily="18" charset="0"/>
                <a:cs typeface="Times New Roman" panose="02020603050405020304" pitchFamily="18" charset="0"/>
              </a:rPr>
              <a:t>Informarea VS manipularea electoratului</a:t>
            </a:r>
            <a:r>
              <a:rPr lang="ro-RO" sz="1400" dirty="0">
                <a:solidFill>
                  <a:schemeClr val="tx1"/>
                </a:solidFill>
                <a:latin typeface="Times New Roman" panose="02020603050405020304" pitchFamily="18" charset="0"/>
                <a:cs typeface="Times New Roman" panose="02020603050405020304" pitchFamily="18" charset="0"/>
              </a:rPr>
              <a:t>. Coord.: A. DUMBRĂVEANU. </a:t>
            </a:r>
            <a:r>
              <a:rPr lang="ro-RO" sz="1400" dirty="0" err="1">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CEP USM, 2015,  216 p. </a:t>
            </a:r>
          </a:p>
          <a:p>
            <a:pPr marL="342900" lvl="0" indent="-342900" algn="just">
              <a:buFont typeface="+mj-lt"/>
              <a:buAutoNum type="arabicPeriod"/>
            </a:pPr>
            <a:r>
              <a:rPr lang="ro-RO" sz="1400" i="1" dirty="0" smtClean="0">
                <a:solidFill>
                  <a:schemeClr val="tx1"/>
                </a:solidFill>
                <a:latin typeface="Times New Roman" panose="02020603050405020304" pitchFamily="18" charset="0"/>
                <a:cs typeface="Times New Roman" panose="02020603050405020304" pitchFamily="18" charset="0"/>
              </a:rPr>
              <a:t>Evoluţia </a:t>
            </a:r>
            <a:r>
              <a:rPr lang="ro-RO" sz="1400" i="1" dirty="0">
                <a:solidFill>
                  <a:schemeClr val="tx1"/>
                </a:solidFill>
                <a:latin typeface="Times New Roman" panose="02020603050405020304" pitchFamily="18" charset="0"/>
                <a:cs typeface="Times New Roman" panose="02020603050405020304" pitchFamily="18" charset="0"/>
              </a:rPr>
              <a:t>sistemului internaţional şi procesele de integrare europeană. </a:t>
            </a:r>
            <a:r>
              <a:rPr lang="ro-RO" sz="1400" dirty="0">
                <a:solidFill>
                  <a:schemeClr val="tx1"/>
                </a:solidFill>
                <a:latin typeface="Times New Roman" panose="02020603050405020304" pitchFamily="18" charset="0"/>
                <a:cs typeface="Times New Roman" panose="02020603050405020304" pitchFamily="18" charset="0"/>
              </a:rPr>
              <a:t>Chişinău: CEP USM, 2015. 268 p. </a:t>
            </a: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MALCOCI</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L; </a:t>
            </a:r>
            <a:r>
              <a:rPr lang="ro-RO" sz="1400" dirty="0">
                <a:solidFill>
                  <a:schemeClr val="tx1"/>
                </a:solidFill>
                <a:latin typeface="Times New Roman" panose="02020603050405020304" pitchFamily="18" charset="0"/>
                <a:cs typeface="Times New Roman" panose="02020603050405020304" pitchFamily="18" charset="0"/>
              </a:rPr>
              <a:t>SINCHEVICI, I. </a:t>
            </a:r>
            <a:r>
              <a:rPr lang="ro-RO" sz="1400" i="1" dirty="0">
                <a:solidFill>
                  <a:schemeClr val="tx1"/>
                </a:solidFill>
                <a:latin typeface="Times New Roman" panose="02020603050405020304" pitchFamily="18" charset="0"/>
                <a:cs typeface="Times New Roman" panose="02020603050405020304" pitchFamily="18" charset="0"/>
              </a:rPr>
              <a:t>Incluziunea elevilor cu CES în școlile din comunitate</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Ch</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BonsOffices</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2015.</a:t>
            </a:r>
            <a:r>
              <a:rPr lang="en-US" sz="1400" dirty="0" smtClean="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56p</a:t>
            </a:r>
            <a:r>
              <a:rPr lang="ro-RO" sz="1400" dirty="0">
                <a:solidFill>
                  <a:schemeClr val="tx1"/>
                </a:solidFill>
                <a:latin typeface="Times New Roman" panose="02020603050405020304" pitchFamily="18" charset="0"/>
                <a:cs typeface="Times New Roman" panose="02020603050405020304" pitchFamily="18" charset="0"/>
              </a:rPr>
              <a:t>.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MALCOCI</a:t>
            </a:r>
            <a:r>
              <a:rPr lang="ro-RO" sz="1400" dirty="0">
                <a:solidFill>
                  <a:schemeClr val="tx1"/>
                </a:solidFill>
                <a:latin typeface="Times New Roman" panose="02020603050405020304" pitchFamily="18" charset="0"/>
                <a:cs typeface="Times New Roman" panose="02020603050405020304" pitchFamily="18" charset="0"/>
              </a:rPr>
              <a:t>, L</a:t>
            </a:r>
            <a:r>
              <a:rPr lang="ro-RO"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BARBAROSIE, A. </a:t>
            </a:r>
            <a:r>
              <a:rPr lang="ro-RO" sz="1400" i="1" dirty="0">
                <a:solidFill>
                  <a:schemeClr val="tx1"/>
                </a:solidFill>
                <a:latin typeface="Times New Roman" panose="02020603050405020304" pitchFamily="18" charset="0"/>
                <a:cs typeface="Times New Roman" panose="02020603050405020304" pitchFamily="18" charset="0"/>
              </a:rPr>
              <a:t>Fenomenul discriminării în Moldova: percepțiile populației.</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Ch</a:t>
            </a:r>
            <a:r>
              <a:rPr lang="en-US"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Bons</a:t>
            </a:r>
            <a:r>
              <a:rPr lang="en-US" sz="1400" dirty="0" smtClean="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Offices</a:t>
            </a:r>
            <a:r>
              <a:rPr lang="ro-RO"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2015</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68</a:t>
            </a:r>
            <a:r>
              <a:rPr lang="en-US" sz="1400" dirty="0" smtClean="0">
                <a:solidFill>
                  <a:schemeClr val="tx1"/>
                </a:solidFill>
                <a:latin typeface="Times New Roman" panose="02020603050405020304" pitchFamily="18" charset="0"/>
                <a:cs typeface="Times New Roman" panose="02020603050405020304" pitchFamily="18" charset="0"/>
              </a:rPr>
              <a:t> </a:t>
            </a:r>
            <a:r>
              <a:rPr lang="ro-RO" sz="1400" dirty="0" smtClean="0">
                <a:solidFill>
                  <a:schemeClr val="tx1"/>
                </a:solidFill>
                <a:latin typeface="Times New Roman" panose="02020603050405020304" pitchFamily="18" charset="0"/>
                <a:cs typeface="Times New Roman" panose="02020603050405020304" pitchFamily="18" charset="0"/>
              </a:rPr>
              <a:t>p</a:t>
            </a:r>
            <a:r>
              <a:rPr lang="ro-RO" sz="1400" dirty="0">
                <a:solidFill>
                  <a:schemeClr val="tx1"/>
                </a:solidFill>
                <a:latin typeface="Times New Roman" panose="02020603050405020304" pitchFamily="18" charset="0"/>
                <a:cs typeface="Times New Roman" panose="02020603050405020304" pitchFamily="18" charset="0"/>
              </a:rPr>
              <a:t>.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CACE</a:t>
            </a:r>
            <a:r>
              <a:rPr lang="ro-RO" sz="1400" dirty="0">
                <a:solidFill>
                  <a:schemeClr val="tx1"/>
                </a:solidFill>
                <a:latin typeface="Times New Roman" panose="02020603050405020304" pitchFamily="18" charset="0"/>
                <a:cs typeface="Times New Roman" panose="02020603050405020304" pitchFamily="18" charset="0"/>
              </a:rPr>
              <a:t>, S.; DANILOV, L.; GUȚU, I.; PREOTESI, M.; PÂRVAN, A.; POTOROACĂ, M.; SALI, N. </a:t>
            </a:r>
            <a:r>
              <a:rPr lang="ro-RO" sz="1400" i="1" dirty="0">
                <a:solidFill>
                  <a:schemeClr val="tx1"/>
                </a:solidFill>
                <a:latin typeface="Times New Roman" panose="02020603050405020304" pitchFamily="18" charset="0"/>
                <a:cs typeface="Times New Roman" panose="02020603050405020304" pitchFamily="18" charset="0"/>
              </a:rPr>
              <a:t>Ambasadori ai Educaţiei de Calitate</a:t>
            </a:r>
            <a:r>
              <a:rPr lang="ro-RO" sz="1400" i="1"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err="1" smtClean="0">
                <a:solidFill>
                  <a:schemeClr val="tx1"/>
                </a:solidFill>
                <a:latin typeface="Times New Roman" panose="02020603050405020304" pitchFamily="18" charset="0"/>
                <a:cs typeface="Times New Roman" panose="02020603050405020304" pitchFamily="18" charset="0"/>
              </a:rPr>
              <a:t>Coord</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a:solidFill>
                  <a:schemeClr val="tx1"/>
                </a:solidFill>
                <a:latin typeface="Times New Roman" panose="02020603050405020304" pitchFamily="18" charset="0"/>
                <a:cs typeface="Times New Roman" panose="02020603050405020304" pitchFamily="18" charset="0"/>
              </a:rPr>
              <a:t>N. Sali. </a:t>
            </a:r>
            <a:r>
              <a:rPr lang="ro-RO" sz="1400" dirty="0" err="1" smtClean="0">
                <a:solidFill>
                  <a:schemeClr val="tx1"/>
                </a:solidFill>
                <a:latin typeface="Times New Roman" panose="02020603050405020304" pitchFamily="18" charset="0"/>
                <a:cs typeface="Times New Roman" panose="02020603050405020304" pitchFamily="18" charset="0"/>
              </a:rPr>
              <a:t>Ch</a:t>
            </a:r>
            <a:r>
              <a:rPr lang="ro-RO" sz="1400" dirty="0" smtClean="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Bons</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Offices</a:t>
            </a:r>
            <a:r>
              <a:rPr lang="ro-RO" sz="1400" dirty="0">
                <a:solidFill>
                  <a:schemeClr val="tx1"/>
                </a:solidFill>
                <a:latin typeface="Times New Roman" panose="02020603050405020304" pitchFamily="18" charset="0"/>
                <a:cs typeface="Times New Roman" panose="02020603050405020304" pitchFamily="18" charset="0"/>
              </a:rPr>
              <a:t>, 2015.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SALI</a:t>
            </a:r>
            <a:r>
              <a:rPr lang="ro-RO" sz="1400" dirty="0">
                <a:solidFill>
                  <a:schemeClr val="tx1"/>
                </a:solidFill>
                <a:latin typeface="Times New Roman" panose="02020603050405020304" pitchFamily="18" charset="0"/>
                <a:cs typeface="Times New Roman" panose="02020603050405020304" pitchFamily="18" charset="0"/>
              </a:rPr>
              <a:t>, N.; CACE, S.; PÎRVAN, A. </a:t>
            </a:r>
            <a:r>
              <a:rPr lang="ro-RO" sz="1400" i="1" dirty="0">
                <a:solidFill>
                  <a:schemeClr val="tx1"/>
                </a:solidFill>
                <a:latin typeface="Times New Roman" panose="02020603050405020304" pitchFamily="18" charset="0"/>
                <a:cs typeface="Times New Roman" panose="02020603050405020304" pitchFamily="18" charset="0"/>
              </a:rPr>
              <a:t>Necesități, priorități și responsabilități în educația din Republica Moldova</a:t>
            </a:r>
            <a:r>
              <a:rPr lang="ro-RO" sz="1400" dirty="0">
                <a:solidFill>
                  <a:schemeClr val="tx1"/>
                </a:solidFill>
                <a:latin typeface="Times New Roman" panose="02020603050405020304" pitchFamily="18" charset="0"/>
                <a:cs typeface="Times New Roman" panose="02020603050405020304" pitchFamily="18" charset="0"/>
              </a:rPr>
              <a:t>. Raport de cercetare (analiza și interpretarea datelor cantitative). </a:t>
            </a:r>
            <a:r>
              <a:rPr lang="ro-RO" sz="1400" dirty="0" err="1">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Bons</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Offices</a:t>
            </a:r>
            <a:r>
              <a:rPr lang="ro-RO" sz="1400" dirty="0">
                <a:solidFill>
                  <a:schemeClr val="tx1"/>
                </a:solidFill>
                <a:latin typeface="Times New Roman" panose="02020603050405020304" pitchFamily="18" charset="0"/>
                <a:cs typeface="Times New Roman" panose="02020603050405020304" pitchFamily="18" charset="0"/>
              </a:rPr>
              <a:t>, 2015. 164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SALI</a:t>
            </a:r>
            <a:r>
              <a:rPr lang="ro-RO" sz="1400" dirty="0">
                <a:solidFill>
                  <a:schemeClr val="tx1"/>
                </a:solidFill>
                <a:latin typeface="Times New Roman" panose="02020603050405020304" pitchFamily="18" charset="0"/>
                <a:cs typeface="Times New Roman" panose="02020603050405020304" pitchFamily="18" charset="0"/>
              </a:rPr>
              <a:t>, N.; CACE, S.; PÎRVAN, A. </a:t>
            </a:r>
            <a:r>
              <a:rPr lang="ro-RO" sz="1400" i="1" dirty="0">
                <a:solidFill>
                  <a:schemeClr val="tx1"/>
                </a:solidFill>
                <a:latin typeface="Times New Roman" panose="02020603050405020304" pitchFamily="18" charset="0"/>
                <a:cs typeface="Times New Roman" panose="02020603050405020304" pitchFamily="18" charset="0"/>
              </a:rPr>
              <a:t>Necesități, priorități și responsabilități în educația din Republica Moldova.</a:t>
            </a:r>
            <a:r>
              <a:rPr lang="ro-RO" sz="1400" dirty="0">
                <a:solidFill>
                  <a:schemeClr val="tx1"/>
                </a:solidFill>
                <a:latin typeface="Times New Roman" panose="02020603050405020304" pitchFamily="18" charset="0"/>
                <a:cs typeface="Times New Roman" panose="02020603050405020304" pitchFamily="18" charset="0"/>
              </a:rPr>
              <a:t> Raport de cercetare (analiza și interpretarea datelor calitative). </a:t>
            </a:r>
            <a:r>
              <a:rPr lang="ro-RO" sz="1400" dirty="0" err="1">
                <a:solidFill>
                  <a:schemeClr val="tx1"/>
                </a:solidFill>
                <a:latin typeface="Times New Roman" panose="02020603050405020304" pitchFamily="18" charset="0"/>
                <a:cs typeface="Times New Roman" panose="02020603050405020304" pitchFamily="18" charset="0"/>
              </a:rPr>
              <a:t>Ch</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Bons</a:t>
            </a:r>
            <a:r>
              <a:rPr lang="ro-RO" sz="1400" dirty="0">
                <a:solidFill>
                  <a:schemeClr val="tx1"/>
                </a:solidFill>
                <a:latin typeface="Times New Roman" panose="02020603050405020304" pitchFamily="18" charset="0"/>
                <a:cs typeface="Times New Roman" panose="02020603050405020304" pitchFamily="18" charset="0"/>
              </a:rPr>
              <a:t> </a:t>
            </a:r>
            <a:r>
              <a:rPr lang="ro-RO" sz="1400" dirty="0" err="1">
                <a:solidFill>
                  <a:schemeClr val="tx1"/>
                </a:solidFill>
                <a:latin typeface="Times New Roman" panose="02020603050405020304" pitchFamily="18" charset="0"/>
                <a:cs typeface="Times New Roman" panose="02020603050405020304" pitchFamily="18" charset="0"/>
              </a:rPr>
              <a:t>Offices</a:t>
            </a:r>
            <a:r>
              <a:rPr lang="ro-RO" sz="1400" dirty="0">
                <a:solidFill>
                  <a:schemeClr val="tx1"/>
                </a:solidFill>
                <a:latin typeface="Times New Roman" panose="02020603050405020304" pitchFamily="18" charset="0"/>
                <a:cs typeface="Times New Roman" panose="02020603050405020304" pitchFamily="18" charset="0"/>
              </a:rPr>
              <a:t>, 2015. 88 p.  </a:t>
            </a:r>
          </a:p>
        </p:txBody>
      </p:sp>
    </p:spTree>
    <p:extLst>
      <p:ext uri="{BB962C8B-B14F-4D97-AF65-F5344CB8AC3E}">
        <p14:creationId xmlns:p14="http://schemas.microsoft.com/office/powerpoint/2010/main" val="1129408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124744"/>
          </a:xfrm>
        </p:spPr>
        <p:txBody>
          <a:bodyPr>
            <a:normAutofit/>
          </a:bodyPr>
          <a:lstStyle/>
          <a:p>
            <a:r>
              <a:rPr lang="ro-RO" sz="2900" b="1" dirty="0">
                <a:latin typeface="Times New Roman" pitchFamily="18" charset="0"/>
                <a:cs typeface="Times New Roman" pitchFamily="18" charset="0"/>
              </a:rPr>
              <a:t>C</a:t>
            </a:r>
            <a:r>
              <a:rPr lang="en-US" sz="2900" b="1" dirty="0" err="1" smtClean="0">
                <a:latin typeface="Times New Roman" pitchFamily="18" charset="0"/>
                <a:cs typeface="Times New Roman" pitchFamily="18" charset="0"/>
              </a:rPr>
              <a:t>ulegeri</a:t>
            </a:r>
            <a:r>
              <a:rPr lang="ru-RU" sz="2900" b="1" dirty="0">
                <a:latin typeface="Times New Roman" pitchFamily="18" charset="0"/>
                <a:cs typeface="Times New Roman" pitchFamily="18" charset="0"/>
              </a:rPr>
              <a:t> </a:t>
            </a:r>
            <a:r>
              <a:rPr lang="ro-RO" sz="2900" b="1" dirty="0" smtClean="0">
                <a:latin typeface="Times New Roman" pitchFamily="18" charset="0"/>
                <a:cs typeface="Times New Roman" pitchFamily="18" charset="0"/>
              </a:rPr>
              <a:t>și </a:t>
            </a:r>
            <a:r>
              <a:rPr lang="ro-RO" sz="2900" b="1" dirty="0">
                <a:latin typeface="Times New Roman" pitchFamily="18" charset="0"/>
                <a:cs typeface="Times New Roman" pitchFamily="18" charset="0"/>
              </a:rPr>
              <a:t>studii editate în anul 2015</a:t>
            </a:r>
            <a:r>
              <a:rPr lang="en-US" sz="2900" dirty="0">
                <a:latin typeface="Times New Roman" pitchFamily="18" charset="0"/>
                <a:cs typeface="Times New Roman" pitchFamily="18" charset="0"/>
              </a:rPr>
              <a:t>:</a:t>
            </a:r>
            <a:endParaRPr lang="ro-RO" sz="2900" dirty="0"/>
          </a:p>
        </p:txBody>
      </p:sp>
      <p:pic>
        <p:nvPicPr>
          <p:cNvPr id="4" name="Imagine 3" descr="Dialogul Civ"/>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9629" y="1628800"/>
            <a:ext cx="1584176" cy="2221426"/>
          </a:xfrm>
          <a:prstGeom prst="rect">
            <a:avLst/>
          </a:prstGeom>
          <a:noFill/>
          <a:ln>
            <a:noFill/>
          </a:ln>
        </p:spPr>
      </p:pic>
      <p:pic>
        <p:nvPicPr>
          <p:cNvPr id="5" name="Imagine 4" descr="studiu enciclopedic"/>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4058" y="1628800"/>
            <a:ext cx="1728192" cy="2186726"/>
          </a:xfrm>
          <a:prstGeom prst="rect">
            <a:avLst/>
          </a:prstGeom>
          <a:noFill/>
          <a:ln>
            <a:noFill/>
          </a:ln>
        </p:spPr>
      </p:pic>
      <p:pic>
        <p:nvPicPr>
          <p:cNvPr id="6" name="Imagine 5" descr="Coperta_carte"/>
          <p:cNvPicPr/>
          <p:nvPr/>
        </p:nvPicPr>
        <p:blipFill>
          <a:blip r:embed="rId4">
            <a:extLst>
              <a:ext uri="{28A0092B-C50C-407E-A947-70E740481C1C}">
                <a14:useLocalDpi xmlns:a14="http://schemas.microsoft.com/office/drawing/2010/main" val="0"/>
              </a:ext>
            </a:extLst>
          </a:blip>
          <a:srcRect/>
          <a:stretch>
            <a:fillRect/>
          </a:stretch>
        </p:blipFill>
        <p:spPr bwMode="auto">
          <a:xfrm>
            <a:off x="467544" y="1628800"/>
            <a:ext cx="1584176" cy="2160240"/>
          </a:xfrm>
          <a:prstGeom prst="rect">
            <a:avLst/>
          </a:prstGeom>
          <a:noFill/>
          <a:ln>
            <a:noFill/>
          </a:ln>
        </p:spPr>
      </p:pic>
      <p:pic>
        <p:nvPicPr>
          <p:cNvPr id="7" name="Substituent conținut 6"/>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7164288" y="1610529"/>
            <a:ext cx="1593527" cy="2239697"/>
          </a:xfrm>
          <a:prstGeom prst="rect">
            <a:avLst/>
          </a:prstGeom>
          <a:noFill/>
        </p:spPr>
      </p:pic>
      <p:pic>
        <p:nvPicPr>
          <p:cNvPr id="8" name="Imagine 7"/>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344" y="4114764"/>
            <a:ext cx="1602376" cy="2304256"/>
          </a:xfrm>
          <a:prstGeom prst="rect">
            <a:avLst/>
          </a:prstGeom>
          <a:noFill/>
          <a:ln>
            <a:noFill/>
          </a:ln>
        </p:spPr>
      </p:pic>
      <p:pic>
        <p:nvPicPr>
          <p:cNvPr id="9" name="Imagine 8" descr="Materialele"/>
          <p:cNvPicPr/>
          <p:nvPr/>
        </p:nvPicPr>
        <p:blipFill>
          <a:blip r:embed="rId7">
            <a:extLst>
              <a:ext uri="{28A0092B-C50C-407E-A947-70E740481C1C}">
                <a14:useLocalDpi xmlns:a14="http://schemas.microsoft.com/office/drawing/2010/main" val="0"/>
              </a:ext>
            </a:extLst>
          </a:blip>
          <a:srcRect/>
          <a:stretch>
            <a:fillRect/>
          </a:stretch>
        </p:blipFill>
        <p:spPr bwMode="auto">
          <a:xfrm>
            <a:off x="2624460" y="4092221"/>
            <a:ext cx="1584176" cy="2279650"/>
          </a:xfrm>
          <a:prstGeom prst="rect">
            <a:avLst/>
          </a:prstGeom>
          <a:noFill/>
          <a:ln>
            <a:noFill/>
          </a:ln>
        </p:spPr>
      </p:pic>
      <p:pic>
        <p:nvPicPr>
          <p:cNvPr id="10" name="Imagine 9" descr="C:\Users\HOME\Desktop\De transmis\Evoluția.jpg"/>
          <p:cNvPicPr/>
          <p:nvPr/>
        </p:nvPicPr>
        <p:blipFill>
          <a:blip r:embed="rId8">
            <a:extLst>
              <a:ext uri="{28A0092B-C50C-407E-A947-70E740481C1C}">
                <a14:useLocalDpi xmlns:a14="http://schemas.microsoft.com/office/drawing/2010/main" val="0"/>
              </a:ext>
            </a:extLst>
          </a:blip>
          <a:srcRect/>
          <a:stretch>
            <a:fillRect/>
          </a:stretch>
        </p:blipFill>
        <p:spPr bwMode="auto">
          <a:xfrm>
            <a:off x="7164288" y="4114764"/>
            <a:ext cx="1645321" cy="2234565"/>
          </a:xfrm>
          <a:prstGeom prst="rect">
            <a:avLst/>
          </a:prstGeom>
          <a:noFill/>
          <a:ln>
            <a:noFill/>
          </a:ln>
        </p:spPr>
      </p:pic>
      <p:pic>
        <p:nvPicPr>
          <p:cNvPr id="14" name="Imagine 13" descr="Publicatie Dumbraveanu"/>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19629" y="4120496"/>
            <a:ext cx="1637422" cy="2260085"/>
          </a:xfrm>
          <a:prstGeom prst="rect">
            <a:avLst/>
          </a:prstGeom>
          <a:noFill/>
          <a:ln>
            <a:noFill/>
          </a:ln>
        </p:spPr>
      </p:pic>
    </p:spTree>
    <p:extLst>
      <p:ext uri="{BB962C8B-B14F-4D97-AF65-F5344CB8AC3E}">
        <p14:creationId xmlns:p14="http://schemas.microsoft.com/office/powerpoint/2010/main" val="8889585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323528" y="116632"/>
            <a:ext cx="8469952" cy="1026368"/>
          </a:xfrm>
        </p:spPr>
        <p:txBody>
          <a:bodyPr>
            <a:normAutofit/>
          </a:bodyPr>
          <a:lstStyle/>
          <a:p>
            <a:r>
              <a:rPr lang="ro-RO" sz="2900" b="1" dirty="0">
                <a:solidFill>
                  <a:schemeClr val="tx1"/>
                </a:solidFill>
                <a:effectLst/>
                <a:latin typeface="Times New Roman" pitchFamily="18" charset="0"/>
                <a:cs typeface="Times New Roman" pitchFamily="18" charset="0"/>
              </a:rPr>
              <a:t>Manuale </a:t>
            </a:r>
            <a:r>
              <a:rPr lang="ro-RO" sz="2900" b="1" dirty="0" smtClean="0">
                <a:solidFill>
                  <a:schemeClr val="tx1"/>
                </a:solidFill>
                <a:effectLst/>
                <a:latin typeface="Times New Roman" pitchFamily="18" charset="0"/>
                <a:cs typeface="Times New Roman" pitchFamily="18" charset="0"/>
              </a:rPr>
              <a:t>și lucrări </a:t>
            </a:r>
            <a:r>
              <a:rPr lang="ro-RO" sz="2900" b="1" dirty="0">
                <a:solidFill>
                  <a:schemeClr val="tx1"/>
                </a:solidFill>
                <a:effectLst/>
                <a:latin typeface="Times New Roman" pitchFamily="18" charset="0"/>
                <a:cs typeface="Times New Roman" pitchFamily="18" charset="0"/>
              </a:rPr>
              <a:t>didactice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t>
            </a:r>
            <a:r>
              <a:rPr lang="ro-RO" sz="2900" b="1" dirty="0" smtClean="0">
                <a:solidFill>
                  <a:schemeClr val="tx1"/>
                </a:solidFill>
                <a:effectLst/>
                <a:latin typeface="Times New Roman" pitchFamily="18" charset="0"/>
                <a:cs typeface="Times New Roman" pitchFamily="18" charset="0"/>
              </a:rPr>
              <a:t>2015</a:t>
            </a:r>
            <a:r>
              <a:rPr lang="en-US" sz="2900" dirty="0" smtClean="0">
                <a:solidFill>
                  <a:schemeClr val="tx1"/>
                </a:solidFill>
                <a:latin typeface="Times New Roman" pitchFamily="18" charset="0"/>
                <a:cs typeface="Times New Roman" pitchFamily="18" charset="0"/>
              </a:rPr>
              <a:t>:</a:t>
            </a:r>
            <a:endParaRPr lang="ro-RO" sz="2900" dirty="0">
              <a:solidFill>
                <a:schemeClr val="tx1"/>
              </a:solidFill>
              <a:latin typeface="Times New Roman" pitchFamily="18" charset="0"/>
              <a:cs typeface="Times New Roman" pitchFamily="18" charset="0"/>
            </a:endParaRPr>
          </a:p>
        </p:txBody>
      </p:sp>
      <p:sp>
        <p:nvSpPr>
          <p:cNvPr id="3" name="Substituent conținut 2"/>
          <p:cNvSpPr>
            <a:spLocks noGrp="1"/>
          </p:cNvSpPr>
          <p:nvPr>
            <p:ph idx="1"/>
          </p:nvPr>
        </p:nvSpPr>
        <p:spPr>
          <a:xfrm>
            <a:off x="323528" y="1412776"/>
            <a:ext cx="8496944" cy="4968552"/>
          </a:xfrm>
        </p:spPr>
        <p:txBody>
          <a:bodyPr>
            <a:normAutofit fontScale="70000" lnSpcReduction="20000"/>
          </a:bodyPr>
          <a:lstStyle/>
          <a:p>
            <a:pPr marL="514350" lvl="0" indent="-514350" algn="just">
              <a:buFont typeface="+mj-lt"/>
              <a:buAutoNum type="arabicPeriod"/>
            </a:pPr>
            <a:r>
              <a:rPr lang="ro-RO" sz="2600" dirty="0">
                <a:latin typeface="Times New Roman" panose="02020603050405020304" pitchFamily="18" charset="0"/>
                <a:cs typeface="Times New Roman" panose="02020603050405020304" pitchFamily="18" charset="0"/>
              </a:rPr>
              <a:t>FRUNZĂ, Iu. </a:t>
            </a:r>
            <a:r>
              <a:rPr lang="ro-RO" sz="2600" i="1" dirty="0">
                <a:latin typeface="Times New Roman" panose="02020603050405020304" pitchFamily="18" charset="0"/>
                <a:cs typeface="Times New Roman" panose="02020603050405020304" pitchFamily="18" charset="0"/>
              </a:rPr>
              <a:t>Indicaţii metodice pentru petrecerea stagiilor de practică (de studiu şi </a:t>
            </a:r>
            <a:r>
              <a:rPr lang="ro-RO" sz="2600" i="1" dirty="0" err="1">
                <a:latin typeface="Times New Roman" panose="02020603050405020304" pitchFamily="18" charset="0"/>
                <a:cs typeface="Times New Roman" panose="02020603050405020304" pitchFamily="18" charset="0"/>
              </a:rPr>
              <a:t>prelicenţă</a:t>
            </a:r>
            <a:r>
              <a:rPr lang="ro-RO" sz="2600" i="1" dirty="0">
                <a:latin typeface="Times New Roman" panose="02020603050405020304" pitchFamily="18" charset="0"/>
                <a:cs typeface="Times New Roman" panose="02020603050405020304" pitchFamily="18" charset="0"/>
              </a:rPr>
              <a:t>) la specialitatea (programul de studiu) 381.1 Drept</a:t>
            </a:r>
            <a:r>
              <a:rPr lang="ro-RO" sz="2600" dirty="0">
                <a:latin typeface="Times New Roman" panose="02020603050405020304" pitchFamily="18" charset="0"/>
                <a:cs typeface="Times New Roman" panose="02020603050405020304" pitchFamily="18" charset="0"/>
              </a:rPr>
              <a:t>. </a:t>
            </a:r>
            <a:r>
              <a:rPr lang="ro-RO" sz="2600" dirty="0" err="1">
                <a:latin typeface="Times New Roman" panose="02020603050405020304" pitchFamily="18" charset="0"/>
                <a:cs typeface="Times New Roman" panose="02020603050405020304" pitchFamily="18" charset="0"/>
              </a:rPr>
              <a:t>Ch</a:t>
            </a:r>
            <a:r>
              <a:rPr lang="ro-RO" sz="2600" dirty="0">
                <a:latin typeface="Times New Roman" panose="02020603050405020304" pitchFamily="18" charset="0"/>
                <a:cs typeface="Times New Roman" panose="02020603050405020304" pitchFamily="18" charset="0"/>
              </a:rPr>
              <a:t>.: Universitatea Slavonă, 2015, 51 p. </a:t>
            </a: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endParaRPr lang="ro-RO" sz="26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2600" dirty="0" smtClean="0">
                <a:latin typeface="Times New Roman" panose="02020603050405020304" pitchFamily="18" charset="0"/>
                <a:cs typeface="Times New Roman" panose="02020603050405020304" pitchFamily="18" charset="0"/>
              </a:rPr>
              <a:t>FRUNZĂ</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a:t>
            </a:r>
            <a:r>
              <a:rPr lang="ro-RO" sz="2600" dirty="0">
                <a:latin typeface="Times New Roman" panose="02020603050405020304" pitchFamily="18" charset="0"/>
                <a:cs typeface="Times New Roman" panose="02020603050405020304" pitchFamily="18" charset="0"/>
              </a:rPr>
              <a:t>Iu</a:t>
            </a:r>
            <a:r>
              <a:rPr lang="ro-RO" sz="2600" dirty="0" smtClean="0">
                <a:latin typeface="Times New Roman" panose="02020603050405020304" pitchFamily="18" charset="0"/>
                <a:cs typeface="Times New Roman" panose="02020603050405020304" pitchFamily="18" charset="0"/>
              </a:rPr>
              <a:t>.</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BOICO</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a:t>
            </a:r>
            <a:r>
              <a:rPr lang="ro-RO" sz="2600" dirty="0">
                <a:latin typeface="Times New Roman" panose="02020603050405020304" pitchFamily="18" charset="0"/>
                <a:cs typeface="Times New Roman" panose="02020603050405020304" pitchFamily="18" charset="0"/>
              </a:rPr>
              <a:t>N</a:t>
            </a:r>
            <a:r>
              <a:rPr lang="ro-RO" sz="2600" dirty="0" smtClean="0">
                <a:latin typeface="Times New Roman" panose="02020603050405020304" pitchFamily="18" charset="0"/>
                <a:cs typeface="Times New Roman" panose="02020603050405020304" pitchFamily="18" charset="0"/>
              </a:rPr>
              <a:t>.</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MIŞIN</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a:t>
            </a:r>
            <a:r>
              <a:rPr lang="ro-RO" sz="2600" dirty="0">
                <a:latin typeface="Times New Roman" panose="02020603050405020304" pitchFamily="18" charset="0"/>
                <a:cs typeface="Times New Roman" panose="02020603050405020304" pitchFamily="18" charset="0"/>
              </a:rPr>
              <a:t>S. </a:t>
            </a:r>
            <a:r>
              <a:rPr lang="ro-RO" sz="2600" i="1" dirty="0" err="1">
                <a:latin typeface="Times New Roman" panose="02020603050405020304" pitchFamily="18" charset="0"/>
                <a:cs typeface="Times New Roman" panose="02020603050405020304" pitchFamily="18" charset="0"/>
              </a:rPr>
              <a:t>Методические</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указания</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по</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выполнению</a:t>
            </a:r>
            <a:r>
              <a:rPr lang="ro-RO" sz="2600" i="1" dirty="0">
                <a:latin typeface="Times New Roman" panose="02020603050405020304" pitchFamily="18" charset="0"/>
                <a:cs typeface="Times New Roman" panose="02020603050405020304" pitchFamily="18" charset="0"/>
              </a:rPr>
              <a:t> и </a:t>
            </a:r>
            <a:r>
              <a:rPr lang="ro-RO" sz="2600" i="1" dirty="0" err="1">
                <a:latin typeface="Times New Roman" panose="02020603050405020304" pitchFamily="18" charset="0"/>
                <a:cs typeface="Times New Roman" panose="02020603050405020304" pitchFamily="18" charset="0"/>
              </a:rPr>
              <a:t>защите</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дипломных</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работ</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и</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магистерских</a:t>
            </a:r>
            <a:r>
              <a:rPr lang="ro-RO" sz="2600" i="1" dirty="0">
                <a:latin typeface="Times New Roman" panose="02020603050405020304" pitchFamily="18" charset="0"/>
                <a:cs typeface="Times New Roman" panose="02020603050405020304" pitchFamily="18" charset="0"/>
              </a:rPr>
              <a:t> </a:t>
            </a:r>
            <a:r>
              <a:rPr lang="ro-RO" sz="2600" i="1" dirty="0" err="1">
                <a:latin typeface="Times New Roman" panose="02020603050405020304" pitchFamily="18" charset="0"/>
                <a:cs typeface="Times New Roman" panose="02020603050405020304" pitchFamily="18" charset="0"/>
              </a:rPr>
              <a:t>диссертаций</a:t>
            </a:r>
            <a:r>
              <a:rPr lang="ro-RO" sz="2600" i="1" dirty="0">
                <a:latin typeface="Times New Roman" panose="02020603050405020304" pitchFamily="18" charset="0"/>
                <a:cs typeface="Times New Roman" panose="02020603050405020304" pitchFamily="18" charset="0"/>
              </a:rPr>
              <a:t>. </a:t>
            </a:r>
            <a:r>
              <a:rPr lang="ro-RO" sz="2600" dirty="0" err="1">
                <a:latin typeface="Times New Roman" panose="02020603050405020304" pitchFamily="18" charset="0"/>
                <a:cs typeface="Times New Roman" panose="02020603050405020304" pitchFamily="18" charset="0"/>
              </a:rPr>
              <a:t>Ch</a:t>
            </a:r>
            <a:r>
              <a:rPr lang="ro-RO" sz="2600" dirty="0">
                <a:latin typeface="Times New Roman" panose="02020603050405020304" pitchFamily="18" charset="0"/>
                <a:cs typeface="Times New Roman" panose="02020603050405020304" pitchFamily="18" charset="0"/>
              </a:rPr>
              <a:t>.: Universitatea Slavonă, 2015, 63 p. </a:t>
            </a: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2600" dirty="0" smtClean="0">
                <a:latin typeface="Times New Roman" panose="02020603050405020304" pitchFamily="18" charset="0"/>
                <a:cs typeface="Times New Roman" panose="02020603050405020304" pitchFamily="18" charset="0"/>
              </a:rPr>
              <a:t>FRUNZĂ</a:t>
            </a:r>
            <a:r>
              <a:rPr lang="ro-RO" sz="2600" dirty="0">
                <a:latin typeface="Times New Roman" panose="02020603050405020304" pitchFamily="18" charset="0"/>
                <a:cs typeface="Times New Roman" panose="02020603050405020304" pitchFamily="18" charset="0"/>
              </a:rPr>
              <a:t>, Iu. </a:t>
            </a:r>
            <a:r>
              <a:rPr lang="ro-RO" sz="2600" i="1" dirty="0">
                <a:latin typeface="Times New Roman" panose="02020603050405020304" pitchFamily="18" charset="0"/>
                <a:cs typeface="Times New Roman" panose="02020603050405020304" pitchFamily="18" charset="0"/>
              </a:rPr>
              <a:t>Ghid de evaluare a </a:t>
            </a:r>
            <a:r>
              <a:rPr lang="ro-RO" sz="2600" i="1" dirty="0" err="1">
                <a:latin typeface="Times New Roman" panose="02020603050405020304" pitchFamily="18" charset="0"/>
                <a:cs typeface="Times New Roman" panose="02020603050405020304" pitchFamily="18" charset="0"/>
              </a:rPr>
              <a:t>sudentului</a:t>
            </a:r>
            <a:r>
              <a:rPr lang="ro-RO" sz="2600" dirty="0">
                <a:latin typeface="Times New Roman" panose="02020603050405020304" pitchFamily="18" charset="0"/>
                <a:cs typeface="Times New Roman" panose="02020603050405020304" pitchFamily="18" charset="0"/>
              </a:rPr>
              <a:t> (Regulament privind examinarea şi notarea studenţilor)</a:t>
            </a:r>
            <a:r>
              <a:rPr lang="ro-RO" sz="2600" i="1" dirty="0">
                <a:latin typeface="Times New Roman" panose="02020603050405020304" pitchFamily="18" charset="0"/>
                <a:cs typeface="Times New Roman" panose="02020603050405020304" pitchFamily="18" charset="0"/>
              </a:rPr>
              <a:t> la programul de studii 381.1 Drept. </a:t>
            </a:r>
            <a:r>
              <a:rPr lang="ro-RO" sz="2600" dirty="0" err="1">
                <a:latin typeface="Times New Roman" panose="02020603050405020304" pitchFamily="18" charset="0"/>
                <a:cs typeface="Times New Roman" panose="02020603050405020304" pitchFamily="18" charset="0"/>
              </a:rPr>
              <a:t>Ch</a:t>
            </a:r>
            <a:r>
              <a:rPr lang="ro-RO" sz="2600" dirty="0">
                <a:latin typeface="Times New Roman" panose="02020603050405020304" pitchFamily="18" charset="0"/>
                <a:cs typeface="Times New Roman" panose="02020603050405020304" pitchFamily="18" charset="0"/>
              </a:rPr>
              <a:t>.: Universitatea Slavonă, 2015, 6 p. // variantă electronică: </a:t>
            </a:r>
            <a:r>
              <a:rPr lang="ro-RO" sz="2600" u="sng" dirty="0" err="1" smtClean="0">
                <a:latin typeface="Times New Roman" panose="02020603050405020304" pitchFamily="18" charset="0"/>
                <a:cs typeface="Times New Roman" panose="02020603050405020304" pitchFamily="18" charset="0"/>
                <a:hlinkClick r:id="rId2"/>
              </a:rPr>
              <a:t>www.surmstudy.md</a:t>
            </a:r>
            <a:r>
              <a:rPr lang="ro-RO" sz="2600" dirty="0" smtClean="0">
                <a:latin typeface="Times New Roman" panose="02020603050405020304" pitchFamily="18" charset="0"/>
                <a:cs typeface="Times New Roman" panose="02020603050405020304" pitchFamily="18" charset="0"/>
              </a:rPr>
              <a:t>.</a:t>
            </a:r>
          </a:p>
          <a:p>
            <a:pPr marL="514350" lvl="0" indent="-514350" algn="just">
              <a:buFont typeface="+mj-lt"/>
              <a:buAutoNum type="arabicPeriod"/>
            </a:pP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2600" dirty="0" smtClean="0">
                <a:latin typeface="Times New Roman" panose="02020603050405020304" pitchFamily="18" charset="0"/>
                <a:cs typeface="Times New Roman" panose="02020603050405020304" pitchFamily="18" charset="0"/>
              </a:rPr>
              <a:t>ŢARĂLUNGĂ</a:t>
            </a:r>
            <a:r>
              <a:rPr lang="ro-RO" sz="2600" dirty="0">
                <a:latin typeface="Times New Roman" panose="02020603050405020304" pitchFamily="18" charset="0"/>
                <a:cs typeface="Times New Roman" panose="02020603050405020304" pitchFamily="18" charset="0"/>
              </a:rPr>
              <a:t>, V. </a:t>
            </a:r>
            <a:r>
              <a:rPr lang="ro-RO" sz="2600" i="1" dirty="0">
                <a:latin typeface="Times New Roman" panose="02020603050405020304" pitchFamily="18" charset="0"/>
                <a:cs typeface="Times New Roman" panose="02020603050405020304" pitchFamily="18" charset="0"/>
              </a:rPr>
              <a:t>Drept instituţional al Uniunii Europene</a:t>
            </a:r>
            <a:r>
              <a:rPr lang="ro-RO" sz="2600" dirty="0">
                <a:latin typeface="Times New Roman" panose="02020603050405020304" pitchFamily="18" charset="0"/>
                <a:cs typeface="Times New Roman" panose="02020603050405020304" pitchFamily="18" charset="0"/>
              </a:rPr>
              <a:t>: curs universitar. Bălţi: Tipografia din Bălţi, 2014. 121 </a:t>
            </a:r>
            <a:r>
              <a:rPr lang="ro-RO" sz="2600" dirty="0" smtClean="0">
                <a:latin typeface="Times New Roman" panose="02020603050405020304" pitchFamily="18" charset="0"/>
                <a:cs typeface="Times New Roman" panose="02020603050405020304" pitchFamily="18" charset="0"/>
              </a:rPr>
              <a:t>p. </a:t>
            </a:r>
          </a:p>
          <a:p>
            <a:pPr marL="514350" lvl="0" indent="-514350" algn="just">
              <a:buFont typeface="+mj-lt"/>
              <a:buAutoNum type="arabicPeriod"/>
            </a:pP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2600" dirty="0" smtClean="0">
                <a:latin typeface="Times New Roman" panose="02020603050405020304" pitchFamily="18" charset="0"/>
                <a:cs typeface="Times New Roman" panose="02020603050405020304" pitchFamily="18" charset="0"/>
              </a:rPr>
              <a:t>ŢARĂLUNGĂ</a:t>
            </a:r>
            <a:r>
              <a:rPr lang="ro-RO" sz="2600" dirty="0">
                <a:latin typeface="Times New Roman" panose="02020603050405020304" pitchFamily="18" charset="0"/>
                <a:cs typeface="Times New Roman" panose="02020603050405020304" pitchFamily="18" charset="0"/>
              </a:rPr>
              <a:t>, V. </a:t>
            </a:r>
            <a:r>
              <a:rPr lang="ro-RO" sz="2600" i="1" dirty="0">
                <a:latin typeface="Times New Roman" panose="02020603050405020304" pitchFamily="18" charset="0"/>
                <a:cs typeface="Times New Roman" panose="02020603050405020304" pitchFamily="18" charset="0"/>
              </a:rPr>
              <a:t>Drept internaţional public</a:t>
            </a:r>
            <a:r>
              <a:rPr lang="ro-RO" sz="2600" dirty="0">
                <a:latin typeface="Times New Roman" panose="02020603050405020304" pitchFamily="18" charset="0"/>
                <a:cs typeface="Times New Roman" panose="02020603050405020304" pitchFamily="18" charset="0"/>
              </a:rPr>
              <a:t>: curs universitar. Bălţi: Tipografia din Bălţi, 2014. 227 p. </a:t>
            </a:r>
            <a:endParaRPr lang="ro-RO" sz="2600" dirty="0" smtClean="0">
              <a:latin typeface="Times New Roman" panose="02020603050405020304" pitchFamily="18" charset="0"/>
              <a:cs typeface="Times New Roman" panose="02020603050405020304" pitchFamily="18" charset="0"/>
            </a:endParaRPr>
          </a:p>
          <a:p>
            <a:pPr marL="514350" lvl="0" indent="-514350" algn="just">
              <a:buFont typeface="+mj-lt"/>
              <a:buAutoNum type="arabicPeriod"/>
            </a:pPr>
            <a:endParaRPr lang="ro-RO" sz="2600" dirty="0">
              <a:latin typeface="Times New Roman" panose="02020603050405020304" pitchFamily="18" charset="0"/>
              <a:cs typeface="Times New Roman" panose="02020603050405020304" pitchFamily="18" charset="0"/>
            </a:endParaRPr>
          </a:p>
          <a:p>
            <a:pPr marL="514350" lvl="0" indent="-514350" algn="just">
              <a:buFont typeface="+mj-lt"/>
              <a:buAutoNum type="arabicPeriod"/>
            </a:pPr>
            <a:r>
              <a:rPr lang="ro-RO" sz="2600" dirty="0" smtClean="0">
                <a:latin typeface="Times New Roman" panose="02020603050405020304" pitchFamily="18" charset="0"/>
                <a:cs typeface="Times New Roman" panose="02020603050405020304" pitchFamily="18" charset="0"/>
              </a:rPr>
              <a:t>VARZARI</a:t>
            </a:r>
            <a:r>
              <a:rPr lang="en-US" sz="2600" dirty="0" smtClean="0">
                <a:latin typeface="Times New Roman" panose="02020603050405020304" pitchFamily="18" charset="0"/>
                <a:cs typeface="Times New Roman" panose="02020603050405020304" pitchFamily="18" charset="0"/>
              </a:rPr>
              <a:t>,</a:t>
            </a:r>
            <a:r>
              <a:rPr lang="ro-RO" sz="2600" dirty="0" smtClean="0">
                <a:latin typeface="Times New Roman" panose="02020603050405020304" pitchFamily="18" charset="0"/>
                <a:cs typeface="Times New Roman" panose="02020603050405020304" pitchFamily="18" charset="0"/>
              </a:rPr>
              <a:t> </a:t>
            </a:r>
            <a:r>
              <a:rPr lang="ro-RO" sz="2600" dirty="0">
                <a:latin typeface="Times New Roman" panose="02020603050405020304" pitchFamily="18" charset="0"/>
                <a:cs typeface="Times New Roman" panose="02020603050405020304" pitchFamily="18" charset="0"/>
              </a:rPr>
              <a:t>P</a:t>
            </a:r>
            <a:r>
              <a:rPr lang="ro-RO" sz="2600" i="1" dirty="0">
                <a:latin typeface="Times New Roman" panose="02020603050405020304" pitchFamily="18" charset="0"/>
                <a:cs typeface="Times New Roman" panose="02020603050405020304" pitchFamily="18" charset="0"/>
              </a:rPr>
              <a:t>. Sociologie Politică  (Note de curs). </a:t>
            </a:r>
            <a:r>
              <a:rPr lang="ro-RO" sz="2600" dirty="0" err="1">
                <a:latin typeface="Times New Roman" panose="02020603050405020304" pitchFamily="18" charset="0"/>
                <a:cs typeface="Times New Roman" panose="02020603050405020304" pitchFamily="18" charset="0"/>
              </a:rPr>
              <a:t>Ch</a:t>
            </a:r>
            <a:r>
              <a:rPr lang="ro-RO" sz="2600" dirty="0">
                <a:latin typeface="Times New Roman" panose="02020603050405020304" pitchFamily="18" charset="0"/>
                <a:cs typeface="Times New Roman" panose="02020603050405020304" pitchFamily="18" charset="0"/>
              </a:rPr>
              <a:t>.: </a:t>
            </a:r>
            <a:r>
              <a:rPr lang="ro-RO" sz="2600" dirty="0" err="1" smtClean="0">
                <a:latin typeface="Times New Roman" panose="02020603050405020304" pitchFamily="18" charset="0"/>
                <a:cs typeface="Times New Roman" panose="02020603050405020304" pitchFamily="18" charset="0"/>
              </a:rPr>
              <a:t>Pontos</a:t>
            </a:r>
            <a:r>
              <a:rPr lang="ro-RO" sz="2600" dirty="0" smtClean="0">
                <a:latin typeface="Times New Roman" panose="02020603050405020304" pitchFamily="18" charset="0"/>
                <a:cs typeface="Times New Roman" panose="02020603050405020304" pitchFamily="18" charset="0"/>
              </a:rPr>
              <a:t>. 2015</a:t>
            </a:r>
            <a:r>
              <a:rPr lang="ro-RO" sz="2600" dirty="0">
                <a:latin typeface="Times New Roman" panose="02020603050405020304" pitchFamily="18" charset="0"/>
                <a:cs typeface="Times New Roman" panose="02020603050405020304" pitchFamily="18" charset="0"/>
              </a:rPr>
              <a:t>. 269 p.</a:t>
            </a:r>
          </a:p>
        </p:txBody>
      </p:sp>
    </p:spTree>
    <p:extLst>
      <p:ext uri="{BB962C8B-B14F-4D97-AF65-F5344CB8AC3E}">
        <p14:creationId xmlns:p14="http://schemas.microsoft.com/office/powerpoint/2010/main" val="3287378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188640"/>
            <a:ext cx="8784976" cy="1008112"/>
          </a:xfrm>
        </p:spPr>
        <p:txBody>
          <a:bodyPr>
            <a:normAutofit/>
          </a:bodyPr>
          <a:lstStyle/>
          <a:p>
            <a:r>
              <a:rPr lang="ro-RO" sz="2900" b="1" dirty="0" smtClean="0">
                <a:latin typeface="Times New Roman" pitchFamily="18" charset="0"/>
                <a:cs typeface="Times New Roman" pitchFamily="18" charset="0"/>
              </a:rPr>
              <a:t>Manuale</a:t>
            </a:r>
            <a:r>
              <a:rPr lang="ru-RU" sz="2900" b="1" dirty="0">
                <a:latin typeface="Times New Roman" pitchFamily="18" charset="0"/>
                <a:cs typeface="Times New Roman" pitchFamily="18" charset="0"/>
              </a:rPr>
              <a:t>,</a:t>
            </a:r>
            <a:r>
              <a:rPr lang="ru-RU" sz="2900" b="1" dirty="0" smtClean="0">
                <a:latin typeface="Times New Roman" pitchFamily="18" charset="0"/>
                <a:cs typeface="Times New Roman" pitchFamily="18" charset="0"/>
              </a:rPr>
              <a:t> </a:t>
            </a:r>
            <a:r>
              <a:rPr lang="ro-RO" sz="2900" b="1" dirty="0">
                <a:latin typeface="Times New Roman" pitchFamily="18" charset="0"/>
                <a:cs typeface="Times New Roman" pitchFamily="18" charset="0"/>
              </a:rPr>
              <a:t>rapoarte</a:t>
            </a:r>
            <a:r>
              <a:rPr lang="ro-RO" sz="2900" b="1" dirty="0" smtClean="0">
                <a:latin typeface="Times New Roman" pitchFamily="18" charset="0"/>
                <a:cs typeface="Times New Roman" pitchFamily="18" charset="0"/>
              </a:rPr>
              <a:t> </a:t>
            </a:r>
            <a:r>
              <a:rPr lang="ro-RO" sz="2900" b="1" dirty="0">
                <a:latin typeface="Times New Roman" pitchFamily="18" charset="0"/>
                <a:cs typeface="Times New Roman" pitchFamily="18" charset="0"/>
              </a:rPr>
              <a:t>și lucrări didactice editate în 2015</a:t>
            </a:r>
            <a:r>
              <a:rPr lang="en-US" sz="2900" dirty="0">
                <a:latin typeface="Times New Roman" pitchFamily="18" charset="0"/>
                <a:cs typeface="Times New Roman" pitchFamily="18" charset="0"/>
              </a:rPr>
              <a:t>:</a:t>
            </a:r>
            <a:endParaRPr lang="ro-RO" sz="2900" dirty="0"/>
          </a:p>
        </p:txBody>
      </p:sp>
      <p:pic>
        <p:nvPicPr>
          <p:cNvPr id="4" name="Imagine 3" descr="D:\Desktop\Dare de seamă sem I 2015\sprincean carti\Soc Pol.jpg"/>
          <p:cNvPicPr/>
          <p:nvPr/>
        </p:nvPicPr>
        <p:blipFill>
          <a:blip r:embed="rId2" cstate="print">
            <a:extLst>
              <a:ext uri="{BEBA8EAE-BF5A-486C-A8C5-ECC9F3942E4B}">
                <a14:imgProps xmlns:a14="http://schemas.microsoft.com/office/drawing/2010/main">
                  <a14:imgLayer r:embed="rId3">
                    <a14:imgEffect>
                      <a14:brightnessContrast bright="-6000" contrast="40000"/>
                    </a14:imgEffect>
                  </a14:imgLayer>
                </a14:imgProps>
              </a:ext>
              <a:ext uri="{28A0092B-C50C-407E-A947-70E740481C1C}">
                <a14:useLocalDpi xmlns:a14="http://schemas.microsoft.com/office/drawing/2010/main" val="0"/>
              </a:ext>
            </a:extLst>
          </a:blip>
          <a:srcRect/>
          <a:stretch>
            <a:fillRect/>
          </a:stretch>
        </p:blipFill>
        <p:spPr bwMode="auto">
          <a:xfrm>
            <a:off x="3676506" y="1391846"/>
            <a:ext cx="1728192" cy="2298700"/>
          </a:xfrm>
          <a:prstGeom prst="rect">
            <a:avLst/>
          </a:prstGeom>
          <a:noFill/>
          <a:ln>
            <a:noFill/>
          </a:ln>
        </p:spPr>
      </p:pic>
      <p:pic>
        <p:nvPicPr>
          <p:cNvPr id="5" name="Imagine 4"/>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22916" y="3925889"/>
            <a:ext cx="1704868" cy="2279650"/>
          </a:xfrm>
          <a:prstGeom prst="rect">
            <a:avLst/>
          </a:prstGeom>
          <a:noFill/>
          <a:ln>
            <a:noFill/>
          </a:ln>
        </p:spPr>
      </p:pic>
      <p:pic>
        <p:nvPicPr>
          <p:cNvPr id="6" name="Imagine 5"/>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643863" y="4013766"/>
            <a:ext cx="1618119" cy="2202180"/>
          </a:xfrm>
          <a:prstGeom prst="rect">
            <a:avLst/>
          </a:prstGeom>
          <a:noFill/>
          <a:ln>
            <a:noFill/>
          </a:ln>
        </p:spPr>
      </p:pic>
      <p:pic>
        <p:nvPicPr>
          <p:cNvPr id="7" name="Imagine 6" descr="Necesitati, prioritati cantitativ"/>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2916" y="1391846"/>
            <a:ext cx="1642110" cy="2221840"/>
          </a:xfrm>
          <a:prstGeom prst="rect">
            <a:avLst/>
          </a:prstGeom>
          <a:noFill/>
          <a:ln>
            <a:noFill/>
          </a:ln>
        </p:spPr>
      </p:pic>
      <p:pic>
        <p:nvPicPr>
          <p:cNvPr id="8" name="Imagine 7" descr="Necesitati, prioritati calitativ"/>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16216" y="1415042"/>
            <a:ext cx="1663706" cy="2314924"/>
          </a:xfrm>
          <a:prstGeom prst="rect">
            <a:avLst/>
          </a:prstGeom>
          <a:noFill/>
          <a:ln>
            <a:noFill/>
          </a:ln>
        </p:spPr>
      </p:pic>
      <p:pic>
        <p:nvPicPr>
          <p:cNvPr id="9" name="Imagine 8" descr="Ambasadori ai educatiei"/>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93829" y="3970328"/>
            <a:ext cx="1693545" cy="2289055"/>
          </a:xfrm>
          <a:prstGeom prst="rect">
            <a:avLst/>
          </a:prstGeom>
          <a:noFill/>
          <a:ln>
            <a:noFill/>
          </a:ln>
        </p:spPr>
      </p:pic>
    </p:spTree>
    <p:extLst>
      <p:ext uri="{BB962C8B-B14F-4D97-AF65-F5344CB8AC3E}">
        <p14:creationId xmlns:p14="http://schemas.microsoft.com/office/powerpoint/2010/main" val="41201276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417638"/>
          </a:xfrm>
        </p:spPr>
        <p:txBody>
          <a:bodyPr>
            <a:normAutofit/>
          </a:bodyPr>
          <a:lstStyle/>
          <a:p>
            <a:r>
              <a:rPr lang="ro-RO" altLang="ro-RO" sz="2800" b="1" dirty="0">
                <a:solidFill>
                  <a:schemeClr val="tx1"/>
                </a:solidFill>
                <a:latin typeface="Times New Roman" pitchFamily="18" charset="0"/>
                <a:cs typeface="Times New Roman" pitchFamily="18" charset="0"/>
              </a:rPr>
              <a:t>STUDII </a:t>
            </a:r>
            <a:r>
              <a:rPr lang="ro-RO" altLang="ro-RO" sz="2800" b="1" dirty="0" smtClean="0">
                <a:solidFill>
                  <a:schemeClr val="tx1"/>
                </a:solidFill>
                <a:latin typeface="Times New Roman" pitchFamily="18" charset="0"/>
                <a:cs typeface="Times New Roman" pitchFamily="18" charset="0"/>
              </a:rPr>
              <a:t>ANALITICE</a:t>
            </a:r>
            <a:br>
              <a:rPr lang="ro-RO" altLang="ro-RO" sz="2800" b="1" dirty="0" smtClean="0">
                <a:solidFill>
                  <a:schemeClr val="tx1"/>
                </a:solidFill>
                <a:latin typeface="Times New Roman" pitchFamily="18" charset="0"/>
                <a:cs typeface="Times New Roman" pitchFamily="18" charset="0"/>
              </a:rPr>
            </a:br>
            <a:r>
              <a:rPr lang="ro-RO" altLang="ro-RO" sz="2800" b="1" dirty="0" smtClean="0">
                <a:solidFill>
                  <a:schemeClr val="tx1"/>
                </a:solidFill>
                <a:latin typeface="Times New Roman" pitchFamily="18" charset="0"/>
                <a:cs typeface="Times New Roman" pitchFamily="18" charset="0"/>
              </a:rPr>
              <a:t>efectuate în anul 201</a:t>
            </a:r>
            <a:r>
              <a:rPr lang="ru-RU" altLang="ro-RO" sz="2800" b="1" dirty="0" smtClean="0">
                <a:solidFill>
                  <a:schemeClr val="tx1"/>
                </a:solidFill>
                <a:latin typeface="Times New Roman" pitchFamily="18" charset="0"/>
                <a:cs typeface="Times New Roman" pitchFamily="18" charset="0"/>
              </a:rPr>
              <a:t>5</a:t>
            </a:r>
            <a:r>
              <a:rPr lang="ro-RO" altLang="ro-RO" sz="2800" b="1" dirty="0" smtClean="0">
                <a:solidFill>
                  <a:schemeClr val="tx1"/>
                </a:solidFill>
                <a:latin typeface="Times New Roman" pitchFamily="18" charset="0"/>
                <a:cs typeface="Times New Roman" pitchFamily="18" charset="0"/>
              </a:rPr>
              <a:t>:</a:t>
            </a:r>
            <a:endParaRPr lang="ro-RO" sz="2800" dirty="0">
              <a:solidFill>
                <a:schemeClr val="tx1"/>
              </a:solidFill>
              <a:latin typeface="Times New Roman" pitchFamily="18" charset="0"/>
              <a:cs typeface="Times New Roman" pitchFamily="18" charset="0"/>
            </a:endParaRPr>
          </a:p>
        </p:txBody>
      </p:sp>
      <p:sp>
        <p:nvSpPr>
          <p:cNvPr id="4" name="Substituent conținut 3"/>
          <p:cNvSpPr>
            <a:spLocks noGrp="1"/>
          </p:cNvSpPr>
          <p:nvPr>
            <p:ph sz="half" idx="2"/>
          </p:nvPr>
        </p:nvSpPr>
        <p:spPr>
          <a:xfrm>
            <a:off x="251520" y="1600200"/>
            <a:ext cx="8682168" cy="4876800"/>
          </a:xfrm>
        </p:spPr>
        <p:txBody>
          <a:bodyPr>
            <a:normAutofit fontScale="92500" lnSpcReduction="10000"/>
          </a:bodyPr>
          <a:lstStyle/>
          <a:p>
            <a:pPr marL="542925" indent="-542925" algn="just">
              <a:buNone/>
            </a:pPr>
            <a:r>
              <a:rPr lang="ro-RO" altLang="ro-RO" dirty="0" smtClean="0">
                <a:latin typeface="Times New Roman" pitchFamily="18" charset="0"/>
                <a:cs typeface="Times New Roman" pitchFamily="18" charset="0"/>
              </a:rPr>
              <a:t>1. </a:t>
            </a:r>
            <a:r>
              <a:rPr lang="en-US" altLang="ro-RO" dirty="0" smtClean="0">
                <a:latin typeface="Times New Roman" pitchFamily="18" charset="0"/>
                <a:cs typeface="Times New Roman" pitchFamily="18" charset="0"/>
              </a:rPr>
              <a:t>	</a:t>
            </a:r>
            <a:r>
              <a:rPr lang="ro-RO" dirty="0" smtClean="0">
                <a:latin typeface="Times New Roman" panose="02020603050405020304" pitchFamily="18" charset="0"/>
                <a:cs typeface="Times New Roman" panose="02020603050405020304" pitchFamily="18" charset="0"/>
              </a:rPr>
              <a:t>15 </a:t>
            </a:r>
            <a:r>
              <a:rPr lang="ro-RO" dirty="0">
                <a:latin typeface="Times New Roman" panose="02020603050405020304" pitchFamily="18" charset="0"/>
                <a:cs typeface="Times New Roman" panose="02020603050405020304" pitchFamily="18" charset="0"/>
              </a:rPr>
              <a:t>provocări pentru Republica Moldova în anul 2015. </a:t>
            </a:r>
            <a:r>
              <a:rPr lang="ro-RO" dirty="0" smtClean="0">
                <a:latin typeface="Times New Roman" panose="02020603050405020304" pitchFamily="18" charset="0"/>
                <a:cs typeface="Times New Roman" panose="02020603050405020304" pitchFamily="18" charset="0"/>
              </a:rPr>
              <a:t>Opinia </a:t>
            </a:r>
            <a:r>
              <a:rPr lang="ro-RO" dirty="0">
                <a:latin typeface="Times New Roman" panose="02020603050405020304" pitchFamily="18" charset="0"/>
                <a:cs typeface="Times New Roman" panose="02020603050405020304" pitchFamily="18" charset="0"/>
              </a:rPr>
              <a:t>savanților</a:t>
            </a:r>
            <a:r>
              <a:rPr lang="ro-RO" altLang="ro-RO" dirty="0" smtClean="0">
                <a:latin typeface="Times New Roman" pitchFamily="18" charset="0"/>
                <a:cs typeface="Times New Roman" pitchFamily="18" charset="0"/>
              </a:rPr>
              <a:t>. </a:t>
            </a:r>
          </a:p>
          <a:p>
            <a:pPr marL="542925" indent="-542925" algn="just">
              <a:buNone/>
            </a:pPr>
            <a:r>
              <a:rPr lang="ro-RO" altLang="ro-RO" dirty="0" smtClean="0">
                <a:latin typeface="Times New Roman" pitchFamily="18" charset="0"/>
                <a:cs typeface="Times New Roman" pitchFamily="18" charset="0"/>
              </a:rPr>
              <a:t>2.</a:t>
            </a:r>
            <a:r>
              <a:rPr lang="en-US" altLang="ro-RO" dirty="0" smtClean="0">
                <a:latin typeface="Times New Roman" pitchFamily="18" charset="0"/>
                <a:cs typeface="Times New Roman" pitchFamily="18" charset="0"/>
              </a:rPr>
              <a:t>	</a:t>
            </a:r>
            <a:r>
              <a:rPr lang="ro-RO" altLang="ro-RO" dirty="0" smtClean="0">
                <a:latin typeface="Times New Roman" pitchFamily="18" charset="0"/>
                <a:cs typeface="Times New Roman" pitchFamily="18" charset="0"/>
              </a:rPr>
              <a:t>Elaborarea r</a:t>
            </a:r>
            <a:r>
              <a:rPr lang="en-US" altLang="ro-RO" dirty="0" err="1" smtClean="0">
                <a:latin typeface="Times New Roman" pitchFamily="18" charset="0"/>
                <a:cs typeface="Times New Roman" pitchFamily="18" charset="0"/>
              </a:rPr>
              <a:t>ecomand</a:t>
            </a:r>
            <a:r>
              <a:rPr lang="ro-RO" altLang="ro-RO" dirty="0" err="1" smtClean="0">
                <a:latin typeface="Times New Roman" pitchFamily="18" charset="0"/>
                <a:cs typeface="Times New Roman" pitchFamily="18" charset="0"/>
              </a:rPr>
              <a:t>ărilor</a:t>
            </a:r>
            <a:r>
              <a:rPr lang="ro-RO" altLang="ro-RO" dirty="0" smtClean="0">
                <a:latin typeface="Times New Roman" pitchFamily="18" charset="0"/>
                <a:cs typeface="Times New Roman" pitchFamily="18" charset="0"/>
              </a:rPr>
              <a:t> </a:t>
            </a:r>
            <a:r>
              <a:rPr lang="ro-RO" dirty="0" smtClean="0">
                <a:latin typeface="Times New Roman" panose="02020603050405020304" pitchFamily="18" charset="0"/>
                <a:cs typeface="Times New Roman" panose="02020603050405020304" pitchFamily="18" charset="0"/>
              </a:rPr>
              <a:t>privind </a:t>
            </a:r>
            <a:r>
              <a:rPr lang="ro-RO" dirty="0">
                <a:latin typeface="Times New Roman" panose="02020603050405020304" pitchFamily="18" charset="0"/>
                <a:cs typeface="Times New Roman" panose="02020603050405020304" pitchFamily="18" charset="0"/>
              </a:rPr>
              <a:t>modificarea și completarea legii privind administrația publică </a:t>
            </a:r>
            <a:r>
              <a:rPr lang="ro-RO" dirty="0" smtClean="0">
                <a:latin typeface="Times New Roman" panose="02020603050405020304" pitchFamily="18" charset="0"/>
                <a:cs typeface="Times New Roman" panose="02020603050405020304" pitchFamily="18" charset="0"/>
              </a:rPr>
              <a:t>locală.</a:t>
            </a:r>
            <a:endParaRPr lang="ro-RO" dirty="0">
              <a:latin typeface="Times New Roman" panose="02020603050405020304" pitchFamily="18" charset="0"/>
              <a:cs typeface="Times New Roman" panose="02020603050405020304" pitchFamily="18" charset="0"/>
            </a:endParaRPr>
          </a:p>
          <a:p>
            <a:pPr marL="542925" indent="-542925" algn="just">
              <a:buNone/>
            </a:pPr>
            <a:r>
              <a:rPr lang="ro-RO" altLang="ro-RO" dirty="0" smtClean="0">
                <a:latin typeface="Times New Roman" pitchFamily="18" charset="0"/>
                <a:cs typeface="Times New Roman" pitchFamily="18" charset="0"/>
              </a:rPr>
              <a:t>3. </a:t>
            </a:r>
            <a:r>
              <a:rPr lang="en-US" altLang="ro-RO" dirty="0" smtClean="0">
                <a:latin typeface="Times New Roman" pitchFamily="18" charset="0"/>
                <a:cs typeface="Times New Roman" pitchFamily="18" charset="0"/>
              </a:rPr>
              <a:t>	</a:t>
            </a:r>
            <a:r>
              <a:rPr lang="ro-RO" altLang="ro-RO" dirty="0" smtClean="0">
                <a:latin typeface="Times New Roman" pitchFamily="18" charset="0"/>
                <a:cs typeface="Times New Roman" pitchFamily="18" charset="0"/>
              </a:rPr>
              <a:t>Evaluarea </a:t>
            </a:r>
            <a:r>
              <a:rPr lang="ro-RO" dirty="0" smtClean="0">
                <a:latin typeface="Times New Roman" panose="02020603050405020304" pitchFamily="18" charset="0"/>
                <a:cs typeface="Times New Roman" panose="02020603050405020304" pitchFamily="18" charset="0"/>
              </a:rPr>
              <a:t>gradului </a:t>
            </a:r>
            <a:r>
              <a:rPr lang="ro-RO" dirty="0">
                <a:latin typeface="Times New Roman" panose="02020603050405020304" pitchFamily="18" charset="0"/>
                <a:cs typeface="Times New Roman" panose="02020603050405020304" pitchFamily="18" charset="0"/>
              </a:rPr>
              <a:t>de realizare a </a:t>
            </a:r>
            <a:r>
              <a:rPr lang="ro-RO" dirty="0" smtClean="0">
                <a:latin typeface="Times New Roman" panose="02020603050405020304" pitchFamily="18" charset="0"/>
                <a:cs typeface="Times New Roman" panose="02020603050405020304" pitchFamily="18" charset="0"/>
              </a:rPr>
              <a:t>Planului </a:t>
            </a:r>
            <a:r>
              <a:rPr lang="ro-RO" dirty="0">
                <a:latin typeface="Times New Roman" panose="02020603050405020304" pitchFamily="18" charset="0"/>
                <a:cs typeface="Times New Roman" panose="02020603050405020304" pitchFamily="18" charset="0"/>
              </a:rPr>
              <a:t>de acţiuni pe anii 2014-2016 cu privire la implementarea Strategiei naţionale de prevenire şi combatere a criminalităţii </a:t>
            </a:r>
            <a:r>
              <a:rPr lang="ro-RO" dirty="0" smtClean="0">
                <a:latin typeface="Times New Roman" panose="02020603050405020304" pitchFamily="18" charset="0"/>
                <a:cs typeface="Times New Roman" panose="02020603050405020304" pitchFamily="18" charset="0"/>
              </a:rPr>
              <a:t>organizate</a:t>
            </a:r>
            <a:r>
              <a:rPr lang="ro-RO" altLang="ro-RO" dirty="0" smtClean="0">
                <a:latin typeface="Times New Roman" pitchFamily="18" charset="0"/>
                <a:cs typeface="Times New Roman" pitchFamily="18" charset="0"/>
              </a:rPr>
              <a:t>. </a:t>
            </a:r>
          </a:p>
          <a:p>
            <a:pPr marL="542925" indent="-542925" algn="just">
              <a:buNone/>
            </a:pPr>
            <a:r>
              <a:rPr lang="ro-RO" altLang="ro-RO" dirty="0" smtClean="0">
                <a:latin typeface="Times New Roman" pitchFamily="18" charset="0"/>
                <a:cs typeface="Times New Roman" pitchFamily="18" charset="0"/>
              </a:rPr>
              <a:t>4. </a:t>
            </a:r>
            <a:r>
              <a:rPr lang="en-US" altLang="ro-RO" dirty="0" smtClean="0">
                <a:latin typeface="Times New Roman" pitchFamily="18" charset="0"/>
                <a:cs typeface="Times New Roman" pitchFamily="18" charset="0"/>
              </a:rPr>
              <a:t>	</a:t>
            </a:r>
            <a:r>
              <a:rPr lang="ro-RO" dirty="0" smtClean="0">
                <a:latin typeface="Times New Roman" panose="02020603050405020304" pitchFamily="18" charset="0"/>
                <a:cs typeface="Times New Roman" panose="02020603050405020304" pitchFamily="18" charset="0"/>
              </a:rPr>
              <a:t>Analiza proiectului </a:t>
            </a:r>
            <a:r>
              <a:rPr lang="ro-RO" dirty="0">
                <a:latin typeface="Times New Roman" panose="02020603050405020304" pitchFamily="18" charset="0"/>
                <a:cs typeface="Times New Roman" panose="02020603050405020304" pitchFamily="18" charset="0"/>
              </a:rPr>
              <a:t>strategic </a:t>
            </a:r>
            <a:r>
              <a:rPr lang="ro-RO" dirty="0" smtClean="0">
                <a:latin typeface="Times New Roman" panose="02020603050405020304" pitchFamily="18" charset="0"/>
                <a:cs typeface="Times New Roman" panose="02020603050405020304" pitchFamily="18" charset="0"/>
              </a:rPr>
              <a:t>al Comisiei Electorale Centrale pentru </a:t>
            </a:r>
            <a:r>
              <a:rPr lang="ro-RO" dirty="0">
                <a:latin typeface="Times New Roman" panose="02020603050405020304" pitchFamily="18" charset="0"/>
                <a:cs typeface="Times New Roman" panose="02020603050405020304" pitchFamily="18" charset="0"/>
              </a:rPr>
              <a:t>anii 2016-2019. </a:t>
            </a:r>
            <a:endParaRPr lang="ro-RO" dirty="0" smtClean="0">
              <a:latin typeface="Times New Roman" panose="02020603050405020304" pitchFamily="18" charset="0"/>
              <a:cs typeface="Times New Roman" panose="02020603050405020304" pitchFamily="18" charset="0"/>
            </a:endParaRPr>
          </a:p>
          <a:p>
            <a:pPr marL="542925" indent="-542925" algn="just">
              <a:buNone/>
            </a:pPr>
            <a:r>
              <a:rPr lang="ro-RO" altLang="ro-RO" dirty="0" smtClean="0">
                <a:latin typeface="Times New Roman" pitchFamily="18" charset="0"/>
                <a:cs typeface="Times New Roman" pitchFamily="18" charset="0"/>
              </a:rPr>
              <a:t>5. </a:t>
            </a:r>
            <a:r>
              <a:rPr lang="en-US" altLang="ro-RO" dirty="0" smtClean="0">
                <a:latin typeface="Times New Roman" pitchFamily="18" charset="0"/>
                <a:cs typeface="Times New Roman" pitchFamily="18" charset="0"/>
              </a:rPr>
              <a:t>	</a:t>
            </a:r>
            <a:r>
              <a:rPr lang="ro-RO" altLang="ro-RO" dirty="0" smtClean="0">
                <a:latin typeface="Times New Roman" pitchFamily="18" charset="0"/>
                <a:cs typeface="Times New Roman" pitchFamily="18" charset="0"/>
              </a:rPr>
              <a:t>Elaborarea și implementarea c</a:t>
            </a:r>
            <a:r>
              <a:rPr lang="ro-RO" dirty="0" smtClean="0">
                <a:latin typeface="Times New Roman" panose="02020603050405020304" pitchFamily="18" charset="0"/>
                <a:cs typeface="Times New Roman" panose="02020603050405020304" pitchFamily="18" charset="0"/>
              </a:rPr>
              <a:t>hestionării experților privind </a:t>
            </a:r>
            <a:r>
              <a:rPr lang="ro-RO" dirty="0">
                <a:latin typeface="Times New Roman" panose="02020603050405020304" pitchFamily="18" charset="0"/>
                <a:cs typeface="Times New Roman" panose="02020603050405020304" pitchFamily="18" charset="0"/>
              </a:rPr>
              <a:t>relațiile dintre Republica Moldova și Alianța Nord-Atlantică</a:t>
            </a:r>
            <a:r>
              <a:rPr lang="ro-RO" altLang="ro-RO" dirty="0" smtClean="0">
                <a:latin typeface="Times New Roman" pitchFamily="18" charset="0"/>
                <a:cs typeface="Times New Roman" pitchFamily="18" charset="0"/>
              </a:rPr>
              <a:t>.</a:t>
            </a:r>
            <a:endParaRPr lang="en-US" altLang="ro-RO" dirty="0">
              <a:latin typeface="Times New Roman" pitchFamily="18" charset="0"/>
              <a:cs typeface="Times New Roman" pitchFamily="18" charset="0"/>
            </a:endParaRPr>
          </a:p>
        </p:txBody>
      </p:sp>
    </p:spTree>
    <p:extLst>
      <p:ext uri="{BB962C8B-B14F-4D97-AF65-F5344CB8AC3E}">
        <p14:creationId xmlns:p14="http://schemas.microsoft.com/office/powerpoint/2010/main" val="37754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417638"/>
          </a:xfrm>
        </p:spPr>
        <p:txBody>
          <a:bodyPr>
            <a:normAutofit/>
          </a:bodyPr>
          <a:lstStyle/>
          <a:p>
            <a:r>
              <a:rPr lang="ro-RO" altLang="ro-RO" sz="2800" b="1" dirty="0">
                <a:solidFill>
                  <a:schemeClr val="tx1"/>
                </a:solidFill>
                <a:latin typeface="Times New Roman" pitchFamily="18" charset="0"/>
                <a:cs typeface="Times New Roman" pitchFamily="18" charset="0"/>
              </a:rPr>
              <a:t>STUDII </a:t>
            </a:r>
            <a:r>
              <a:rPr lang="ro-RO" altLang="ro-RO" sz="2800" b="1" dirty="0" smtClean="0">
                <a:solidFill>
                  <a:schemeClr val="tx1"/>
                </a:solidFill>
                <a:latin typeface="Times New Roman" pitchFamily="18" charset="0"/>
                <a:cs typeface="Times New Roman" pitchFamily="18" charset="0"/>
              </a:rPr>
              <a:t>ANALITICE</a:t>
            </a:r>
            <a:r>
              <a:rPr lang="ro-RO" altLang="ro-RO" sz="2800" b="1" dirty="0">
                <a:solidFill>
                  <a:schemeClr val="tx1"/>
                </a:solidFill>
                <a:latin typeface="Times New Roman" pitchFamily="18" charset="0"/>
                <a:cs typeface="Times New Roman" pitchFamily="18" charset="0"/>
              </a:rPr>
              <a:t/>
            </a:r>
            <a:br>
              <a:rPr lang="ro-RO" altLang="ro-RO" sz="2800" b="1" dirty="0">
                <a:solidFill>
                  <a:schemeClr val="tx1"/>
                </a:solidFill>
                <a:latin typeface="Times New Roman" pitchFamily="18" charset="0"/>
                <a:cs typeface="Times New Roman" pitchFamily="18" charset="0"/>
              </a:rPr>
            </a:br>
            <a:r>
              <a:rPr lang="ro-RO" altLang="ro-RO" sz="2800" b="1" dirty="0">
                <a:solidFill>
                  <a:schemeClr val="tx1"/>
                </a:solidFill>
                <a:latin typeface="Times New Roman" pitchFamily="18" charset="0"/>
                <a:cs typeface="Times New Roman" pitchFamily="18" charset="0"/>
              </a:rPr>
              <a:t>efectuate în anul </a:t>
            </a:r>
            <a:r>
              <a:rPr lang="ro-RO" altLang="ro-RO" sz="2800" b="1" dirty="0" smtClean="0">
                <a:solidFill>
                  <a:schemeClr val="tx1"/>
                </a:solidFill>
                <a:latin typeface="Times New Roman" pitchFamily="18" charset="0"/>
                <a:cs typeface="Times New Roman" pitchFamily="18" charset="0"/>
              </a:rPr>
              <a:t>2015:</a:t>
            </a:r>
            <a:endParaRPr lang="ro-RO" sz="2800" dirty="0"/>
          </a:p>
        </p:txBody>
      </p:sp>
      <p:sp>
        <p:nvSpPr>
          <p:cNvPr id="4" name="Substituent conținut 3"/>
          <p:cNvSpPr>
            <a:spLocks noGrp="1"/>
          </p:cNvSpPr>
          <p:nvPr>
            <p:ph sz="half" idx="2"/>
          </p:nvPr>
        </p:nvSpPr>
        <p:spPr>
          <a:xfrm>
            <a:off x="251520" y="1600200"/>
            <a:ext cx="8682168" cy="4724400"/>
          </a:xfrm>
        </p:spPr>
        <p:txBody>
          <a:bodyPr>
            <a:normAutofit fontScale="85000" lnSpcReduction="20000"/>
          </a:bodyPr>
          <a:lstStyle/>
          <a:p>
            <a:pPr marL="542925" indent="-542925" algn="just">
              <a:buAutoNum type="arabicPeriod" startAt="6"/>
            </a:pPr>
            <a:r>
              <a:rPr lang="ro-RO" sz="3100" dirty="0" smtClean="0">
                <a:latin typeface="Times New Roman" panose="02020603050405020304" pitchFamily="18" charset="0"/>
                <a:cs typeface="Times New Roman" panose="02020603050405020304" pitchFamily="18" charset="0"/>
              </a:rPr>
              <a:t>Propuneri </a:t>
            </a:r>
            <a:r>
              <a:rPr lang="ro-RO" sz="3100" dirty="0">
                <a:latin typeface="Times New Roman" panose="02020603050405020304" pitchFamily="18" charset="0"/>
                <a:cs typeface="Times New Roman" panose="02020603050405020304" pitchFamily="18" charset="0"/>
              </a:rPr>
              <a:t>privind ideea națională a Republicii Moldova</a:t>
            </a:r>
            <a:r>
              <a:rPr lang="ro-RO" altLang="ro-RO" dirty="0" smtClean="0">
                <a:latin typeface="Times New Roman" pitchFamily="18" charset="0"/>
                <a:cs typeface="Times New Roman" pitchFamily="18" charset="0"/>
              </a:rPr>
              <a:t>.</a:t>
            </a:r>
            <a:endParaRPr lang="en-US" altLang="ro-RO" sz="500" dirty="0" smtClean="0">
              <a:latin typeface="Times New Roman" pitchFamily="18" charset="0"/>
              <a:cs typeface="Times New Roman" pitchFamily="18" charset="0"/>
            </a:endParaRPr>
          </a:p>
          <a:p>
            <a:pPr marL="542925" indent="-542925" algn="just">
              <a:buAutoNum type="arabicPeriod" startAt="6"/>
            </a:pPr>
            <a:endParaRPr lang="ro-RO" altLang="ro-RO" sz="500" dirty="0" smtClean="0">
              <a:latin typeface="Times New Roman" pitchFamily="18" charset="0"/>
              <a:cs typeface="Times New Roman" pitchFamily="18" charset="0"/>
            </a:endParaRPr>
          </a:p>
          <a:p>
            <a:pPr marL="542925" indent="-542925" algn="just">
              <a:buAutoNum type="arabicPeriod" startAt="7"/>
            </a:pPr>
            <a:r>
              <a:rPr lang="ro-RO" sz="3100" dirty="0" smtClean="0">
                <a:latin typeface="Times New Roman" panose="02020603050405020304" pitchFamily="18" charset="0"/>
                <a:cs typeface="Times New Roman" panose="02020603050405020304" pitchFamily="18" charset="0"/>
              </a:rPr>
              <a:t>Propuneri </a:t>
            </a:r>
            <a:r>
              <a:rPr lang="ro-RO" sz="3100" dirty="0">
                <a:latin typeface="Times New Roman" panose="02020603050405020304" pitchFamily="18" charset="0"/>
                <a:cs typeface="Times New Roman" panose="02020603050405020304" pitchFamily="18" charset="0"/>
              </a:rPr>
              <a:t>privind perspectiva unui Guvern optimizat</a:t>
            </a:r>
            <a:r>
              <a:rPr lang="ro-RO" altLang="ro-RO" sz="3100" dirty="0" smtClean="0">
                <a:latin typeface="Times New Roman" pitchFamily="18" charset="0"/>
                <a:cs typeface="Times New Roman" pitchFamily="18" charset="0"/>
              </a:rPr>
              <a:t>.</a:t>
            </a:r>
            <a:endParaRPr lang="en-US" altLang="ro-RO" sz="3100" dirty="0" smtClean="0">
              <a:latin typeface="Times New Roman" pitchFamily="18" charset="0"/>
              <a:cs typeface="Times New Roman" pitchFamily="18" charset="0"/>
            </a:endParaRPr>
          </a:p>
          <a:p>
            <a:pPr marL="542925" indent="-542925" algn="just">
              <a:buAutoNum type="arabicPeriod" startAt="7"/>
            </a:pPr>
            <a:endParaRPr lang="ro-RO" altLang="ro-RO" sz="600" dirty="0" smtClean="0">
              <a:latin typeface="Times New Roman" pitchFamily="18" charset="0"/>
              <a:cs typeface="Times New Roman" pitchFamily="18" charset="0"/>
            </a:endParaRPr>
          </a:p>
          <a:p>
            <a:pPr marL="542925" indent="-542925" algn="just">
              <a:buAutoNum type="arabicPeriod" startAt="8"/>
            </a:pPr>
            <a:r>
              <a:rPr lang="ro-RO" sz="3100" dirty="0" smtClean="0">
                <a:latin typeface="Times New Roman" panose="02020603050405020304" pitchFamily="18" charset="0"/>
                <a:cs typeface="Times New Roman" panose="02020603050405020304" pitchFamily="18" charset="0"/>
              </a:rPr>
              <a:t>Propuneri </a:t>
            </a:r>
            <a:r>
              <a:rPr lang="ro-RO" sz="3100" dirty="0">
                <a:latin typeface="Times New Roman" panose="02020603050405020304" pitchFamily="18" charset="0"/>
                <a:cs typeface="Times New Roman" panose="02020603050405020304" pitchFamily="18" charset="0"/>
              </a:rPr>
              <a:t>privind Programul de Activitate al Guvernului Republicii Moldova </a:t>
            </a:r>
            <a:r>
              <a:rPr lang="ro-RO" sz="3100" dirty="0" smtClean="0">
                <a:latin typeface="Times New Roman" panose="02020603050405020304" pitchFamily="18" charset="0"/>
                <a:cs typeface="Times New Roman" panose="02020603050405020304" pitchFamily="18" charset="0"/>
              </a:rPr>
              <a:t>2015-2018</a:t>
            </a:r>
            <a:r>
              <a:rPr lang="ro-RO" altLang="ro-RO" sz="3100" dirty="0" smtClean="0">
                <a:latin typeface="Times New Roman" pitchFamily="18" charset="0"/>
                <a:cs typeface="Times New Roman" pitchFamily="18" charset="0"/>
              </a:rPr>
              <a:t>.</a:t>
            </a:r>
            <a:endParaRPr lang="en-US" altLang="ro-RO" sz="3100" dirty="0" smtClean="0">
              <a:latin typeface="Times New Roman" pitchFamily="18" charset="0"/>
              <a:cs typeface="Times New Roman" pitchFamily="18" charset="0"/>
            </a:endParaRPr>
          </a:p>
          <a:p>
            <a:pPr marL="542925" indent="-542925" algn="just">
              <a:buAutoNum type="arabicPeriod" startAt="8"/>
            </a:pPr>
            <a:endParaRPr lang="ro-RO" altLang="ro-RO" sz="600" dirty="0">
              <a:latin typeface="Times New Roman" pitchFamily="18" charset="0"/>
              <a:cs typeface="Times New Roman" pitchFamily="18" charset="0"/>
            </a:endParaRPr>
          </a:p>
          <a:p>
            <a:pPr marL="542925" indent="-542925" algn="just">
              <a:buAutoNum type="arabicPeriod" startAt="9"/>
            </a:pPr>
            <a:r>
              <a:rPr lang="ro-RO" sz="3100" dirty="0" smtClean="0">
                <a:latin typeface="Times New Roman" panose="02020603050405020304" pitchFamily="18" charset="0"/>
                <a:cs typeface="Times New Roman" panose="02020603050405020304" pitchFamily="18" charset="0"/>
              </a:rPr>
              <a:t>Propuneri </a:t>
            </a:r>
            <a:r>
              <a:rPr lang="ro-RO" sz="3100" dirty="0">
                <a:latin typeface="Times New Roman" panose="02020603050405020304" pitchFamily="18" charset="0"/>
                <a:cs typeface="Times New Roman" panose="02020603050405020304" pitchFamily="18" charset="0"/>
              </a:rPr>
              <a:t>privind proiectul de Lege cu privire la participarea Republicii Moldova la </a:t>
            </a:r>
            <a:r>
              <a:rPr lang="ro-RO" sz="3100" dirty="0" smtClean="0">
                <a:latin typeface="Times New Roman" panose="02020603050405020304" pitchFamily="18" charset="0"/>
                <a:cs typeface="Times New Roman" panose="02020603050405020304" pitchFamily="18" charset="0"/>
              </a:rPr>
              <a:t>misiuni </a:t>
            </a:r>
            <a:r>
              <a:rPr lang="ro-RO" sz="3100" dirty="0">
                <a:latin typeface="Times New Roman" panose="02020603050405020304" pitchFamily="18" charset="0"/>
                <a:cs typeface="Times New Roman" panose="02020603050405020304" pitchFamily="18" charset="0"/>
              </a:rPr>
              <a:t>și operațiuni internaționale</a:t>
            </a:r>
            <a:r>
              <a:rPr lang="ro-RO" altLang="ro-RO" sz="3100" dirty="0" smtClean="0">
                <a:latin typeface="Times New Roman" pitchFamily="18" charset="0"/>
                <a:cs typeface="Times New Roman" pitchFamily="18" charset="0"/>
              </a:rPr>
              <a:t>. </a:t>
            </a:r>
            <a:endParaRPr lang="en-US" altLang="ro-RO" sz="3100" dirty="0" smtClean="0">
              <a:latin typeface="Times New Roman" pitchFamily="18" charset="0"/>
              <a:cs typeface="Times New Roman" pitchFamily="18" charset="0"/>
            </a:endParaRPr>
          </a:p>
          <a:p>
            <a:pPr marL="542925" indent="-542925" algn="just">
              <a:buAutoNum type="arabicPeriod" startAt="9"/>
            </a:pPr>
            <a:endParaRPr lang="ro-RO" altLang="ro-RO" sz="600" dirty="0" smtClean="0">
              <a:latin typeface="Times New Roman" pitchFamily="18" charset="0"/>
              <a:cs typeface="Times New Roman" pitchFamily="18" charset="0"/>
            </a:endParaRPr>
          </a:p>
          <a:p>
            <a:pPr marL="542925" indent="-542925" algn="just">
              <a:buNone/>
            </a:pPr>
            <a:r>
              <a:rPr lang="ro-RO" altLang="ro-RO" sz="3100" dirty="0" smtClean="0">
                <a:latin typeface="Times New Roman" pitchFamily="18" charset="0"/>
                <a:cs typeface="Times New Roman" pitchFamily="18" charset="0"/>
              </a:rPr>
              <a:t>10. </a:t>
            </a:r>
            <a:r>
              <a:rPr lang="ro-RO" sz="3100" dirty="0" smtClean="0">
                <a:latin typeface="Times New Roman" panose="02020603050405020304" pitchFamily="18" charset="0"/>
                <a:cs typeface="Times New Roman" panose="02020603050405020304" pitchFamily="18" charset="0"/>
              </a:rPr>
              <a:t>Propuneri </a:t>
            </a:r>
            <a:r>
              <a:rPr lang="ro-RO" sz="3100" dirty="0">
                <a:latin typeface="Times New Roman" panose="02020603050405020304" pitchFamily="18" charset="0"/>
                <a:cs typeface="Times New Roman" panose="02020603050405020304" pitchFamily="18" charset="0"/>
              </a:rPr>
              <a:t>cu privire la Agenda </a:t>
            </a:r>
            <a:r>
              <a:rPr lang="ro-RO" sz="3100" dirty="0" smtClean="0">
                <a:latin typeface="Times New Roman" panose="02020603050405020304" pitchFamily="18" charset="0"/>
                <a:cs typeface="Times New Roman" panose="02020603050405020304" pitchFamily="18" charset="0"/>
              </a:rPr>
              <a:t>Comisiei moldo-ucrainene comercial-economice.</a:t>
            </a:r>
            <a:endParaRPr lang="en-US" sz="3100" dirty="0" smtClean="0">
              <a:latin typeface="Times New Roman" panose="02020603050405020304" pitchFamily="18" charset="0"/>
              <a:cs typeface="Times New Roman" panose="02020603050405020304" pitchFamily="18" charset="0"/>
            </a:endParaRPr>
          </a:p>
          <a:p>
            <a:pPr marL="542925" indent="-542925" algn="just">
              <a:buNone/>
            </a:pPr>
            <a:endParaRPr lang="ro-RO" sz="600" dirty="0" smtClean="0">
              <a:latin typeface="Times New Roman" panose="02020603050405020304" pitchFamily="18" charset="0"/>
              <a:cs typeface="Times New Roman" panose="02020603050405020304" pitchFamily="18" charset="0"/>
            </a:endParaRPr>
          </a:p>
          <a:p>
            <a:pPr marL="542925" indent="-542925" algn="just">
              <a:buNone/>
            </a:pPr>
            <a:r>
              <a:rPr lang="ro-RO" altLang="ro-RO" sz="3100" dirty="0" smtClean="0">
                <a:latin typeface="Times New Roman" pitchFamily="18" charset="0"/>
                <a:cs typeface="Times New Roman" pitchFamily="18" charset="0"/>
              </a:rPr>
              <a:t>11.</a:t>
            </a:r>
            <a:r>
              <a:rPr lang="ro-RO" sz="3100" dirty="0">
                <a:latin typeface="Times New Roman" panose="02020603050405020304" pitchFamily="18" charset="0"/>
                <a:cs typeface="Times New Roman" panose="02020603050405020304" pitchFamily="18" charset="0"/>
              </a:rPr>
              <a:t> Acțiunile imediate ce urmează a fi întreprinse de Guvern pentru diminuarea efectelor devalorizării monedei </a:t>
            </a:r>
            <a:r>
              <a:rPr lang="ro-RO" sz="3100" dirty="0" smtClean="0">
                <a:latin typeface="Times New Roman" panose="02020603050405020304" pitchFamily="18" charset="0"/>
                <a:cs typeface="Times New Roman" panose="02020603050405020304" pitchFamily="18" charset="0"/>
              </a:rPr>
              <a:t>naționale.</a:t>
            </a:r>
            <a:endParaRPr lang="ro-RO" altLang="ro-RO" sz="3100" dirty="0" smtClean="0">
              <a:latin typeface="Times New Roman" pitchFamily="18" charset="0"/>
              <a:cs typeface="Times New Roman" pitchFamily="18" charset="0"/>
            </a:endParaRPr>
          </a:p>
          <a:p>
            <a:pPr marL="542925" indent="-542925" algn="just">
              <a:buNone/>
            </a:pPr>
            <a:endParaRPr lang="en-US" altLang="ro-RO" dirty="0">
              <a:latin typeface="Times New Roman" pitchFamily="18" charset="0"/>
              <a:cs typeface="Times New Roman" pitchFamily="18" charset="0"/>
            </a:endParaRPr>
          </a:p>
          <a:p>
            <a:pPr marL="82296" indent="0">
              <a:buNone/>
            </a:pPr>
            <a:endParaRPr lang="ro-RO" dirty="0"/>
          </a:p>
        </p:txBody>
      </p:sp>
    </p:spTree>
    <p:extLst>
      <p:ext uri="{BB962C8B-B14F-4D97-AF65-F5344CB8AC3E}">
        <p14:creationId xmlns:p14="http://schemas.microsoft.com/office/powerpoint/2010/main" val="1739244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1"/>
            <a:ext cx="8640960" cy="1268759"/>
          </a:xfrm>
        </p:spPr>
        <p:txBody>
          <a:bodyPr>
            <a:normAutofit/>
          </a:bodyPr>
          <a:lstStyle/>
          <a:p>
            <a:r>
              <a:rPr lang="ro-RO" altLang="ro-RO" sz="2800" b="1" dirty="0">
                <a:latin typeface="Times New Roman" pitchFamily="18" charset="0"/>
                <a:cs typeface="Times New Roman" pitchFamily="18" charset="0"/>
              </a:rPr>
              <a:t>STUDII </a:t>
            </a:r>
            <a:r>
              <a:rPr lang="ro-RO" altLang="ro-RO" sz="2800" b="1" dirty="0" smtClean="0">
                <a:latin typeface="Times New Roman" pitchFamily="18" charset="0"/>
                <a:cs typeface="Times New Roman" pitchFamily="18" charset="0"/>
              </a:rPr>
              <a:t>ANALITICE</a:t>
            </a:r>
            <a:r>
              <a:rPr lang="ro-RO" altLang="ro-RO" sz="2800" b="1" dirty="0">
                <a:latin typeface="Times New Roman" pitchFamily="18" charset="0"/>
                <a:cs typeface="Times New Roman" pitchFamily="18" charset="0"/>
              </a:rPr>
              <a:t/>
            </a:r>
            <a:br>
              <a:rPr lang="ro-RO" altLang="ro-RO" sz="2800" b="1" dirty="0">
                <a:latin typeface="Times New Roman" pitchFamily="18" charset="0"/>
                <a:cs typeface="Times New Roman" pitchFamily="18" charset="0"/>
              </a:rPr>
            </a:br>
            <a:r>
              <a:rPr lang="ro-RO" altLang="ro-RO" sz="2800" b="1" dirty="0">
                <a:latin typeface="Times New Roman" pitchFamily="18" charset="0"/>
                <a:cs typeface="Times New Roman" pitchFamily="18" charset="0"/>
              </a:rPr>
              <a:t>efectuate în anul 2015:</a:t>
            </a:r>
            <a:endParaRPr lang="ro-RO" sz="2800" dirty="0"/>
          </a:p>
        </p:txBody>
      </p:sp>
      <p:sp>
        <p:nvSpPr>
          <p:cNvPr id="4" name="Substituent conținut 3"/>
          <p:cNvSpPr>
            <a:spLocks noGrp="1"/>
          </p:cNvSpPr>
          <p:nvPr>
            <p:ph type="subTitle" idx="1"/>
          </p:nvPr>
        </p:nvSpPr>
        <p:spPr>
          <a:xfrm>
            <a:off x="179388" y="1484784"/>
            <a:ext cx="8785225" cy="5039840"/>
          </a:xfrm>
        </p:spPr>
        <p:txBody>
          <a:bodyPr>
            <a:normAutofit/>
          </a:bodyPr>
          <a:lstStyle/>
          <a:p>
            <a:pPr marL="542925" indent="-542925" algn="just"/>
            <a:r>
              <a:rPr lang="ro-RO" altLang="ro-RO" sz="2400" dirty="0" smtClean="0">
                <a:solidFill>
                  <a:schemeClr val="tx1"/>
                </a:solidFill>
                <a:latin typeface="Times New Roman" pitchFamily="18" charset="0"/>
                <a:cs typeface="Times New Roman" pitchFamily="18" charset="0"/>
              </a:rPr>
              <a:t>12.</a:t>
            </a:r>
            <a:r>
              <a:rPr lang="en-US" altLang="ro-RO" sz="2400" dirty="0" smtClean="0">
                <a:solidFill>
                  <a:schemeClr val="tx1"/>
                </a:solidFill>
                <a:latin typeface="Times New Roman" pitchFamily="18" charset="0"/>
                <a:cs typeface="Times New Roman"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Propuneri </a:t>
            </a:r>
            <a:r>
              <a:rPr lang="ro-RO" sz="2400" dirty="0">
                <a:solidFill>
                  <a:schemeClr val="tx1"/>
                </a:solidFill>
                <a:latin typeface="Times New Roman" panose="02020603050405020304" pitchFamily="18" charset="0"/>
                <a:cs typeface="Times New Roman" panose="02020603050405020304" pitchFamily="18" charset="0"/>
              </a:rPr>
              <a:t>privind reforma administrativ-teritorială în Republica </a:t>
            </a:r>
            <a:r>
              <a:rPr lang="ro-RO" sz="2400" dirty="0" smtClean="0">
                <a:solidFill>
                  <a:schemeClr val="tx1"/>
                </a:solidFill>
                <a:latin typeface="Times New Roman" panose="02020603050405020304" pitchFamily="18" charset="0"/>
                <a:cs typeface="Times New Roman" panose="02020603050405020304" pitchFamily="18" charset="0"/>
              </a:rPr>
              <a:t>Moldova.</a:t>
            </a:r>
          </a:p>
          <a:p>
            <a:pPr marL="542925" indent="-542925" algn="just"/>
            <a:r>
              <a:rPr lang="ro-RO" sz="2400" dirty="0" smtClean="0">
                <a:solidFill>
                  <a:schemeClr val="tx1"/>
                </a:solidFill>
                <a:latin typeface="Times New Roman" panose="02020603050405020304" pitchFamily="18" charset="0"/>
                <a:cs typeface="Times New Roman" panose="02020603050405020304" pitchFamily="18" charset="0"/>
              </a:rPr>
              <a:t>13.</a:t>
            </a:r>
            <a:r>
              <a:rPr lang="en-US"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Studiul ”Cu </a:t>
            </a:r>
            <a:r>
              <a:rPr lang="ro-RO" sz="2400" dirty="0">
                <a:solidFill>
                  <a:schemeClr val="tx1"/>
                </a:solidFill>
                <a:latin typeface="Times New Roman" panose="02020603050405020304" pitchFamily="18" charset="0"/>
                <a:cs typeface="Times New Roman" panose="02020603050405020304" pitchFamily="18" charset="0"/>
              </a:rPr>
              <a:t>privire la situația creată în s. Topala, raionul Cimișlia și impactul asupra procesului electoral din Republica </a:t>
            </a:r>
            <a:r>
              <a:rPr lang="ro-RO" sz="2400" dirty="0" smtClean="0">
                <a:solidFill>
                  <a:schemeClr val="tx1"/>
                </a:solidFill>
                <a:latin typeface="Times New Roman" panose="02020603050405020304" pitchFamily="18" charset="0"/>
                <a:cs typeface="Times New Roman" panose="02020603050405020304" pitchFamily="18" charset="0"/>
              </a:rPr>
              <a:t>Moldova”.</a:t>
            </a:r>
          </a:p>
          <a:p>
            <a:pPr marL="542925" indent="-542925" algn="just"/>
            <a:r>
              <a:rPr lang="ro-RO" sz="2400" dirty="0" smtClean="0">
                <a:solidFill>
                  <a:schemeClr val="tx1"/>
                </a:solidFill>
                <a:latin typeface="Times New Roman" panose="02020603050405020304" pitchFamily="18" charset="0"/>
                <a:cs typeface="Times New Roman" panose="02020603050405020304" pitchFamily="18" charset="0"/>
              </a:rPr>
              <a:t>14.</a:t>
            </a:r>
            <a:r>
              <a:rPr lang="en-US"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Elaborarea </a:t>
            </a:r>
            <a:r>
              <a:rPr lang="ro-RO" sz="2400" dirty="0">
                <a:solidFill>
                  <a:schemeClr val="tx1"/>
                </a:solidFill>
                <a:latin typeface="Times New Roman" panose="02020603050405020304" pitchFamily="18" charset="0"/>
                <a:cs typeface="Times New Roman" panose="02020603050405020304" pitchFamily="18" charset="0"/>
              </a:rPr>
              <a:t>studiului ”</a:t>
            </a:r>
            <a:r>
              <a:rPr lang="ro-RO" sz="2400" dirty="0" smtClean="0">
                <a:solidFill>
                  <a:schemeClr val="tx1"/>
                </a:solidFill>
                <a:latin typeface="Times New Roman" panose="02020603050405020304" pitchFamily="18" charset="0"/>
                <a:cs typeface="Times New Roman" panose="02020603050405020304" pitchFamily="18" charset="0"/>
              </a:rPr>
              <a:t>Mișcarea </a:t>
            </a:r>
            <a:r>
              <a:rPr lang="ro-RO" sz="2400" dirty="0">
                <a:solidFill>
                  <a:schemeClr val="tx1"/>
                </a:solidFill>
                <a:latin typeface="Times New Roman" panose="02020603050405020304" pitchFamily="18" charset="0"/>
                <a:cs typeface="Times New Roman" panose="02020603050405020304" pitchFamily="18" charset="0"/>
              </a:rPr>
              <a:t>protestatară din Republica Moldova: abordare </a:t>
            </a:r>
            <a:r>
              <a:rPr lang="ro-RO" sz="2400" dirty="0" smtClean="0">
                <a:solidFill>
                  <a:schemeClr val="tx1"/>
                </a:solidFill>
                <a:latin typeface="Times New Roman" panose="02020603050405020304" pitchFamily="18" charset="0"/>
                <a:cs typeface="Times New Roman" panose="02020603050405020304" pitchFamily="18" charset="0"/>
              </a:rPr>
              <a:t>sociologică”.</a:t>
            </a:r>
          </a:p>
          <a:p>
            <a:pPr marL="542925" indent="-542925" algn="just"/>
            <a:r>
              <a:rPr lang="ro-RO" sz="2400" dirty="0" smtClean="0">
                <a:solidFill>
                  <a:schemeClr val="tx1"/>
                </a:solidFill>
                <a:latin typeface="Times New Roman" panose="02020603050405020304" pitchFamily="18" charset="0"/>
                <a:cs typeface="Times New Roman" panose="02020603050405020304" pitchFamily="18" charset="0"/>
              </a:rPr>
              <a:t>15.</a:t>
            </a:r>
            <a:r>
              <a:rPr lang="en-US"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Elaborarea studiului sociologic </a:t>
            </a:r>
            <a:r>
              <a:rPr lang="ro-RO" sz="2400" dirty="0">
                <a:solidFill>
                  <a:schemeClr val="tx1"/>
                </a:solidFill>
                <a:latin typeface="Times New Roman" panose="02020603050405020304" pitchFamily="18" charset="0"/>
                <a:cs typeface="Times New Roman" panose="02020603050405020304" pitchFamily="18" charset="0"/>
              </a:rPr>
              <a:t>„Reforma teritorial-administrativă în viziunea populaţiei şi experţilor</a:t>
            </a:r>
            <a:r>
              <a:rPr lang="ro-RO" sz="2400" dirty="0" smtClean="0">
                <a:solidFill>
                  <a:schemeClr val="tx1"/>
                </a:solidFill>
                <a:latin typeface="Times New Roman" panose="02020603050405020304" pitchFamily="18" charset="0"/>
                <a:cs typeface="Times New Roman" panose="02020603050405020304" pitchFamily="18" charset="0"/>
              </a:rPr>
              <a:t>”.</a:t>
            </a:r>
          </a:p>
          <a:p>
            <a:pPr marL="542925" indent="-542925" algn="just"/>
            <a:r>
              <a:rPr lang="ro-RO" sz="2400" dirty="0" smtClean="0">
                <a:solidFill>
                  <a:schemeClr val="tx1"/>
                </a:solidFill>
                <a:latin typeface="Times New Roman" panose="02020603050405020304" pitchFamily="18" charset="0"/>
                <a:cs typeface="Times New Roman" panose="02020603050405020304" pitchFamily="18" charset="0"/>
              </a:rPr>
              <a:t>16.</a:t>
            </a:r>
            <a:r>
              <a:rPr lang="en-US"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Elaborarea propunerilor de modificare a  </a:t>
            </a:r>
            <a:r>
              <a:rPr lang="ro-RO" sz="2400" dirty="0">
                <a:solidFill>
                  <a:schemeClr val="tx1"/>
                </a:solidFill>
                <a:latin typeface="Times New Roman" panose="02020603050405020304" pitchFamily="18" charset="0"/>
                <a:cs typeface="Times New Roman" panose="02020603050405020304" pitchFamily="18" charset="0"/>
              </a:rPr>
              <a:t>concepției  </a:t>
            </a:r>
            <a:r>
              <a:rPr lang="ro-RO" sz="2400" dirty="0" smtClean="0">
                <a:solidFill>
                  <a:schemeClr val="tx1"/>
                </a:solidFill>
                <a:latin typeface="Times New Roman" panose="02020603050405020304" pitchFamily="18" charset="0"/>
                <a:cs typeface="Times New Roman" panose="02020603050405020304" pitchFamily="18" charset="0"/>
              </a:rPr>
              <a:t>securității naționale </a:t>
            </a:r>
            <a:r>
              <a:rPr lang="ro-RO" sz="2400" dirty="0">
                <a:solidFill>
                  <a:schemeClr val="tx1"/>
                </a:solidFill>
                <a:latin typeface="Times New Roman" panose="02020603050405020304" pitchFamily="18" charset="0"/>
                <a:cs typeface="Times New Roman" panose="02020603050405020304" pitchFamily="18" charset="0"/>
              </a:rPr>
              <a:t>a Republicii </a:t>
            </a:r>
            <a:r>
              <a:rPr lang="ro-RO" sz="2400" dirty="0" smtClean="0">
                <a:solidFill>
                  <a:schemeClr val="tx1"/>
                </a:solidFill>
                <a:latin typeface="Times New Roman" panose="02020603050405020304" pitchFamily="18" charset="0"/>
                <a:cs typeface="Times New Roman" panose="02020603050405020304" pitchFamily="18" charset="0"/>
              </a:rPr>
              <a:t>Moldova.</a:t>
            </a:r>
          </a:p>
          <a:p>
            <a:pPr marL="542925" indent="-542925" algn="just"/>
            <a:r>
              <a:rPr lang="ro-RO" sz="2400" dirty="0" smtClean="0">
                <a:solidFill>
                  <a:schemeClr val="tx1"/>
                </a:solidFill>
                <a:latin typeface="Times New Roman" panose="02020603050405020304" pitchFamily="18" charset="0"/>
                <a:cs typeface="Times New Roman" panose="02020603050405020304" pitchFamily="18" charset="0"/>
              </a:rPr>
              <a:t>17.</a:t>
            </a:r>
            <a:r>
              <a:rPr lang="en-US"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Elaborarea </a:t>
            </a:r>
            <a:r>
              <a:rPr lang="ro-RO" sz="2400" dirty="0">
                <a:solidFill>
                  <a:schemeClr val="tx1"/>
                </a:solidFill>
                <a:latin typeface="Times New Roman" panose="02020603050405020304" pitchFamily="18" charset="0"/>
                <a:cs typeface="Times New Roman" panose="02020603050405020304" pitchFamily="18" charset="0"/>
              </a:rPr>
              <a:t>propunerilor </a:t>
            </a:r>
            <a:r>
              <a:rPr lang="ro-RO" sz="2400" dirty="0" smtClean="0">
                <a:solidFill>
                  <a:schemeClr val="tx1"/>
                </a:solidFill>
                <a:latin typeface="Times New Roman" panose="02020603050405020304" pitchFamily="18" charset="0"/>
                <a:cs typeface="Times New Roman" panose="02020603050405020304" pitchFamily="18" charset="0"/>
              </a:rPr>
              <a:t>pentru proiectul strategiei securității </a:t>
            </a:r>
            <a:r>
              <a:rPr lang="ro-RO" sz="2400" dirty="0">
                <a:solidFill>
                  <a:schemeClr val="tx1"/>
                </a:solidFill>
                <a:latin typeface="Times New Roman" panose="02020603050405020304" pitchFamily="18" charset="0"/>
                <a:cs typeface="Times New Roman" panose="02020603050405020304" pitchFamily="18" charset="0"/>
              </a:rPr>
              <a:t>naționale a Republicii </a:t>
            </a:r>
            <a:r>
              <a:rPr lang="ro-RO" sz="2400" dirty="0" smtClean="0">
                <a:solidFill>
                  <a:schemeClr val="tx1"/>
                </a:solidFill>
                <a:latin typeface="Times New Roman" panose="02020603050405020304" pitchFamily="18" charset="0"/>
                <a:cs typeface="Times New Roman" panose="02020603050405020304" pitchFamily="18" charset="0"/>
              </a:rPr>
              <a:t>Moldova pentru </a:t>
            </a:r>
            <a:r>
              <a:rPr lang="ro-RO" sz="2400" dirty="0">
                <a:solidFill>
                  <a:schemeClr val="tx1"/>
                </a:solidFill>
                <a:latin typeface="Times New Roman" panose="02020603050405020304" pitchFamily="18" charset="0"/>
                <a:cs typeface="Times New Roman" panose="02020603050405020304" pitchFamily="18" charset="0"/>
              </a:rPr>
              <a:t>anii 2015-2019</a:t>
            </a:r>
            <a:r>
              <a:rPr lang="ro-RO" sz="2400" dirty="0" smtClean="0">
                <a:solidFill>
                  <a:schemeClr val="tx1"/>
                </a:solidFill>
                <a:latin typeface="Times New Roman" panose="02020603050405020304" pitchFamily="18" charset="0"/>
                <a:cs typeface="Times New Roman" panose="02020603050405020304" pitchFamily="18" charset="0"/>
              </a:rPr>
              <a:t>.</a:t>
            </a:r>
            <a:endParaRPr lang="ro-RO" sz="2400" dirty="0">
              <a:solidFill>
                <a:schemeClr val="tx1"/>
              </a:solidFill>
              <a:latin typeface="Times New Roman" panose="02020603050405020304" pitchFamily="18" charset="0"/>
              <a:cs typeface="Times New Roman" panose="02020603050405020304" pitchFamily="18" charset="0"/>
            </a:endParaRPr>
          </a:p>
          <a:p>
            <a:pPr algn="just"/>
            <a:endParaRPr lang="ro-RO" sz="2800" dirty="0" smtClean="0"/>
          </a:p>
          <a:p>
            <a:pPr algn="just"/>
            <a:endParaRPr lang="ro-RO" sz="2600" dirty="0" smtClean="0">
              <a:solidFill>
                <a:schemeClr val="tx1"/>
              </a:solidFill>
              <a:latin typeface="Times New Roman" panose="02020603050405020304" pitchFamily="18" charset="0"/>
              <a:cs typeface="Times New Roman" panose="02020603050405020304" pitchFamily="18" charset="0"/>
            </a:endParaRPr>
          </a:p>
          <a:p>
            <a:pPr algn="just"/>
            <a:endParaRPr lang="en-US" altLang="ro-RO" sz="2600" dirty="0">
              <a:solidFill>
                <a:schemeClr val="tx1"/>
              </a:solidFill>
              <a:latin typeface="Times New Roman" pitchFamily="18" charset="0"/>
              <a:cs typeface="Times New Roman" pitchFamily="18" charset="0"/>
            </a:endParaRPr>
          </a:p>
          <a:p>
            <a:pPr marL="82296" indent="0">
              <a:buNone/>
            </a:pPr>
            <a:endParaRPr lang="ro-RO" sz="2600" dirty="0"/>
          </a:p>
        </p:txBody>
      </p:sp>
    </p:spTree>
    <p:extLst>
      <p:ext uri="{BB962C8B-B14F-4D97-AF65-F5344CB8AC3E}">
        <p14:creationId xmlns:p14="http://schemas.microsoft.com/office/powerpoint/2010/main" val="30068841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67544" y="0"/>
            <a:ext cx="8229600" cy="1143000"/>
          </a:xfrm>
        </p:spPr>
        <p:txBody>
          <a:bodyPr>
            <a:normAutofit/>
          </a:bodyPr>
          <a:lstStyle/>
          <a:p>
            <a:r>
              <a:rPr lang="ro-RO" altLang="ro-RO" sz="2800" b="1" dirty="0">
                <a:latin typeface="Times New Roman" pitchFamily="18" charset="0"/>
                <a:cs typeface="Times New Roman" pitchFamily="18" charset="0"/>
              </a:rPr>
              <a:t>STUDII </a:t>
            </a:r>
            <a:r>
              <a:rPr lang="ro-RO" altLang="ro-RO" sz="2800" b="1" dirty="0" smtClean="0">
                <a:latin typeface="Times New Roman" pitchFamily="18" charset="0"/>
                <a:cs typeface="Times New Roman" pitchFamily="18" charset="0"/>
              </a:rPr>
              <a:t>ANALITICE</a:t>
            </a:r>
            <a:r>
              <a:rPr lang="ro-RO" altLang="ro-RO" sz="2800" b="1" dirty="0">
                <a:latin typeface="Times New Roman" pitchFamily="18" charset="0"/>
                <a:cs typeface="Times New Roman" pitchFamily="18" charset="0"/>
              </a:rPr>
              <a:t/>
            </a:r>
            <a:br>
              <a:rPr lang="ro-RO" altLang="ro-RO" sz="2800" b="1" dirty="0">
                <a:latin typeface="Times New Roman" pitchFamily="18" charset="0"/>
                <a:cs typeface="Times New Roman" pitchFamily="18" charset="0"/>
              </a:rPr>
            </a:br>
            <a:r>
              <a:rPr lang="ro-RO" altLang="ro-RO" sz="2800" b="1" dirty="0">
                <a:latin typeface="Times New Roman" pitchFamily="18" charset="0"/>
                <a:cs typeface="Times New Roman" pitchFamily="18" charset="0"/>
              </a:rPr>
              <a:t>efectuate în anul 2015:</a:t>
            </a:r>
            <a:endParaRPr lang="ro-RO" sz="2800" dirty="0"/>
          </a:p>
        </p:txBody>
      </p:sp>
      <p:sp>
        <p:nvSpPr>
          <p:cNvPr id="3" name="Substituent conținut 2"/>
          <p:cNvSpPr>
            <a:spLocks noGrp="1"/>
          </p:cNvSpPr>
          <p:nvPr>
            <p:ph idx="1"/>
          </p:nvPr>
        </p:nvSpPr>
        <p:spPr>
          <a:xfrm>
            <a:off x="107504" y="1340768"/>
            <a:ext cx="8856984" cy="5400600"/>
          </a:xfrm>
        </p:spPr>
        <p:txBody>
          <a:bodyPr>
            <a:normAutofit fontScale="70000" lnSpcReduction="20000"/>
          </a:bodyPr>
          <a:lstStyle/>
          <a:p>
            <a:pPr marL="542925" indent="-542925" algn="just">
              <a:buNone/>
            </a:pPr>
            <a:r>
              <a:rPr lang="ro-RO" sz="3400" dirty="0" smtClean="0">
                <a:latin typeface="Times New Roman" panose="02020603050405020304" pitchFamily="18" charset="0"/>
                <a:cs typeface="Times New Roman" panose="02020603050405020304" pitchFamily="18" charset="0"/>
              </a:rPr>
              <a:t>18.</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propunerilor </a:t>
            </a:r>
            <a:r>
              <a:rPr lang="ro-RO" sz="3400" dirty="0">
                <a:latin typeface="Times New Roman" panose="02020603050405020304" pitchFamily="18" charset="0"/>
                <a:cs typeface="Times New Roman" panose="02020603050405020304" pitchFamily="18" charset="0"/>
              </a:rPr>
              <a:t>pentru Agenda Consiliului Suprem pentru Securitate pentru anul </a:t>
            </a:r>
            <a:r>
              <a:rPr lang="ro-RO" sz="3400" dirty="0" smtClean="0">
                <a:latin typeface="Times New Roman" panose="02020603050405020304" pitchFamily="18" charset="0"/>
                <a:cs typeface="Times New Roman" panose="02020603050405020304" pitchFamily="18" charset="0"/>
              </a:rPr>
              <a:t>2015.</a:t>
            </a:r>
          </a:p>
          <a:p>
            <a:pPr marL="542925" indent="-542925" algn="just">
              <a:buNone/>
            </a:pPr>
            <a:r>
              <a:rPr lang="ro-RO" sz="3400" dirty="0" smtClean="0">
                <a:latin typeface="Times New Roman" panose="02020603050405020304" pitchFamily="18" charset="0"/>
                <a:cs typeface="Times New Roman" panose="02020603050405020304" pitchFamily="18" charset="0"/>
              </a:rPr>
              <a:t>19.</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a:t>
            </a:r>
            <a:r>
              <a:rPr lang="ro-RO" sz="3400" dirty="0">
                <a:latin typeface="Times New Roman" panose="02020603050405020304" pitchFamily="18" charset="0"/>
                <a:cs typeface="Times New Roman" panose="02020603050405020304" pitchFamily="18" charset="0"/>
              </a:rPr>
              <a:t>propunerilor pentru Strategia Diaspora </a:t>
            </a:r>
            <a:r>
              <a:rPr lang="ro-RO" sz="3400" dirty="0" smtClean="0">
                <a:latin typeface="Times New Roman" panose="02020603050405020304" pitchFamily="18" charset="0"/>
                <a:cs typeface="Times New Roman" panose="02020603050405020304" pitchFamily="18" charset="0"/>
              </a:rPr>
              <a:t>2020.</a:t>
            </a:r>
          </a:p>
          <a:p>
            <a:pPr marL="542925" indent="-542925" algn="just">
              <a:buNone/>
            </a:pPr>
            <a:r>
              <a:rPr lang="ro-RO" sz="3400" dirty="0" smtClean="0">
                <a:latin typeface="Times New Roman" panose="02020603050405020304" pitchFamily="18" charset="0"/>
                <a:cs typeface="Times New Roman" panose="02020603050405020304" pitchFamily="18" charset="0"/>
              </a:rPr>
              <a:t>20.</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a:t>
            </a:r>
            <a:r>
              <a:rPr lang="ro-RO" sz="3400" dirty="0">
                <a:latin typeface="Times New Roman" panose="02020603050405020304" pitchFamily="18" charset="0"/>
                <a:cs typeface="Times New Roman" panose="02020603050405020304" pitchFamily="18" charset="0"/>
              </a:rPr>
              <a:t>propunerilor pentru Planul Individual de Acțiuni al Parteneriatului Republica Moldova </a:t>
            </a:r>
            <a:r>
              <a:rPr lang="ro-RO" sz="3400" dirty="0" smtClean="0">
                <a:latin typeface="Times New Roman" panose="02020603050405020304" pitchFamily="18" charset="0"/>
                <a:cs typeface="Times New Roman" panose="02020603050405020304" pitchFamily="18" charset="0"/>
              </a:rPr>
              <a:t>– NATO.</a:t>
            </a:r>
          </a:p>
          <a:p>
            <a:pPr marL="542925" indent="-542925" algn="just">
              <a:buNone/>
            </a:pPr>
            <a:r>
              <a:rPr lang="ro-RO" sz="3400" dirty="0" smtClean="0">
                <a:latin typeface="Times New Roman" panose="02020603050405020304" pitchFamily="18" charset="0"/>
                <a:cs typeface="Times New Roman" panose="02020603050405020304" pitchFamily="18" charset="0"/>
              </a:rPr>
              <a:t>21.</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a 25 </a:t>
            </a:r>
            <a:r>
              <a:rPr lang="ro-RO" sz="3400" dirty="0">
                <a:latin typeface="Times New Roman" panose="02020603050405020304" pitchFamily="18" charset="0"/>
                <a:cs typeface="Times New Roman" panose="02020603050405020304" pitchFamily="18" charset="0"/>
              </a:rPr>
              <a:t>de propuneri pentru viitorul primar general al municipiului </a:t>
            </a:r>
            <a:r>
              <a:rPr lang="ro-RO" sz="3400" dirty="0" smtClean="0">
                <a:latin typeface="Times New Roman" panose="02020603050405020304" pitchFamily="18" charset="0"/>
                <a:cs typeface="Times New Roman" panose="02020603050405020304" pitchFamily="18" charset="0"/>
              </a:rPr>
              <a:t>Chișinău.</a:t>
            </a:r>
          </a:p>
          <a:p>
            <a:pPr marL="542925" indent="-542925" algn="just">
              <a:buNone/>
            </a:pPr>
            <a:r>
              <a:rPr lang="ro-RO" sz="3400" dirty="0" smtClean="0">
                <a:latin typeface="Times New Roman" panose="02020603050405020304" pitchFamily="18" charset="0"/>
                <a:cs typeface="Times New Roman" panose="02020603050405020304" pitchFamily="18" charset="0"/>
              </a:rPr>
              <a:t>22.</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a:t>
            </a:r>
            <a:r>
              <a:rPr lang="ro-RO" sz="3400" dirty="0">
                <a:latin typeface="Times New Roman" panose="02020603050405020304" pitchFamily="18" charset="0"/>
                <a:cs typeface="Times New Roman" panose="02020603050405020304" pitchFamily="18" charset="0"/>
              </a:rPr>
              <a:t>studiului ”Cauze și consecințe ale manifestărilor populare promovate de Platforma Civică „Demnitate și Adevăr”. </a:t>
            </a:r>
            <a:endParaRPr lang="ro-RO" sz="3400" dirty="0" smtClean="0">
              <a:latin typeface="Times New Roman" panose="02020603050405020304" pitchFamily="18" charset="0"/>
              <a:cs typeface="Times New Roman" panose="02020603050405020304" pitchFamily="18" charset="0"/>
            </a:endParaRPr>
          </a:p>
          <a:p>
            <a:pPr marL="542925" indent="-542925" algn="just">
              <a:buNone/>
            </a:pPr>
            <a:r>
              <a:rPr lang="ro-RO" sz="3400" dirty="0" smtClean="0">
                <a:latin typeface="Times New Roman" panose="02020603050405020304" pitchFamily="18" charset="0"/>
                <a:cs typeface="Times New Roman" panose="02020603050405020304" pitchFamily="18" charset="0"/>
              </a:rPr>
              <a:t>23.</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Studiu </a:t>
            </a:r>
            <a:r>
              <a:rPr lang="ro-RO" sz="3400" dirty="0">
                <a:latin typeface="Times New Roman" panose="02020603050405020304" pitchFamily="18" charset="0"/>
                <a:cs typeface="Times New Roman" panose="02020603050405020304" pitchFamily="18" charset="0"/>
              </a:rPr>
              <a:t>privind </a:t>
            </a:r>
            <a:r>
              <a:rPr lang="ro-RO" sz="3400" dirty="0" smtClean="0">
                <a:latin typeface="Times New Roman" panose="02020603050405020304" pitchFamily="18" charset="0"/>
                <a:cs typeface="Times New Roman" panose="02020603050405020304" pitchFamily="18" charset="0"/>
              </a:rPr>
              <a:t>necesitatea </a:t>
            </a:r>
            <a:r>
              <a:rPr lang="ro-RO" sz="3400" dirty="0">
                <a:latin typeface="Times New Roman" panose="02020603050405020304" pitchFamily="18" charset="0"/>
                <a:cs typeface="Times New Roman" panose="02020603050405020304" pitchFamily="18" charset="0"/>
              </a:rPr>
              <a:t>revizuirii Politicii Europene de </a:t>
            </a:r>
            <a:r>
              <a:rPr lang="ro-RO" sz="3400" dirty="0" smtClean="0">
                <a:latin typeface="Times New Roman" panose="02020603050405020304" pitchFamily="18" charset="0"/>
                <a:cs typeface="Times New Roman" panose="02020603050405020304" pitchFamily="18" charset="0"/>
              </a:rPr>
              <a:t>Vecinătate.</a:t>
            </a:r>
          </a:p>
          <a:p>
            <a:pPr marL="542925" indent="-542925" algn="just">
              <a:buNone/>
            </a:pPr>
            <a:r>
              <a:rPr lang="ro-RO" sz="3400" dirty="0" smtClean="0">
                <a:latin typeface="Times New Roman" panose="02020603050405020304" pitchFamily="18" charset="0"/>
                <a:cs typeface="Times New Roman" panose="02020603050405020304" pitchFamily="18" charset="0"/>
              </a:rPr>
              <a:t>24.</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Elaborarea </a:t>
            </a:r>
            <a:r>
              <a:rPr lang="ro-RO" sz="3400" dirty="0">
                <a:latin typeface="Times New Roman" panose="02020603050405020304" pitchFamily="18" charset="0"/>
                <a:cs typeface="Times New Roman" panose="02020603050405020304" pitchFamily="18" charset="0"/>
              </a:rPr>
              <a:t>studiului sociologic ,,Situaţia social-politică şi tendinţele posibile de evoluţie a acesteia”, iunie - </a:t>
            </a:r>
            <a:r>
              <a:rPr lang="ro-RO" sz="3400" dirty="0" smtClean="0">
                <a:latin typeface="Times New Roman" panose="02020603050405020304" pitchFamily="18" charset="0"/>
                <a:cs typeface="Times New Roman" panose="02020603050405020304" pitchFamily="18" charset="0"/>
              </a:rPr>
              <a:t>iulie </a:t>
            </a:r>
            <a:r>
              <a:rPr lang="ro-RO" sz="3400" dirty="0">
                <a:latin typeface="Times New Roman" panose="02020603050405020304" pitchFamily="18" charset="0"/>
                <a:cs typeface="Times New Roman" panose="02020603050405020304" pitchFamily="18" charset="0"/>
              </a:rPr>
              <a:t>2015</a:t>
            </a:r>
            <a:r>
              <a:rPr lang="ro-RO" sz="3400" dirty="0" smtClean="0">
                <a:latin typeface="Times New Roman" panose="02020603050405020304" pitchFamily="18" charset="0"/>
                <a:cs typeface="Times New Roman" panose="02020603050405020304" pitchFamily="18" charset="0"/>
              </a:rPr>
              <a:t>.</a:t>
            </a:r>
          </a:p>
          <a:p>
            <a:pPr marL="542925" indent="-542925" algn="just">
              <a:buNone/>
            </a:pPr>
            <a:r>
              <a:rPr lang="ro-RO" sz="3400" dirty="0" smtClean="0">
                <a:latin typeface="Times New Roman" panose="02020603050405020304" pitchFamily="18" charset="0"/>
                <a:cs typeface="Times New Roman" panose="02020603050405020304" pitchFamily="18" charset="0"/>
              </a:rPr>
              <a:t>25.</a:t>
            </a:r>
            <a:r>
              <a:rPr lang="en-US" sz="3400" dirty="0" smtClean="0">
                <a:latin typeface="Times New Roman" panose="02020603050405020304" pitchFamily="18" charset="0"/>
                <a:cs typeface="Times New Roman" panose="02020603050405020304" pitchFamily="18" charset="0"/>
              </a:rPr>
              <a:t>	</a:t>
            </a:r>
            <a:r>
              <a:rPr lang="ro-RO" sz="3400" dirty="0" smtClean="0">
                <a:latin typeface="Times New Roman" panose="02020603050405020304" pitchFamily="18" charset="0"/>
                <a:cs typeface="Times New Roman" panose="02020603050405020304" pitchFamily="18" charset="0"/>
              </a:rPr>
              <a:t>Realizarea studiului </a:t>
            </a:r>
            <a:r>
              <a:rPr lang="ro-RO" sz="3400" dirty="0">
                <a:latin typeface="Times New Roman" panose="02020603050405020304" pitchFamily="18" charset="0"/>
                <a:cs typeface="Times New Roman" panose="02020603050405020304" pitchFamily="18" charset="0"/>
              </a:rPr>
              <a:t>privind unele măsuri care ar contribui la identificarea unei soluții durabile pentru conflictul </a:t>
            </a:r>
            <a:r>
              <a:rPr lang="ro-RO" sz="3400" dirty="0" smtClean="0">
                <a:latin typeface="Times New Roman" panose="02020603050405020304" pitchFamily="18" charset="0"/>
                <a:cs typeface="Times New Roman" panose="02020603050405020304" pitchFamily="18" charset="0"/>
              </a:rPr>
              <a:t>transnistrean.</a:t>
            </a:r>
          </a:p>
          <a:p>
            <a:pPr marL="0" indent="0">
              <a:buNone/>
            </a:pPr>
            <a:endParaRPr lang="ro-RO" dirty="0"/>
          </a:p>
        </p:txBody>
      </p:sp>
    </p:spTree>
    <p:extLst>
      <p:ext uri="{BB962C8B-B14F-4D97-AF65-F5344CB8AC3E}">
        <p14:creationId xmlns:p14="http://schemas.microsoft.com/office/powerpoint/2010/main" val="4261512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0"/>
            <a:ext cx="8784976" cy="1331640"/>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a:t>
            </a:r>
            <a:r>
              <a:rPr lang="ro-RO" sz="2800" dirty="0" smtClean="0">
                <a:latin typeface="Times New Roman" pitchFamily="18" charset="0"/>
                <a:cs typeface="Times New Roman" pitchFamily="18" charset="0"/>
              </a:rPr>
              <a:t>anii 2013</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2015</a:t>
            </a:r>
            <a:endParaRPr lang="ro-RO" sz="2800" dirty="0"/>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2724970689"/>
              </p:ext>
            </p:extLst>
          </p:nvPr>
        </p:nvGraphicFramePr>
        <p:xfrm>
          <a:off x="323528" y="1412776"/>
          <a:ext cx="8071048" cy="4896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7854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76200"/>
            <a:ext cx="8682168" cy="1219200"/>
          </a:xfrm>
        </p:spPr>
        <p:txBody>
          <a:bodyPr>
            <a:noAutofit/>
          </a:bodyPr>
          <a:lstStyle/>
          <a:p>
            <a:pPr algn="ctr"/>
            <a:r>
              <a:rPr lang="ro-RO" sz="2400" b="1" dirty="0">
                <a:solidFill>
                  <a:schemeClr val="tx1"/>
                </a:solidFill>
                <a:effectLst/>
                <a:latin typeface="Times New Roman" pitchFamily="18" charset="0"/>
                <a:cs typeface="Times New Roman" pitchFamily="18" charset="0"/>
              </a:rPr>
              <a:t>ORGANIGRAMA </a:t>
            </a:r>
            <a:r>
              <a:rPr lang="ro-RO" sz="2400" b="1" dirty="0" smtClean="0">
                <a:solidFill>
                  <a:schemeClr val="tx1"/>
                </a:solidFill>
                <a:effectLst/>
                <a:latin typeface="Times New Roman" pitchFamily="18" charset="0"/>
                <a:cs typeface="Times New Roman" pitchFamily="18" charset="0"/>
              </a:rPr>
              <a:t/>
            </a:r>
            <a:br>
              <a:rPr lang="ro-RO" sz="2400" b="1" dirty="0" smtClean="0">
                <a:solidFill>
                  <a:schemeClr val="tx1"/>
                </a:solidFill>
                <a:effectLst/>
                <a:latin typeface="Times New Roman" pitchFamily="18" charset="0"/>
                <a:cs typeface="Times New Roman" pitchFamily="18" charset="0"/>
              </a:rPr>
            </a:br>
            <a:r>
              <a:rPr lang="ro-RO" sz="2400" b="1" dirty="0" smtClean="0">
                <a:solidFill>
                  <a:schemeClr val="tx1"/>
                </a:solidFill>
                <a:effectLst/>
                <a:latin typeface="Times New Roman" pitchFamily="18" charset="0"/>
                <a:cs typeface="Times New Roman" pitchFamily="18" charset="0"/>
              </a:rPr>
              <a:t>Institutului </a:t>
            </a:r>
            <a:r>
              <a:rPr lang="ro-RO" sz="2400" b="1" dirty="0">
                <a:solidFill>
                  <a:schemeClr val="tx1"/>
                </a:solidFill>
                <a:effectLst/>
                <a:latin typeface="Times New Roman" pitchFamily="18" charset="0"/>
                <a:cs typeface="Times New Roman" pitchFamily="18" charset="0"/>
              </a:rPr>
              <a:t>de Cercetări Juridice </a:t>
            </a:r>
            <a:r>
              <a:rPr lang="ro-RO" sz="2400" b="1" dirty="0" smtClean="0">
                <a:solidFill>
                  <a:schemeClr val="tx1"/>
                </a:solidFill>
                <a:effectLst/>
                <a:latin typeface="Times New Roman" pitchFamily="18" charset="0"/>
                <a:cs typeface="Times New Roman" pitchFamily="18" charset="0"/>
              </a:rPr>
              <a:t>și </a:t>
            </a:r>
            <a:r>
              <a:rPr lang="ro-RO" sz="2400" b="1" dirty="0">
                <a:solidFill>
                  <a:schemeClr val="tx1"/>
                </a:solidFill>
                <a:effectLst/>
                <a:latin typeface="Times New Roman" pitchFamily="18" charset="0"/>
                <a:cs typeface="Times New Roman" pitchFamily="18" charset="0"/>
              </a:rPr>
              <a:t>Politice al AȘM</a:t>
            </a:r>
            <a:endParaRPr lang="en-US" sz="2400" b="1" dirty="0">
              <a:solidFill>
                <a:schemeClr val="tx1"/>
              </a:solidFill>
              <a:latin typeface="Times New Roman" pitchFamily="18" charset="0"/>
              <a:cs typeface="Times New Roman" pitchFamily="18" charset="0"/>
            </a:endParaRPr>
          </a:p>
        </p:txBody>
      </p:sp>
      <p:sp>
        <p:nvSpPr>
          <p:cNvPr id="10" name="TextBox 9"/>
          <p:cNvSpPr txBox="1"/>
          <p:nvPr/>
        </p:nvSpPr>
        <p:spPr>
          <a:xfrm>
            <a:off x="4367645" y="1524000"/>
            <a:ext cx="1371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smtClean="0"/>
              <a:t>Director</a:t>
            </a:r>
            <a:endParaRPr lang="en-US" dirty="0"/>
          </a:p>
        </p:txBody>
      </p:sp>
      <p:sp>
        <p:nvSpPr>
          <p:cNvPr id="11" name="TextBox 10"/>
          <p:cNvSpPr txBox="1"/>
          <p:nvPr/>
        </p:nvSpPr>
        <p:spPr>
          <a:xfrm>
            <a:off x="4668979" y="2475132"/>
            <a:ext cx="137160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000" b="1" dirty="0" err="1">
                <a:latin typeface="Times New Roman" pitchFamily="18" charset="0"/>
                <a:cs typeface="Times New Roman" pitchFamily="18" charset="0"/>
              </a:rPr>
              <a:t>Vicedirector</a:t>
            </a:r>
            <a:r>
              <a:rPr lang="en-US" sz="1000" b="1" dirty="0">
                <a:latin typeface="Times New Roman" pitchFamily="18" charset="0"/>
                <a:cs typeface="Times New Roman" pitchFamily="18" charset="0"/>
              </a:rPr>
              <a:t>  </a:t>
            </a:r>
            <a:r>
              <a:rPr lang="en-US" sz="1000" b="1" dirty="0" err="1">
                <a:latin typeface="Times New Roman" pitchFamily="18" charset="0"/>
                <a:cs typeface="Times New Roman" pitchFamily="18" charset="0"/>
              </a:rPr>
              <a:t>ştiinţific</a:t>
            </a:r>
            <a:endParaRPr lang="en-US" sz="1000" b="1" dirty="0">
              <a:latin typeface="Times New Roman" pitchFamily="18" charset="0"/>
              <a:cs typeface="Times New Roman" pitchFamily="18" charset="0"/>
            </a:endParaRPr>
          </a:p>
        </p:txBody>
      </p:sp>
      <p:sp>
        <p:nvSpPr>
          <p:cNvPr id="12" name="TextBox 11"/>
          <p:cNvSpPr txBox="1"/>
          <p:nvPr/>
        </p:nvSpPr>
        <p:spPr>
          <a:xfrm>
            <a:off x="3124200" y="3315315"/>
            <a:ext cx="1371600"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000" b="1" dirty="0" err="1" smtClean="0">
                <a:latin typeface="Times New Roman" pitchFamily="18" charset="0"/>
                <a:cs typeface="Times New Roman" pitchFamily="18" charset="0"/>
              </a:rPr>
              <a:t>Secretar</a:t>
            </a:r>
            <a:r>
              <a:rPr lang="en-US" sz="1000" b="1" dirty="0" smtClean="0">
                <a:latin typeface="Times New Roman" pitchFamily="18" charset="0"/>
                <a:cs typeface="Times New Roman" pitchFamily="18" charset="0"/>
              </a:rPr>
              <a:t> </a:t>
            </a:r>
            <a:r>
              <a:rPr lang="ro-RO" sz="1000" b="1" dirty="0">
                <a:latin typeface="Times New Roman" pitchFamily="18" charset="0"/>
                <a:cs typeface="Times New Roman" pitchFamily="18" charset="0"/>
              </a:rPr>
              <a:t>ș</a:t>
            </a:r>
            <a:r>
              <a:rPr lang="ro-RO" sz="1000" b="1" dirty="0" smtClean="0">
                <a:latin typeface="Times New Roman" pitchFamily="18" charset="0"/>
                <a:cs typeface="Times New Roman" pitchFamily="18" charset="0"/>
              </a:rPr>
              <a:t>tiințific</a:t>
            </a:r>
            <a:endParaRPr lang="en-US" sz="1000" b="1" dirty="0">
              <a:latin typeface="Times New Roman" pitchFamily="18" charset="0"/>
              <a:cs typeface="Times New Roman" pitchFamily="18" charset="0"/>
            </a:endParaRPr>
          </a:p>
        </p:txBody>
      </p:sp>
      <p:sp>
        <p:nvSpPr>
          <p:cNvPr id="13" name="TextBox 12"/>
          <p:cNvSpPr txBox="1"/>
          <p:nvPr/>
        </p:nvSpPr>
        <p:spPr>
          <a:xfrm>
            <a:off x="3124200" y="2486845"/>
            <a:ext cx="1371600"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000" b="1" dirty="0">
                <a:latin typeface="Times New Roman" pitchFamily="18" charset="0"/>
                <a:cs typeface="Times New Roman" pitchFamily="18" charset="0"/>
              </a:rPr>
              <a:t>Consiliul ştiinţific</a:t>
            </a:r>
            <a:endParaRPr lang="en-US" sz="1000" dirty="0">
              <a:latin typeface="Times New Roman" pitchFamily="18" charset="0"/>
              <a:cs typeface="Times New Roman" pitchFamily="18" charset="0"/>
            </a:endParaRPr>
          </a:p>
        </p:txBody>
      </p:sp>
      <p:sp>
        <p:nvSpPr>
          <p:cNvPr id="14" name="TextBox 13"/>
          <p:cNvSpPr txBox="1"/>
          <p:nvPr/>
        </p:nvSpPr>
        <p:spPr>
          <a:xfrm>
            <a:off x="1524000" y="1825125"/>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Consilii</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 </a:t>
            </a:r>
            <a:r>
              <a:rPr lang="fr-FR" sz="800" dirty="0" err="1">
                <a:latin typeface="Times New Roman" pitchFamily="18" charset="0"/>
                <a:cs typeface="Times New Roman" pitchFamily="18" charset="0"/>
              </a:rPr>
              <a:t>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ro-RO" sz="800" dirty="0">
              <a:latin typeface="Times New Roman" pitchFamily="18" charset="0"/>
              <a:cs typeface="Times New Roman" pitchFamily="18" charset="0"/>
            </a:endParaRPr>
          </a:p>
        </p:txBody>
      </p:sp>
      <p:sp>
        <p:nvSpPr>
          <p:cNvPr id="15" name="TextBox 14"/>
          <p:cNvSpPr txBox="1"/>
          <p:nvPr/>
        </p:nvSpPr>
        <p:spPr>
          <a:xfrm>
            <a:off x="1539026" y="3209904"/>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Seminare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 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 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en-US" sz="800" dirty="0">
              <a:latin typeface="Times New Roman" pitchFamily="18" charset="0"/>
              <a:cs typeface="Times New Roman" pitchFamily="18" charset="0"/>
            </a:endParaRPr>
          </a:p>
        </p:txBody>
      </p:sp>
      <p:sp>
        <p:nvSpPr>
          <p:cNvPr id="16" name="TextBox 15"/>
          <p:cNvSpPr txBox="1"/>
          <p:nvPr/>
        </p:nvSpPr>
        <p:spPr>
          <a:xfrm>
            <a:off x="6868391" y="3081629"/>
            <a:ext cx="137160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o-RO" sz="1000" dirty="0"/>
              <a:t>Serviciul finanţe şi contabilitate</a:t>
            </a:r>
            <a:endParaRPr lang="en-US" sz="1000" dirty="0"/>
          </a:p>
        </p:txBody>
      </p:sp>
      <p:sp>
        <p:nvSpPr>
          <p:cNvPr id="18" name="TextBox 17"/>
          <p:cNvSpPr txBox="1"/>
          <p:nvPr/>
        </p:nvSpPr>
        <p:spPr>
          <a:xfrm>
            <a:off x="6858000" y="3594624"/>
            <a:ext cx="1371600" cy="55399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o-RO" sz="1000" dirty="0"/>
              <a:t>Serviciul personal, cancelaria, protecţia muncii, gospodărie</a:t>
            </a:r>
            <a:endParaRPr lang="en-US" sz="1000" dirty="0"/>
          </a:p>
        </p:txBody>
      </p:sp>
      <p:sp>
        <p:nvSpPr>
          <p:cNvPr id="19" name="TextBox 18"/>
          <p:cNvSpPr txBox="1"/>
          <p:nvPr/>
        </p:nvSpPr>
        <p:spPr>
          <a:xfrm>
            <a:off x="6868391" y="4274477"/>
            <a:ext cx="1371600"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dirty="0" err="1"/>
              <a:t>Muzeul</a:t>
            </a:r>
            <a:r>
              <a:rPr lang="en-US" sz="1000" dirty="0"/>
              <a:t> ASM</a:t>
            </a:r>
          </a:p>
        </p:txBody>
      </p:sp>
      <p:sp>
        <p:nvSpPr>
          <p:cNvPr id="20" name="TextBox 19"/>
          <p:cNvSpPr txBox="1"/>
          <p:nvPr/>
        </p:nvSpPr>
        <p:spPr>
          <a:xfrm>
            <a:off x="4959060" y="4861411"/>
            <a:ext cx="112539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800" dirty="0" smtClean="0">
                <a:latin typeface="Times New Roman" pitchFamily="18" charset="0"/>
                <a:cs typeface="Times New Roman" pitchFamily="18" charset="0"/>
              </a:rPr>
              <a:t>Centrul </a:t>
            </a:r>
          </a:p>
          <a:p>
            <a:pPr algn="ctr"/>
            <a:r>
              <a:rPr lang="vi-VN" sz="800" dirty="0" smtClean="0">
                <a:latin typeface="Times New Roman" pitchFamily="18" charset="0"/>
                <a:cs typeface="Times New Roman" pitchFamily="18" charset="0"/>
              </a:rPr>
              <a:t>Sociologie </a:t>
            </a:r>
            <a:r>
              <a:rPr lang="vi-VN" sz="800" dirty="0">
                <a:latin typeface="Times New Roman" pitchFamily="18" charset="0"/>
                <a:cs typeface="Times New Roman" pitchFamily="18" charset="0"/>
              </a:rPr>
              <a:t>și Psihologie Socială</a:t>
            </a:r>
            <a:endParaRPr lang="ro-RO" sz="800" dirty="0" smtClean="0">
              <a:latin typeface="Times New Roman" pitchFamily="18" charset="0"/>
              <a:cs typeface="Times New Roman" pitchFamily="18" charset="0"/>
            </a:endParaRPr>
          </a:p>
        </p:txBody>
      </p:sp>
      <p:sp>
        <p:nvSpPr>
          <p:cNvPr id="21" name="TextBox 20"/>
          <p:cNvSpPr txBox="1"/>
          <p:nvPr/>
        </p:nvSpPr>
        <p:spPr>
          <a:xfrm>
            <a:off x="3792828" y="4849982"/>
            <a:ext cx="1083972"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800" dirty="0" smtClean="0">
                <a:latin typeface="Times New Roman" pitchFamily="18" charset="0"/>
                <a:cs typeface="Times New Roman" pitchFamily="18" charset="0"/>
              </a:rPr>
              <a:t>Centrul</a:t>
            </a:r>
          </a:p>
          <a:p>
            <a:pPr algn="ctr"/>
            <a:r>
              <a:rPr lang="it-IT" sz="800" dirty="0" err="1" smtClean="0">
                <a:latin typeface="Times New Roman" pitchFamily="18" charset="0"/>
                <a:cs typeface="Times New Roman" pitchFamily="18" charset="0"/>
              </a:rPr>
              <a:t>Cercetări</a:t>
            </a:r>
            <a:r>
              <a:rPr lang="it-IT" sz="800" dirty="0" smtClean="0">
                <a:latin typeface="Times New Roman" pitchFamily="18" charset="0"/>
                <a:cs typeface="Times New Roman" pitchFamily="18" charset="0"/>
              </a:rPr>
              <a:t> </a:t>
            </a:r>
            <a:r>
              <a:rPr lang="it-IT" sz="800" dirty="0" err="1">
                <a:latin typeface="Times New Roman" pitchFamily="18" charset="0"/>
                <a:cs typeface="Times New Roman" pitchFamily="18" charset="0"/>
              </a:rPr>
              <a:t>Politice</a:t>
            </a:r>
            <a:r>
              <a:rPr lang="it-IT" sz="800" dirty="0">
                <a:latin typeface="Times New Roman" pitchFamily="18" charset="0"/>
                <a:cs typeface="Times New Roman" pitchFamily="18" charset="0"/>
              </a:rPr>
              <a:t> </a:t>
            </a:r>
            <a:r>
              <a:rPr lang="it-IT" sz="800" dirty="0" err="1">
                <a:latin typeface="Times New Roman" pitchFamily="18" charset="0"/>
                <a:cs typeface="Times New Roman" pitchFamily="18" charset="0"/>
              </a:rPr>
              <a:t>și</a:t>
            </a:r>
            <a:r>
              <a:rPr lang="it-IT" sz="800" dirty="0">
                <a:latin typeface="Times New Roman" pitchFamily="18" charset="0"/>
                <a:cs typeface="Times New Roman" pitchFamily="18" charset="0"/>
              </a:rPr>
              <a:t> </a:t>
            </a:r>
            <a:r>
              <a:rPr lang="it-IT" sz="800" dirty="0" err="1">
                <a:latin typeface="Times New Roman" pitchFamily="18" charset="0"/>
                <a:cs typeface="Times New Roman" pitchFamily="18" charset="0"/>
              </a:rPr>
              <a:t>Relații</a:t>
            </a:r>
            <a:r>
              <a:rPr lang="it-IT" sz="800" dirty="0">
                <a:latin typeface="Times New Roman" pitchFamily="18" charset="0"/>
                <a:cs typeface="Times New Roman" pitchFamily="18" charset="0"/>
              </a:rPr>
              <a:t> </a:t>
            </a:r>
            <a:r>
              <a:rPr lang="it-IT" sz="800" dirty="0" err="1">
                <a:latin typeface="Times New Roman" pitchFamily="18" charset="0"/>
                <a:cs typeface="Times New Roman" pitchFamily="18" charset="0"/>
              </a:rPr>
              <a:t>Internaționale</a:t>
            </a:r>
            <a:endParaRPr lang="ro-RO" sz="800" dirty="0">
              <a:latin typeface="Times New Roman" pitchFamily="18" charset="0"/>
              <a:cs typeface="Times New Roman" pitchFamily="18" charset="0"/>
            </a:endParaRPr>
          </a:p>
        </p:txBody>
      </p:sp>
      <p:sp>
        <p:nvSpPr>
          <p:cNvPr id="22" name="TextBox 21"/>
          <p:cNvSpPr txBox="1"/>
          <p:nvPr/>
        </p:nvSpPr>
        <p:spPr>
          <a:xfrm>
            <a:off x="2667000" y="4861408"/>
            <a:ext cx="1039091"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800" dirty="0" smtClean="0">
                <a:latin typeface="Times New Roman" pitchFamily="18" charset="0"/>
                <a:cs typeface="Times New Roman" pitchFamily="18" charset="0"/>
              </a:rPr>
              <a:t>Centrul</a:t>
            </a:r>
          </a:p>
          <a:p>
            <a:pPr algn="ctr"/>
            <a:r>
              <a:rPr lang="ru-RU" sz="800" dirty="0" smtClean="0">
                <a:latin typeface="Times New Roman" pitchFamily="18" charset="0"/>
                <a:cs typeface="Times New Roman" pitchFamily="18" charset="0"/>
              </a:rPr>
              <a:t> </a:t>
            </a:r>
            <a:r>
              <a:rPr lang="ro-RO" sz="800" dirty="0" smtClean="0">
                <a:latin typeface="Times New Roman" pitchFamily="18" charset="0"/>
                <a:cs typeface="Times New Roman" pitchFamily="18" charset="0"/>
              </a:rPr>
              <a:t>CERCETĂRI JURIDICE</a:t>
            </a:r>
            <a:endParaRPr lang="ro-RO" sz="800" dirty="0">
              <a:latin typeface="Times New Roman" pitchFamily="18" charset="0"/>
              <a:cs typeface="Times New Roman" pitchFamily="18" charset="0"/>
            </a:endParaRPr>
          </a:p>
        </p:txBody>
      </p:sp>
      <p:cxnSp>
        <p:nvCxnSpPr>
          <p:cNvPr id="25" name="Straight Connector 24"/>
          <p:cNvCxnSpPr/>
          <p:nvPr/>
        </p:nvCxnSpPr>
        <p:spPr>
          <a:xfrm>
            <a:off x="3352800" y="4648206"/>
            <a:ext cx="3276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352800" y="4648206"/>
            <a:ext cx="1" cy="2132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2"/>
          </p:cNvCxnSpPr>
          <p:nvPr/>
        </p:nvCxnSpPr>
        <p:spPr>
          <a:xfrm>
            <a:off x="5354779" y="2875242"/>
            <a:ext cx="0" cy="177295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11" idx="0"/>
          </p:cNvCxnSpPr>
          <p:nvPr/>
        </p:nvCxnSpPr>
        <p:spPr>
          <a:xfrm>
            <a:off x="5354779" y="1893332"/>
            <a:ext cx="0" cy="581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12" idx="3"/>
          </p:cNvCxnSpPr>
          <p:nvPr/>
        </p:nvCxnSpPr>
        <p:spPr>
          <a:xfrm flipH="1">
            <a:off x="4495800" y="1893332"/>
            <a:ext cx="181841" cy="1545094"/>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629400" y="1708666"/>
            <a:ext cx="0" cy="268892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19" idx="1"/>
          </p:cNvCxnSpPr>
          <p:nvPr/>
        </p:nvCxnSpPr>
        <p:spPr>
          <a:xfrm>
            <a:off x="6629400" y="4397587"/>
            <a:ext cx="238991"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endCxn id="16" idx="1"/>
          </p:cNvCxnSpPr>
          <p:nvPr/>
        </p:nvCxnSpPr>
        <p:spPr>
          <a:xfrm>
            <a:off x="6629400" y="3281684"/>
            <a:ext cx="2389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a:endCxn id="18" idx="1"/>
          </p:cNvCxnSpPr>
          <p:nvPr/>
        </p:nvCxnSpPr>
        <p:spPr>
          <a:xfrm>
            <a:off x="6629400" y="3871623"/>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0" idx="3"/>
          </p:cNvCxnSpPr>
          <p:nvPr/>
        </p:nvCxnSpPr>
        <p:spPr>
          <a:xfrm>
            <a:off x="5739245" y="1708666"/>
            <a:ext cx="8901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10" idx="1"/>
          </p:cNvCxnSpPr>
          <p:nvPr/>
        </p:nvCxnSpPr>
        <p:spPr>
          <a:xfrm flipH="1">
            <a:off x="1408358" y="1708666"/>
            <a:ext cx="29592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408358" y="1708666"/>
            <a:ext cx="0" cy="2218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408358" y="3926751"/>
            <a:ext cx="1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14" idx="1"/>
          </p:cNvCxnSpPr>
          <p:nvPr/>
        </p:nvCxnSpPr>
        <p:spPr>
          <a:xfrm flipV="1">
            <a:off x="1408358" y="2486845"/>
            <a:ext cx="115642" cy="1791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a:endCxn id="13" idx="0"/>
          </p:cNvCxnSpPr>
          <p:nvPr/>
        </p:nvCxnSpPr>
        <p:spPr>
          <a:xfrm>
            <a:off x="3810000" y="1708666"/>
            <a:ext cx="0" cy="778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13" idx="2"/>
            <a:endCxn id="12" idx="0"/>
          </p:cNvCxnSpPr>
          <p:nvPr/>
        </p:nvCxnSpPr>
        <p:spPr>
          <a:xfrm>
            <a:off x="3810000" y="2733066"/>
            <a:ext cx="0" cy="582249"/>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12" idx="3"/>
          </p:cNvCxnSpPr>
          <p:nvPr/>
        </p:nvCxnSpPr>
        <p:spPr>
          <a:xfrm>
            <a:off x="4495800" y="3438426"/>
            <a:ext cx="869370" cy="0"/>
          </a:xfrm>
          <a:prstGeom prst="line">
            <a:avLst/>
          </a:prstGeom>
        </p:spPr>
        <p:style>
          <a:lnRef idx="1">
            <a:schemeClr val="accent1"/>
          </a:lnRef>
          <a:fillRef idx="0">
            <a:schemeClr val="accent1"/>
          </a:fillRef>
          <a:effectRef idx="0">
            <a:schemeClr val="accent1"/>
          </a:effectRef>
          <a:fontRef idx="minor">
            <a:schemeClr val="tx1"/>
          </a:fontRef>
        </p:style>
      </p:cxnSp>
      <p:sp>
        <p:nvSpPr>
          <p:cNvPr id="51" name="TextBox 19"/>
          <p:cNvSpPr txBox="1"/>
          <p:nvPr/>
        </p:nvSpPr>
        <p:spPr>
          <a:xfrm>
            <a:off x="6156614" y="4861411"/>
            <a:ext cx="100618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800" dirty="0" err="1">
                <a:latin typeface="Times New Roman" pitchFamily="18" charset="0"/>
                <a:cs typeface="Times New Roman" pitchFamily="18" charset="0"/>
              </a:rPr>
              <a:t>Centrul</a:t>
            </a:r>
            <a:r>
              <a:rPr lang="ru-RU" sz="800" dirty="0">
                <a:latin typeface="Times New Roman" pitchFamily="18" charset="0"/>
                <a:cs typeface="Times New Roman" pitchFamily="18" charset="0"/>
              </a:rPr>
              <a:t> </a:t>
            </a:r>
            <a:endParaRPr lang="ro-RO" sz="800" dirty="0">
              <a:latin typeface="Times New Roman" pitchFamily="18" charset="0"/>
              <a:cs typeface="Times New Roman" pitchFamily="18" charset="0"/>
            </a:endParaRPr>
          </a:p>
          <a:p>
            <a:pPr algn="ctr"/>
            <a:r>
              <a:rPr lang="ru-RU" sz="800" dirty="0">
                <a:latin typeface="Times New Roman" pitchFamily="18" charset="0"/>
                <a:cs typeface="Times New Roman" pitchFamily="18" charset="0"/>
              </a:rPr>
              <a:t>CERCETĂRI </a:t>
            </a:r>
            <a:r>
              <a:rPr lang="ru-RU" sz="800" dirty="0" smtClean="0">
                <a:latin typeface="Times New Roman" pitchFamily="18" charset="0"/>
                <a:cs typeface="Times New Roman" pitchFamily="18" charset="0"/>
              </a:rPr>
              <a:t>STRATEGICE</a:t>
            </a:r>
            <a:endParaRPr lang="ro-RO" sz="800" dirty="0">
              <a:latin typeface="Times New Roman" pitchFamily="18" charset="0"/>
              <a:cs typeface="Times New Roman" pitchFamily="18" charset="0"/>
            </a:endParaRPr>
          </a:p>
        </p:txBody>
      </p:sp>
      <p:cxnSp>
        <p:nvCxnSpPr>
          <p:cNvPr id="64" name="Straight Connector 32"/>
          <p:cNvCxnSpPr/>
          <p:nvPr/>
        </p:nvCxnSpPr>
        <p:spPr>
          <a:xfrm>
            <a:off x="4337024" y="4648200"/>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32"/>
          <p:cNvCxnSpPr/>
          <p:nvPr/>
        </p:nvCxnSpPr>
        <p:spPr>
          <a:xfrm>
            <a:off x="5365170" y="4648200"/>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32"/>
          <p:cNvCxnSpPr/>
          <p:nvPr/>
        </p:nvCxnSpPr>
        <p:spPr>
          <a:xfrm>
            <a:off x="6629399" y="4648203"/>
            <a:ext cx="0" cy="21320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48" name="Tabel 47"/>
          <p:cNvGraphicFramePr>
            <a:graphicFrameLocks noGrp="1"/>
          </p:cNvGraphicFramePr>
          <p:nvPr>
            <p:extLst>
              <p:ext uri="{D42A27DB-BD31-4B8C-83A1-F6EECF244321}">
                <p14:modId xmlns:p14="http://schemas.microsoft.com/office/powerpoint/2010/main" val="42027677"/>
              </p:ext>
            </p:extLst>
          </p:nvPr>
        </p:nvGraphicFramePr>
        <p:xfrm>
          <a:off x="2655835" y="5539329"/>
          <a:ext cx="4087865" cy="1157406"/>
        </p:xfrm>
        <a:graphic>
          <a:graphicData uri="http://schemas.openxmlformats.org/drawingml/2006/table">
            <a:tbl>
              <a:tblPr firstRow="1" firstCol="1" lastRow="1" lastCol="1" bandRow="1" bandCol="1">
                <a:tableStyleId>{5202B0CA-FC54-4496-8BCA-5EF66A818D29}</a:tableStyleId>
              </a:tblPr>
              <a:tblGrid>
                <a:gridCol w="3132424"/>
                <a:gridCol w="955441"/>
              </a:tblGrid>
              <a:tr h="130218">
                <a:tc>
                  <a:txBody>
                    <a:bodyPr/>
                    <a:lstStyle/>
                    <a:p>
                      <a:pPr>
                        <a:spcAft>
                          <a:spcPts val="0"/>
                        </a:spcAft>
                      </a:pPr>
                      <a:r>
                        <a:rPr lang="ro-RO" sz="800" dirty="0">
                          <a:effectLst/>
                        </a:rPr>
                        <a:t> </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o-RO" sz="800" dirty="0" smtClean="0">
                          <a:effectLst/>
                        </a:rPr>
                        <a:t>201</a:t>
                      </a:r>
                      <a:r>
                        <a:rPr lang="en-US" sz="800" dirty="0" smtClean="0">
                          <a:effectLst/>
                        </a:rPr>
                        <a:t>5</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0">
                <a:tc>
                  <a:txBody>
                    <a:bodyPr/>
                    <a:lstStyle/>
                    <a:p>
                      <a:pPr>
                        <a:spcAft>
                          <a:spcPts val="0"/>
                        </a:spcAft>
                      </a:pPr>
                      <a:r>
                        <a:rPr lang="ro-RO" sz="800" dirty="0">
                          <a:effectLst/>
                        </a:rPr>
                        <a:t>Personal total (persoane fizice)</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en-US" sz="800" dirty="0" smtClean="0">
                          <a:effectLst/>
                        </a:rPr>
                        <a:t>85</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0">
                <a:tc>
                  <a:txBody>
                    <a:bodyPr/>
                    <a:lstStyle/>
                    <a:p>
                      <a:pPr algn="r">
                        <a:spcAft>
                          <a:spcPts val="0"/>
                        </a:spcAft>
                      </a:pPr>
                      <a:r>
                        <a:rPr lang="ro-RO" sz="800" dirty="0">
                          <a:effectLst/>
                        </a:rPr>
                        <a:t>inclusiv:</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o-RO" sz="800" dirty="0">
                          <a:effectLst/>
                        </a:rPr>
                        <a:t> </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130218">
                <a:tc>
                  <a:txBody>
                    <a:bodyPr/>
                    <a:lstStyle/>
                    <a:p>
                      <a:pPr>
                        <a:spcAft>
                          <a:spcPts val="0"/>
                        </a:spcAft>
                      </a:pPr>
                      <a:r>
                        <a:rPr lang="ro-RO" sz="800" dirty="0">
                          <a:effectLst/>
                        </a:rPr>
                        <a:t>cercetători ştiinţifici</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en-US" sz="800" dirty="0" smtClean="0">
                          <a:effectLst/>
                        </a:rPr>
                        <a:t>81</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130218">
                <a:tc>
                  <a:txBody>
                    <a:bodyPr/>
                    <a:lstStyle/>
                    <a:p>
                      <a:pPr>
                        <a:spcAft>
                          <a:spcPts val="0"/>
                        </a:spcAft>
                      </a:pPr>
                      <a:r>
                        <a:rPr lang="ro-RO" sz="800" dirty="0">
                          <a:effectLst/>
                        </a:rPr>
                        <a:t>doctori în ştiinţe</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en-US" sz="800" dirty="0" smtClean="0">
                          <a:effectLst/>
                        </a:rPr>
                        <a:t>35</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130218">
                <a:tc>
                  <a:txBody>
                    <a:bodyPr/>
                    <a:lstStyle/>
                    <a:p>
                      <a:pPr>
                        <a:spcAft>
                          <a:spcPts val="0"/>
                        </a:spcAft>
                      </a:pPr>
                      <a:r>
                        <a:rPr lang="ro-RO" sz="800" dirty="0">
                          <a:effectLst/>
                        </a:rPr>
                        <a:t>doctori </a:t>
                      </a:r>
                      <a:r>
                        <a:rPr lang="ro-RO" sz="800" dirty="0" err="1">
                          <a:effectLst/>
                        </a:rPr>
                        <a:t>habilitaţi</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o-RO" sz="800" dirty="0" smtClean="0">
                          <a:effectLst/>
                        </a:rPr>
                        <a:t>1</a:t>
                      </a:r>
                      <a:r>
                        <a:rPr lang="en-US" sz="800" dirty="0" smtClean="0">
                          <a:effectLst/>
                        </a:rPr>
                        <a:t>5</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149295">
                <a:tc>
                  <a:txBody>
                    <a:bodyPr/>
                    <a:lstStyle/>
                    <a:p>
                      <a:pPr>
                        <a:spcAft>
                          <a:spcPts val="0"/>
                        </a:spcAft>
                      </a:pPr>
                      <a:r>
                        <a:rPr lang="ro-RO" sz="800" dirty="0">
                          <a:effectLst/>
                        </a:rPr>
                        <a:t>cercetători ştiinţifici </a:t>
                      </a:r>
                      <a:r>
                        <a:rPr lang="ro-RO" sz="800" dirty="0" err="1">
                          <a:effectLst/>
                        </a:rPr>
                        <a:t>pînă</a:t>
                      </a:r>
                      <a:r>
                        <a:rPr lang="ro-RO" sz="800" dirty="0">
                          <a:effectLst/>
                        </a:rPr>
                        <a:t> la 35 de ani</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en-US" sz="800" dirty="0" smtClean="0">
                          <a:solidFill>
                            <a:schemeClr val="dk1"/>
                          </a:solidFill>
                          <a:effectLst/>
                          <a:latin typeface="+mn-lt"/>
                          <a:ea typeface="+mn-ea"/>
                          <a:cs typeface="+mn-cs"/>
                        </a:rPr>
                        <a:t>29</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r h="243399">
                <a:tc>
                  <a:txBody>
                    <a:bodyPr/>
                    <a:lstStyle/>
                    <a:p>
                      <a:pPr>
                        <a:spcAft>
                          <a:spcPts val="0"/>
                        </a:spcAft>
                      </a:pPr>
                      <a:endParaRPr lang="ro-RO" sz="200" dirty="0" smtClean="0">
                        <a:effectLst/>
                      </a:endParaRPr>
                    </a:p>
                    <a:p>
                      <a:pPr>
                        <a:spcAft>
                          <a:spcPts val="0"/>
                        </a:spcAft>
                      </a:pPr>
                      <a:r>
                        <a:rPr lang="ro-RO" sz="800" dirty="0" smtClean="0">
                          <a:effectLst/>
                        </a:rPr>
                        <a:t>doctoranzi</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endParaRPr lang="ro-RO" sz="200" dirty="0" smtClean="0">
                        <a:solidFill>
                          <a:schemeClr val="tx1"/>
                        </a:solidFill>
                        <a:effectLst/>
                        <a:latin typeface="Times New Roman" pitchFamily="18" charset="0"/>
                        <a:ea typeface="Times New Roman"/>
                        <a:cs typeface="Times New Roman" pitchFamily="18" charset="0"/>
                      </a:endParaRPr>
                    </a:p>
                    <a:p>
                      <a:pPr algn="ctr">
                        <a:spcAft>
                          <a:spcPts val="0"/>
                        </a:spcAft>
                      </a:pPr>
                      <a:r>
                        <a:rPr lang="en-US" sz="800" dirty="0" smtClean="0">
                          <a:solidFill>
                            <a:schemeClr val="tx1"/>
                          </a:solidFill>
                          <a:effectLst/>
                          <a:latin typeface="Times New Roman" pitchFamily="18" charset="0"/>
                          <a:ea typeface="Times New Roman"/>
                          <a:cs typeface="Times New Roman" pitchFamily="18" charset="0"/>
                        </a:rPr>
                        <a:t>73</a:t>
                      </a:r>
                      <a:endParaRPr lang="ro-RO" sz="800" dirty="0">
                        <a:solidFill>
                          <a:schemeClr val="tx1"/>
                        </a:solidFill>
                        <a:effectLst/>
                        <a:latin typeface="Times New Roman" pitchFamily="18" charset="0"/>
                        <a:ea typeface="Times New Roman"/>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401305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0"/>
            <a:ext cx="8784976" cy="1268759"/>
          </a:xfrm>
        </p:spPr>
        <p:txBody>
          <a:bodyPr>
            <a:normAutofit/>
          </a:bodyPr>
          <a:lstStyle/>
          <a:p>
            <a:r>
              <a:rPr lang="en-US" sz="2800" b="1" cap="all" dirty="0">
                <a:solidFill>
                  <a:schemeClr val="tx1"/>
                </a:solidFill>
                <a:effectLst/>
                <a:latin typeface="Times New Roman" pitchFamily="18" charset="0"/>
                <a:cs typeface="Times New Roman" pitchFamily="18" charset="0"/>
              </a:rPr>
              <a:t>ORGANIZAREA </a:t>
            </a:r>
            <a:r>
              <a:rPr lang="en-US" sz="2800" b="1" cap="all" dirty="0" err="1" smtClean="0">
                <a:solidFill>
                  <a:schemeClr val="tx1"/>
                </a:solidFill>
                <a:effectLst/>
                <a:latin typeface="Times New Roman" pitchFamily="18" charset="0"/>
                <a:cs typeface="Times New Roman" pitchFamily="18" charset="0"/>
              </a:rPr>
              <a:t>manifestărilor</a:t>
            </a:r>
            <a:r>
              <a:rPr lang="en-US" sz="2800" b="1" cap="all" dirty="0" smtClean="0">
                <a:solidFill>
                  <a:schemeClr val="tx1"/>
                </a:solidFill>
                <a:effectLst/>
                <a:latin typeface="Times New Roman" pitchFamily="18" charset="0"/>
                <a:cs typeface="Times New Roman" pitchFamily="18" charset="0"/>
              </a:rPr>
              <a:t> ŞTIINŢIFICE</a:t>
            </a:r>
            <a:r>
              <a:rPr lang="ro-RO" sz="2800" b="1" cap="all" dirty="0" smtClean="0">
                <a:solidFill>
                  <a:schemeClr val="tx1"/>
                </a:solidFill>
                <a:effectLst/>
                <a:latin typeface="Times New Roman" pitchFamily="18" charset="0"/>
                <a:cs typeface="Times New Roman" pitchFamily="18" charset="0"/>
              </a:rPr>
              <a:t> </a:t>
            </a:r>
            <a:r>
              <a:rPr lang="ro-RO" sz="2800" dirty="0" smtClean="0">
                <a:solidFill>
                  <a:schemeClr val="tx1"/>
                </a:solidFill>
                <a:effectLst/>
                <a:latin typeface="Times New Roman" pitchFamily="18" charset="0"/>
                <a:cs typeface="Times New Roman" pitchFamily="18" charset="0"/>
              </a:rPr>
              <a:t>în </a:t>
            </a:r>
            <a:r>
              <a:rPr lang="ro-RO" sz="2800" dirty="0">
                <a:solidFill>
                  <a:schemeClr val="tx1"/>
                </a:solidFill>
                <a:effectLst/>
                <a:latin typeface="Times New Roman" pitchFamily="18" charset="0"/>
                <a:cs typeface="Times New Roman" pitchFamily="18" charset="0"/>
              </a:rPr>
              <a:t>anul </a:t>
            </a:r>
            <a:r>
              <a:rPr lang="ro-RO" sz="2800" dirty="0" smtClean="0">
                <a:solidFill>
                  <a:schemeClr val="tx1"/>
                </a:solidFill>
                <a:effectLst/>
                <a:latin typeface="Times New Roman" pitchFamily="18" charset="0"/>
                <a:cs typeface="Times New Roman" pitchFamily="18" charset="0"/>
              </a:rPr>
              <a:t>201</a:t>
            </a:r>
            <a:r>
              <a:rPr lang="ru-RU" sz="2800" dirty="0" smtClean="0">
                <a:solidFill>
                  <a:schemeClr val="tx1"/>
                </a:solidFill>
                <a:effectLst/>
                <a:latin typeface="Times New Roman" pitchFamily="18" charset="0"/>
                <a:cs typeface="Times New Roman" pitchFamily="18" charset="0"/>
              </a:rPr>
              <a:t>5</a:t>
            </a:r>
            <a:endParaRPr lang="en-US" sz="28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107504" y="1340768"/>
            <a:ext cx="8856984" cy="5328592"/>
          </a:xfrm>
        </p:spPr>
        <p:txBody>
          <a:bodyPr>
            <a:noAutofit/>
          </a:bodyPr>
          <a:lstStyle/>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1.</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Masă </a:t>
            </a:r>
            <a:r>
              <a:rPr lang="ro-RO" sz="2000" dirty="0">
                <a:solidFill>
                  <a:schemeClr val="tx1"/>
                </a:solidFill>
                <a:latin typeface="Times New Roman" panose="02020603050405020304" pitchFamily="18" charset="0"/>
                <a:cs typeface="Times New Roman" panose="02020603050405020304" pitchFamily="18" charset="0"/>
              </a:rPr>
              <a:t>rotundă ”Rolul dreptului de poliţie al statului într-o societate democratică”. </a:t>
            </a:r>
            <a:r>
              <a:rPr lang="ro-RO" sz="2000" dirty="0" smtClean="0">
                <a:solidFill>
                  <a:schemeClr val="tx1"/>
                </a:solidFill>
                <a:latin typeface="Times New Roman" panose="02020603050405020304" pitchFamily="18" charset="0"/>
                <a:cs typeface="Times New Roman" panose="02020603050405020304" pitchFamily="18" charset="0"/>
              </a:rPr>
              <a:t>În </a:t>
            </a:r>
            <a:r>
              <a:rPr lang="ro-RO" sz="2000" dirty="0">
                <a:solidFill>
                  <a:schemeClr val="tx1"/>
                </a:solidFill>
                <a:latin typeface="Times New Roman" panose="02020603050405020304" pitchFamily="18" charset="0"/>
                <a:cs typeface="Times New Roman" panose="02020603050405020304" pitchFamily="18" charset="0"/>
              </a:rPr>
              <a:t>parteneriat cu Institutul de Științe Penale și Criminologie Aplicată. </a:t>
            </a:r>
            <a:r>
              <a:rPr lang="ro-RO" sz="2000" dirty="0" smtClean="0">
                <a:solidFill>
                  <a:schemeClr val="tx1"/>
                </a:solidFill>
                <a:latin typeface="Times New Roman" panose="02020603050405020304" pitchFamily="18" charset="0"/>
                <a:cs typeface="Times New Roman" panose="02020603050405020304" pitchFamily="18" charset="0"/>
              </a:rPr>
              <a:t>24.01.2015.</a:t>
            </a: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2.</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Masă </a:t>
            </a:r>
            <a:r>
              <a:rPr lang="ro-RO" sz="2000" dirty="0">
                <a:solidFill>
                  <a:schemeClr val="tx1"/>
                </a:solidFill>
                <a:latin typeface="Times New Roman" panose="02020603050405020304" pitchFamily="18" charset="0"/>
                <a:cs typeface="Times New Roman" panose="02020603050405020304" pitchFamily="18" charset="0"/>
              </a:rPr>
              <a:t>rotundă  ”Politici </a:t>
            </a:r>
            <a:r>
              <a:rPr lang="ro-RO" sz="2000" dirty="0" err="1">
                <a:solidFill>
                  <a:schemeClr val="tx1"/>
                </a:solidFill>
                <a:latin typeface="Times New Roman" panose="02020603050405020304" pitchFamily="18" charset="0"/>
                <a:cs typeface="Times New Roman" panose="02020603050405020304" pitchFamily="18" charset="0"/>
              </a:rPr>
              <a:t>migraționale</a:t>
            </a:r>
            <a:r>
              <a:rPr lang="ro-RO" sz="2000" dirty="0">
                <a:solidFill>
                  <a:schemeClr val="tx1"/>
                </a:solidFill>
                <a:latin typeface="Times New Roman" panose="02020603050405020304" pitchFamily="18" charset="0"/>
                <a:cs typeface="Times New Roman" panose="02020603050405020304" pitchFamily="18" charset="0"/>
              </a:rPr>
              <a:t> în țările de origine și în cele de destinație: efecte sociopolitice și demografice”. </a:t>
            </a:r>
            <a:r>
              <a:rPr lang="ro-RO" sz="2000" dirty="0" smtClean="0">
                <a:solidFill>
                  <a:schemeClr val="tx1"/>
                </a:solidFill>
                <a:latin typeface="Times New Roman" panose="02020603050405020304" pitchFamily="18" charset="0"/>
                <a:cs typeface="Times New Roman" panose="02020603050405020304" pitchFamily="18" charset="0"/>
              </a:rPr>
              <a:t>17.02.2015</a:t>
            </a:r>
            <a:r>
              <a:rPr lang="ro-RO" sz="2000" dirty="0">
                <a:solidFill>
                  <a:schemeClr val="tx1"/>
                </a:solidFill>
                <a:latin typeface="Times New Roman" panose="02020603050405020304" pitchFamily="18" charset="0"/>
                <a:cs typeface="Times New Roman" panose="02020603050405020304" pitchFamily="18" charset="0"/>
              </a:rPr>
              <a:t>.</a:t>
            </a: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3.</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Conferinţă </a:t>
            </a:r>
            <a:r>
              <a:rPr lang="ro-RO" sz="2000" dirty="0">
                <a:solidFill>
                  <a:schemeClr val="tx1"/>
                </a:solidFill>
                <a:latin typeface="Times New Roman" panose="02020603050405020304" pitchFamily="18" charset="0"/>
                <a:cs typeface="Times New Roman" panose="02020603050405020304" pitchFamily="18" charset="0"/>
              </a:rPr>
              <a:t>Științifică Internaţională </a:t>
            </a:r>
            <a:r>
              <a:rPr lang="ro-RO" sz="2000" dirty="0" smtClean="0">
                <a:solidFill>
                  <a:schemeClr val="tx1"/>
                </a:solidFill>
                <a:latin typeface="Times New Roman" panose="02020603050405020304" pitchFamily="18" charset="0"/>
                <a:cs typeface="Times New Roman" panose="02020603050405020304" pitchFamily="18" charset="0"/>
              </a:rPr>
              <a:t>”Sondajele </a:t>
            </a:r>
            <a:r>
              <a:rPr lang="ro-RO" sz="2000" dirty="0">
                <a:solidFill>
                  <a:schemeClr val="tx1"/>
                </a:solidFill>
                <a:latin typeface="Times New Roman" panose="02020603050405020304" pitchFamily="18" charset="0"/>
                <a:cs typeface="Times New Roman" panose="02020603050405020304" pitchFamily="18" charset="0"/>
              </a:rPr>
              <a:t>în campaniile electorale – percepere mediatică şi evitarea manipulărilor’’. </a:t>
            </a:r>
            <a:r>
              <a:rPr lang="ro-RO" sz="2000" dirty="0" smtClean="0">
                <a:solidFill>
                  <a:schemeClr val="tx1"/>
                </a:solidFill>
                <a:latin typeface="Times New Roman" panose="02020603050405020304" pitchFamily="18" charset="0"/>
                <a:cs typeface="Times New Roman" panose="02020603050405020304" pitchFamily="18" charset="0"/>
              </a:rPr>
              <a:t>În </a:t>
            </a:r>
            <a:r>
              <a:rPr lang="ro-RO" sz="2000" dirty="0">
                <a:solidFill>
                  <a:schemeClr val="tx1"/>
                </a:solidFill>
                <a:latin typeface="Times New Roman" panose="02020603050405020304" pitchFamily="18" charset="0"/>
                <a:cs typeface="Times New Roman" panose="02020603050405020304" pitchFamily="18" charset="0"/>
              </a:rPr>
              <a:t>parteneriat cu Universitatea de Stat din Moldova, Facultatea Jurnalism. </a:t>
            </a:r>
            <a:r>
              <a:rPr lang="ro-RO" sz="2000" dirty="0" smtClean="0">
                <a:solidFill>
                  <a:schemeClr val="tx1"/>
                </a:solidFill>
                <a:latin typeface="Times New Roman" panose="02020603050405020304" pitchFamily="18" charset="0"/>
                <a:cs typeface="Times New Roman" panose="02020603050405020304" pitchFamily="18" charset="0"/>
              </a:rPr>
              <a:t>20-21.02.2015</a:t>
            </a:r>
            <a:r>
              <a:rPr lang="ro-RO" sz="2000" dirty="0">
                <a:solidFill>
                  <a:schemeClr val="tx1"/>
                </a:solidFill>
                <a:latin typeface="Times New Roman" panose="02020603050405020304" pitchFamily="18" charset="0"/>
                <a:cs typeface="Times New Roman" panose="02020603050405020304" pitchFamily="18" charset="0"/>
              </a:rPr>
              <a:t>.</a:t>
            </a: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4.</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Masă rotundă </a:t>
            </a:r>
            <a:r>
              <a:rPr lang="ro-RO" sz="2000" dirty="0">
                <a:solidFill>
                  <a:schemeClr val="tx1"/>
                </a:solidFill>
                <a:latin typeface="Times New Roman" panose="02020603050405020304" pitchFamily="18" charset="0"/>
                <a:cs typeface="Times New Roman" panose="02020603050405020304" pitchFamily="18" charset="0"/>
              </a:rPr>
              <a:t>”</a:t>
            </a:r>
            <a:r>
              <a:rPr lang="ro-RO" sz="2000" dirty="0" smtClean="0">
                <a:solidFill>
                  <a:schemeClr val="tx1"/>
                </a:solidFill>
                <a:latin typeface="Times New Roman" panose="02020603050405020304" pitchFamily="18" charset="0"/>
                <a:cs typeface="Times New Roman" panose="02020603050405020304" pitchFamily="18" charset="0"/>
              </a:rPr>
              <a:t>Separatismul - pericol </a:t>
            </a:r>
            <a:r>
              <a:rPr lang="ro-RO" sz="2000" dirty="0">
                <a:solidFill>
                  <a:schemeClr val="tx1"/>
                </a:solidFill>
                <a:latin typeface="Times New Roman" panose="02020603050405020304" pitchFamily="18" charset="0"/>
                <a:cs typeface="Times New Roman" panose="02020603050405020304" pitchFamily="18" charset="0"/>
              </a:rPr>
              <a:t>pentru societatea contemporană”. </a:t>
            </a:r>
            <a:r>
              <a:rPr lang="ro-RO" sz="2000" dirty="0" smtClean="0">
                <a:solidFill>
                  <a:schemeClr val="tx1"/>
                </a:solidFill>
                <a:latin typeface="Times New Roman" panose="02020603050405020304" pitchFamily="18" charset="0"/>
                <a:cs typeface="Times New Roman" panose="02020603050405020304" pitchFamily="18" charset="0"/>
              </a:rPr>
              <a:t>23.04.2015</a:t>
            </a:r>
            <a:endParaRPr lang="ro-RO" sz="2000" dirty="0">
              <a:solidFill>
                <a:schemeClr val="tx1"/>
              </a:solidFill>
              <a:latin typeface="Times New Roman" panose="02020603050405020304" pitchFamily="18" charset="0"/>
              <a:cs typeface="Times New Roman" panose="02020603050405020304" pitchFamily="18" charset="0"/>
            </a:endParaRP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5.</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Masă rotundă </a:t>
            </a:r>
            <a:r>
              <a:rPr lang="ro-RO" sz="2000" dirty="0">
                <a:solidFill>
                  <a:schemeClr val="tx1"/>
                </a:solidFill>
                <a:latin typeface="Times New Roman" panose="02020603050405020304" pitchFamily="18" charset="0"/>
                <a:cs typeface="Times New Roman" panose="02020603050405020304" pitchFamily="18" charset="0"/>
              </a:rPr>
              <a:t>”Simbolurile naționale ale Republicii Moldova: Ziua Drapelului”. </a:t>
            </a:r>
            <a:r>
              <a:rPr lang="ro-RO" sz="2000" dirty="0" smtClean="0">
                <a:solidFill>
                  <a:schemeClr val="tx1"/>
                </a:solidFill>
                <a:latin typeface="Times New Roman" panose="02020603050405020304" pitchFamily="18" charset="0"/>
                <a:cs typeface="Times New Roman" panose="02020603050405020304" pitchFamily="18" charset="0"/>
              </a:rPr>
              <a:t>27.04.2015</a:t>
            </a:r>
            <a:endParaRPr lang="ro-RO" sz="2000" dirty="0">
              <a:solidFill>
                <a:schemeClr val="tx1"/>
              </a:solidFill>
              <a:latin typeface="Times New Roman" panose="02020603050405020304" pitchFamily="18" charset="0"/>
              <a:cs typeface="Times New Roman" panose="02020603050405020304" pitchFamily="18" charset="0"/>
            </a:endParaRP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6.</a:t>
            </a:r>
            <a:r>
              <a:rPr lang="en-US" sz="2000" dirty="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Conferinţă </a:t>
            </a:r>
            <a:r>
              <a:rPr lang="ro-RO" sz="2000" dirty="0">
                <a:solidFill>
                  <a:schemeClr val="tx1"/>
                </a:solidFill>
                <a:latin typeface="Times New Roman" panose="02020603050405020304" pitchFamily="18" charset="0"/>
                <a:cs typeface="Times New Roman" panose="02020603050405020304" pitchFamily="18" charset="0"/>
              </a:rPr>
              <a:t>Științifică Internaţională </a:t>
            </a:r>
            <a:r>
              <a:rPr lang="ro-RO" sz="2000" dirty="0" smtClean="0">
                <a:solidFill>
                  <a:schemeClr val="tx1"/>
                </a:solidFill>
                <a:latin typeface="Times New Roman" panose="02020603050405020304" pitchFamily="18" charset="0"/>
                <a:cs typeface="Times New Roman" panose="02020603050405020304" pitchFamily="18" charset="0"/>
              </a:rPr>
              <a:t>”Dezvoltarea și cooperarea în Europa Centrală și de Est în contextul geopolitic actual”. 7-8.05.2015.</a:t>
            </a:r>
          </a:p>
          <a:p>
            <a:pPr marL="361950" lvl="0" indent="-361950" algn="just"/>
            <a:r>
              <a:rPr lang="ro-RO" sz="2000" dirty="0" smtClean="0">
                <a:solidFill>
                  <a:schemeClr val="tx1"/>
                </a:solidFill>
                <a:latin typeface="Times New Roman" panose="02020603050405020304" pitchFamily="18" charset="0"/>
                <a:cs typeface="Times New Roman" panose="02020603050405020304" pitchFamily="18" charset="0"/>
              </a:rPr>
              <a:t>7.</a:t>
            </a:r>
            <a:r>
              <a:rPr lang="en-US" sz="2000" dirty="0" smtClean="0">
                <a:solidFill>
                  <a:schemeClr val="tx1"/>
                </a:solidFill>
                <a:latin typeface="Times New Roman" panose="02020603050405020304" pitchFamily="18" charset="0"/>
                <a:cs typeface="Times New Roman" panose="02020603050405020304" pitchFamily="18" charset="0"/>
              </a:rPr>
              <a:t>	</a:t>
            </a:r>
            <a:r>
              <a:rPr lang="ro-RO" sz="2000" dirty="0" smtClean="0">
                <a:solidFill>
                  <a:schemeClr val="tx1"/>
                </a:solidFill>
                <a:latin typeface="Times New Roman" panose="02020603050405020304" pitchFamily="18" charset="0"/>
                <a:cs typeface="Times New Roman" panose="02020603050405020304" pitchFamily="18" charset="0"/>
              </a:rPr>
              <a:t>Conferinţă </a:t>
            </a:r>
            <a:r>
              <a:rPr lang="ro-RO" sz="2000" dirty="0">
                <a:solidFill>
                  <a:schemeClr val="tx1"/>
                </a:solidFill>
                <a:latin typeface="Times New Roman" panose="02020603050405020304" pitchFamily="18" charset="0"/>
                <a:cs typeface="Times New Roman" panose="02020603050405020304" pitchFamily="18" charset="0"/>
              </a:rPr>
              <a:t>Științifică Internaţională </a:t>
            </a:r>
            <a:r>
              <a:rPr lang="ro-RO" sz="2000" dirty="0" smtClean="0">
                <a:solidFill>
                  <a:schemeClr val="tx1"/>
                </a:solidFill>
                <a:latin typeface="Times New Roman" panose="02020603050405020304" pitchFamily="18" charset="0"/>
                <a:cs typeface="Times New Roman" panose="02020603050405020304" pitchFamily="18" charset="0"/>
              </a:rPr>
              <a:t>a </a:t>
            </a:r>
            <a:r>
              <a:rPr lang="ro-RO" sz="2000" dirty="0">
                <a:solidFill>
                  <a:schemeClr val="tx1"/>
                </a:solidFill>
                <a:latin typeface="Times New Roman" panose="02020603050405020304" pitchFamily="18" charset="0"/>
                <a:cs typeface="Times New Roman" panose="02020603050405020304" pitchFamily="18" charset="0"/>
              </a:rPr>
              <a:t>doctoranzilor ”Procesul electoral în Republica Moldova: realități și perspective”. </a:t>
            </a:r>
            <a:r>
              <a:rPr lang="ro-RO" sz="2000" dirty="0" smtClean="0">
                <a:solidFill>
                  <a:schemeClr val="tx1"/>
                </a:solidFill>
                <a:latin typeface="Times New Roman" panose="02020603050405020304" pitchFamily="18" charset="0"/>
                <a:cs typeface="Times New Roman" panose="02020603050405020304" pitchFamily="18" charset="0"/>
              </a:rPr>
              <a:t>5.06.2015.</a:t>
            </a:r>
            <a:endParaRPr lang="ro-RO" sz="2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7569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0"/>
            <a:ext cx="8784976" cy="1196752"/>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anul 201</a:t>
            </a:r>
            <a:r>
              <a:rPr lang="ru-RU" sz="2800" dirty="0">
                <a:latin typeface="Times New Roman" pitchFamily="18" charset="0"/>
                <a:cs typeface="Times New Roman" pitchFamily="18" charset="0"/>
              </a:rPr>
              <a:t>5</a:t>
            </a:r>
            <a:endParaRPr lang="ro-RO" sz="2800" dirty="0"/>
          </a:p>
        </p:txBody>
      </p:sp>
      <p:sp>
        <p:nvSpPr>
          <p:cNvPr id="3" name="Substituent conținut 2"/>
          <p:cNvSpPr>
            <a:spLocks noGrp="1"/>
          </p:cNvSpPr>
          <p:nvPr>
            <p:ph idx="1"/>
          </p:nvPr>
        </p:nvSpPr>
        <p:spPr>
          <a:xfrm>
            <a:off x="107504" y="1268760"/>
            <a:ext cx="8928992" cy="5400600"/>
          </a:xfrm>
        </p:spPr>
        <p:txBody>
          <a:bodyPr>
            <a:normAutofit fontScale="62500" lnSpcReduction="20000"/>
          </a:bodyPr>
          <a:lstStyle/>
          <a:p>
            <a:pPr marL="542925" indent="-542925" algn="just">
              <a:buNone/>
            </a:pPr>
            <a:r>
              <a:rPr lang="ro-RO" dirty="0" smtClean="0">
                <a:latin typeface="Times New Roman" panose="02020603050405020304" pitchFamily="18" charset="0"/>
                <a:cs typeface="Times New Roman" panose="02020603050405020304" pitchFamily="18" charset="0"/>
              </a:rPr>
              <a:t>8.</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Masă </a:t>
            </a:r>
            <a:r>
              <a:rPr lang="ro-RO" dirty="0">
                <a:latin typeface="Times New Roman" panose="02020603050405020304" pitchFamily="18" charset="0"/>
                <a:cs typeface="Times New Roman" panose="02020603050405020304" pitchFamily="18" charset="0"/>
              </a:rPr>
              <a:t>rotundă ”Dezvoltarea inovațională a unităților administrativ-teritoriale din Republica Moldova. Interacțiunea dintre Guvern, Academia de Științe, business și autoritățile locale”. 05.06.2015.</a:t>
            </a:r>
          </a:p>
          <a:p>
            <a:pPr marL="542925" lvl="0" indent="-542925" algn="just">
              <a:buNone/>
            </a:pPr>
            <a:r>
              <a:rPr lang="ro-RO" dirty="0" smtClean="0">
                <a:latin typeface="Times New Roman" panose="02020603050405020304" pitchFamily="18" charset="0"/>
                <a:cs typeface="Times New Roman" panose="02020603050405020304" pitchFamily="18" charset="0"/>
              </a:rPr>
              <a:t>9.</a:t>
            </a:r>
            <a:r>
              <a:rPr lang="en-US" dirty="0" smtClean="0">
                <a:latin typeface="Times New Roman" panose="02020603050405020304" pitchFamily="18" charset="0"/>
                <a:cs typeface="Times New Roman" panose="02020603050405020304" pitchFamily="18" charset="0"/>
              </a:rPr>
              <a:t>	C</a:t>
            </a:r>
            <a:r>
              <a:rPr lang="ro-RO" dirty="0" err="1" smtClean="0">
                <a:latin typeface="Times New Roman" panose="02020603050405020304" pitchFamily="18" charset="0"/>
                <a:cs typeface="Times New Roman" panose="02020603050405020304" pitchFamily="18" charset="0"/>
              </a:rPr>
              <a:t>onferinţă</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Științifică Internaţională </a:t>
            </a:r>
            <a:r>
              <a:rPr lang="ro-RO" dirty="0" smtClean="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75 de ani de la Anexarea de către URSS a Basarabiei, Nordului Bucovinei şi Ţinutului Herţa, Chişinău - 28 iunie 1940”. </a:t>
            </a:r>
            <a:r>
              <a:rPr lang="ro-RO" dirty="0" smtClean="0">
                <a:latin typeface="Times New Roman" panose="02020603050405020304" pitchFamily="18" charset="0"/>
                <a:cs typeface="Times New Roman" panose="02020603050405020304" pitchFamily="18" charset="0"/>
              </a:rPr>
              <a:t>12-13.06.2015.</a:t>
            </a:r>
          </a:p>
          <a:p>
            <a:pPr marL="542925" lvl="0" indent="-542925" algn="just">
              <a:buNone/>
            </a:pPr>
            <a:r>
              <a:rPr lang="ro-RO" dirty="0" smtClean="0">
                <a:latin typeface="Times New Roman" panose="02020603050405020304" pitchFamily="18" charset="0"/>
                <a:cs typeface="Times New Roman" panose="02020603050405020304" pitchFamily="18" charset="0"/>
              </a:rPr>
              <a:t>10.</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Masă rotundă </a:t>
            </a:r>
            <a:r>
              <a:rPr lang="ro-RO" dirty="0">
                <a:latin typeface="Times New Roman" panose="02020603050405020304" pitchFamily="18" charset="0"/>
                <a:cs typeface="Times New Roman" panose="02020603050405020304" pitchFamily="18" charset="0"/>
              </a:rPr>
              <a:t>”Situaţia social-politică din Republica Moldova şi tendinţele posibile ale evoluţiei”. </a:t>
            </a:r>
            <a:r>
              <a:rPr lang="ro-RO" dirty="0" smtClean="0">
                <a:latin typeface="Times New Roman" panose="02020603050405020304" pitchFamily="18" charset="0"/>
                <a:cs typeface="Times New Roman" panose="02020603050405020304" pitchFamily="18" charset="0"/>
              </a:rPr>
              <a:t>28.07.2015.</a:t>
            </a:r>
          </a:p>
          <a:p>
            <a:pPr marL="542925" lvl="0" indent="-542925" algn="just">
              <a:buNone/>
            </a:pPr>
            <a:r>
              <a:rPr lang="ro-RO" dirty="0" smtClean="0">
                <a:latin typeface="Times New Roman" panose="02020603050405020304" pitchFamily="18" charset="0"/>
                <a:cs typeface="Times New Roman" panose="02020603050405020304" pitchFamily="18" charset="0"/>
              </a:rPr>
              <a:t>11.</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Masă rotundă </a:t>
            </a:r>
            <a:r>
              <a:rPr lang="ro-RO" dirty="0">
                <a:latin typeface="Times New Roman" panose="02020603050405020304" pitchFamily="18" charset="0"/>
                <a:cs typeface="Times New Roman" panose="02020603050405020304" pitchFamily="18" charset="0"/>
              </a:rPr>
              <a:t>”Noi tendințe în cercetarea științei dreptului”. </a:t>
            </a:r>
            <a:r>
              <a:rPr lang="ro-RO" dirty="0" smtClean="0">
                <a:latin typeface="Times New Roman" panose="02020603050405020304" pitchFamily="18" charset="0"/>
                <a:cs typeface="Times New Roman" panose="02020603050405020304" pitchFamily="18" charset="0"/>
              </a:rPr>
              <a:t>22.09.2015.</a:t>
            </a:r>
          </a:p>
          <a:p>
            <a:pPr marL="542925" lvl="0" indent="-542925" algn="just">
              <a:buNone/>
            </a:pPr>
            <a:r>
              <a:rPr lang="ro-RO" dirty="0" smtClean="0">
                <a:latin typeface="Times New Roman" panose="02020603050405020304" pitchFamily="18" charset="0"/>
                <a:cs typeface="Times New Roman" panose="02020603050405020304" pitchFamily="18" charset="0"/>
              </a:rPr>
              <a:t>12.</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Conferință</a:t>
            </a:r>
            <a:r>
              <a:rPr lang="ro-RO" dirty="0">
                <a:latin typeface="Times New Roman" panose="02020603050405020304" pitchFamily="18" charset="0"/>
                <a:cs typeface="Times New Roman" panose="02020603050405020304" pitchFamily="18" charset="0"/>
              </a:rPr>
              <a:t> internațională științifico-practică „Organizarea administrației publice locale în Republica Moldova în lumina experienței și a practicilor administrației locale din Europa”. În parteneriat cu Institutul de Științe Administrative și Institutul de Științe Administrative „ Paul Negulescu” din România. 06.10.2015.</a:t>
            </a:r>
          </a:p>
          <a:p>
            <a:pPr marL="542925" lvl="0" indent="-542925" algn="just">
              <a:buNone/>
            </a:pPr>
            <a:r>
              <a:rPr lang="ro-RO" dirty="0" smtClean="0">
                <a:latin typeface="Times New Roman" panose="02020603050405020304" pitchFamily="18" charset="0"/>
                <a:cs typeface="Times New Roman" panose="02020603050405020304" pitchFamily="18" charset="0"/>
              </a:rPr>
              <a:t>13.</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Masă </a:t>
            </a:r>
            <a:r>
              <a:rPr lang="ro-RO" dirty="0">
                <a:latin typeface="Times New Roman" panose="02020603050405020304" pitchFamily="18" charset="0"/>
                <a:cs typeface="Times New Roman" panose="02020603050405020304" pitchFamily="18" charset="0"/>
              </a:rPr>
              <a:t>rotundă  ”Abordări teoretice și metodologice ale cercetării clasei de mijloc”. 8.12.2015.</a:t>
            </a:r>
          </a:p>
          <a:p>
            <a:pPr marL="542925" lvl="0" indent="-542925" algn="just">
              <a:buNone/>
            </a:pPr>
            <a:r>
              <a:rPr lang="ro-RO" dirty="0" smtClean="0">
                <a:latin typeface="Times New Roman" panose="02020603050405020304" pitchFamily="18" charset="0"/>
                <a:cs typeface="Times New Roman" panose="02020603050405020304" pitchFamily="18" charset="0"/>
              </a:rPr>
              <a:t>14.</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Conferinţă </a:t>
            </a:r>
            <a:r>
              <a:rPr lang="ro-RO" dirty="0">
                <a:latin typeface="Times New Roman" panose="02020603050405020304" pitchFamily="18" charset="0"/>
                <a:cs typeface="Times New Roman" panose="02020603050405020304" pitchFamily="18" charset="0"/>
              </a:rPr>
              <a:t>Științifică Internaţională </a:t>
            </a:r>
            <a:r>
              <a:rPr lang="ro-RO" dirty="0" smtClean="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Protecția drepturilor Omului – obligație constituțională a avocatului parlamentar. In memoriam Alexei </a:t>
            </a:r>
            <a:r>
              <a:rPr lang="ro-RO" dirty="0" err="1">
                <a:latin typeface="Times New Roman" panose="02020603050405020304" pitchFamily="18" charset="0"/>
                <a:cs typeface="Times New Roman" panose="02020603050405020304" pitchFamily="18" charset="0"/>
              </a:rPr>
              <a:t>Potângă</a:t>
            </a:r>
            <a:r>
              <a:rPr lang="ro-RO" dirty="0">
                <a:latin typeface="Times New Roman" panose="02020603050405020304" pitchFamily="18" charset="0"/>
                <a:cs typeface="Times New Roman" panose="02020603050405020304" pitchFamily="18" charset="0"/>
              </a:rPr>
              <a:t>, primul director al Centrului pentru Drepturile Omului din R. Moldova”. </a:t>
            </a:r>
            <a:r>
              <a:rPr lang="ro-RO" dirty="0" smtClean="0">
                <a:latin typeface="Times New Roman" panose="02020603050405020304" pitchFamily="18" charset="0"/>
                <a:cs typeface="Times New Roman" panose="02020603050405020304" pitchFamily="18" charset="0"/>
              </a:rPr>
              <a:t>10.12.2015.</a:t>
            </a:r>
          </a:p>
          <a:p>
            <a:pPr marL="542925" lvl="0" indent="-542925" algn="just">
              <a:buNone/>
            </a:pPr>
            <a:r>
              <a:rPr lang="ro-RO" dirty="0" smtClean="0">
                <a:latin typeface="Times New Roman" panose="02020603050405020304" pitchFamily="18" charset="0"/>
                <a:cs typeface="Times New Roman" panose="02020603050405020304" pitchFamily="18" charset="0"/>
              </a:rPr>
              <a:t>15.</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Colocviu </a:t>
            </a:r>
            <a:r>
              <a:rPr lang="ro-RO" dirty="0">
                <a:latin typeface="Times New Roman" panose="02020603050405020304" pitchFamily="18" charset="0"/>
                <a:cs typeface="Times New Roman" panose="02020603050405020304" pitchFamily="18" charset="0"/>
              </a:rPr>
              <a:t>”10 decembrie – Ziua internațională a drepturilor omului”. 10.12.2015.</a:t>
            </a:r>
          </a:p>
          <a:p>
            <a:pPr marL="0" indent="0">
              <a:buNone/>
            </a:pPr>
            <a:endParaRPr lang="ro-RO" dirty="0"/>
          </a:p>
        </p:txBody>
      </p:sp>
    </p:spTree>
    <p:extLst>
      <p:ext uri="{BB962C8B-B14F-4D97-AF65-F5344CB8AC3E}">
        <p14:creationId xmlns:p14="http://schemas.microsoft.com/office/powerpoint/2010/main" val="36586678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340768"/>
          </a:xfrm>
        </p:spPr>
        <p:txBody>
          <a:bodyPr>
            <a:normAutofit/>
          </a:bodyPr>
          <a:lstStyle/>
          <a:p>
            <a:r>
              <a:rPr lang="ro-RO" sz="3600" b="1" dirty="0">
                <a:latin typeface="Times New Roman" panose="02020603050405020304" pitchFamily="18" charset="0"/>
                <a:cs typeface="Times New Roman" panose="02020603050405020304" pitchFamily="18" charset="0"/>
              </a:rPr>
              <a:t>REVISTE EDITATE de ICJP al AȘM</a:t>
            </a:r>
            <a:br>
              <a:rPr lang="ro-RO" sz="3600" b="1" dirty="0">
                <a:latin typeface="Times New Roman" panose="02020603050405020304" pitchFamily="18" charset="0"/>
                <a:cs typeface="Times New Roman" panose="02020603050405020304" pitchFamily="18" charset="0"/>
              </a:rPr>
            </a:br>
            <a:r>
              <a:rPr lang="ro-RO" sz="3200" dirty="0">
                <a:latin typeface="Times New Roman" panose="02020603050405020304" pitchFamily="18" charset="0"/>
                <a:cs typeface="Times New Roman" panose="02020603050405020304" pitchFamily="18" charset="0"/>
              </a:rPr>
              <a:t>în anul 2015</a:t>
            </a:r>
            <a:endParaRPr lang="ro-RO" sz="32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3480698"/>
            <a:ext cx="2029596" cy="297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347864" y="1542762"/>
            <a:ext cx="2476166" cy="367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480" y="1542762"/>
            <a:ext cx="2555329" cy="3735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931626"/>
            <a:ext cx="2520280" cy="3703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14078" y="2931626"/>
            <a:ext cx="2442298" cy="3703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6176" y="1542762"/>
            <a:ext cx="265547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04899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67544" y="0"/>
            <a:ext cx="8229600" cy="1313384"/>
          </a:xfrm>
        </p:spPr>
        <p:txBody>
          <a:bodyPr>
            <a:normAutofit/>
          </a:bodyPr>
          <a:lstStyle/>
          <a:p>
            <a:r>
              <a:rPr lang="ro-RO" sz="3600" b="1" dirty="0" smtClean="0">
                <a:latin typeface="Times New Roman" panose="02020603050405020304" pitchFamily="18" charset="0"/>
                <a:cs typeface="Times New Roman" panose="02020603050405020304" pitchFamily="18" charset="0"/>
              </a:rPr>
              <a:t>REVISTE EDITATE de ICJP al AȘM</a:t>
            </a:r>
            <a:br>
              <a:rPr lang="ro-RO" sz="3600" b="1" dirty="0" smtClean="0">
                <a:latin typeface="Times New Roman" panose="02020603050405020304" pitchFamily="18" charset="0"/>
                <a:cs typeface="Times New Roman" panose="02020603050405020304" pitchFamily="18" charset="0"/>
              </a:rPr>
            </a:br>
            <a:r>
              <a:rPr lang="ro-RO" sz="3200" dirty="0" smtClean="0">
                <a:latin typeface="Times New Roman" panose="02020603050405020304" pitchFamily="18" charset="0"/>
                <a:cs typeface="Times New Roman" panose="02020603050405020304" pitchFamily="18" charset="0"/>
              </a:rPr>
              <a:t>în anul 2015</a:t>
            </a:r>
            <a:endParaRPr lang="ro-RO" sz="3200"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484784"/>
            <a:ext cx="8964488" cy="5112568"/>
          </a:xfrm>
        </p:spPr>
        <p:txBody>
          <a:bodyPr>
            <a:normAutofit fontScale="85000" lnSpcReduction="10000"/>
          </a:bodyPr>
          <a:lstStyle/>
          <a:p>
            <a:pPr marL="0" indent="0" algn="just">
              <a:lnSpc>
                <a:spcPct val="170000"/>
              </a:lnSpc>
              <a:buNone/>
            </a:pPr>
            <a:r>
              <a:rPr lang="en-US" sz="3500" dirty="0" smtClean="0">
                <a:latin typeface="Times New Roman" panose="02020603050405020304" pitchFamily="18" charset="0"/>
                <a:cs typeface="Times New Roman" panose="02020603050405020304" pitchFamily="18" charset="0"/>
              </a:rPr>
              <a:t>ICJP </a:t>
            </a:r>
            <a:r>
              <a:rPr lang="en-US" sz="3500" dirty="0">
                <a:latin typeface="Times New Roman" panose="02020603050405020304" pitchFamily="18" charset="0"/>
                <a:cs typeface="Times New Roman" panose="02020603050405020304" pitchFamily="18" charset="0"/>
              </a:rPr>
              <a:t>al </a:t>
            </a:r>
            <a:r>
              <a:rPr lang="ro-RO" sz="3500" dirty="0">
                <a:latin typeface="Times New Roman" panose="02020603050405020304" pitchFamily="18" charset="0"/>
                <a:cs typeface="Times New Roman" panose="02020603050405020304" pitchFamily="18" charset="0"/>
              </a:rPr>
              <a:t>AȘM editează </a:t>
            </a:r>
            <a:r>
              <a:rPr lang="ro-RO" sz="3500" b="1" dirty="0" smtClean="0">
                <a:latin typeface="Times New Roman" panose="02020603050405020304" pitchFamily="18" charset="0"/>
                <a:cs typeface="Times New Roman" panose="02020603050405020304" pitchFamily="18" charset="0"/>
              </a:rPr>
              <a:t>3</a:t>
            </a:r>
            <a:r>
              <a:rPr lang="ro-RO" sz="3500" dirty="0" smtClean="0">
                <a:latin typeface="Times New Roman" panose="02020603050405020304" pitchFamily="18" charset="0"/>
                <a:cs typeface="Times New Roman" panose="02020603050405020304" pitchFamily="18" charset="0"/>
              </a:rPr>
              <a:t> </a:t>
            </a:r>
            <a:r>
              <a:rPr lang="ro-RO" sz="3500" dirty="0">
                <a:latin typeface="Times New Roman" panose="02020603050405020304" pitchFamily="18" charset="0"/>
                <a:cs typeface="Times New Roman" panose="02020603050405020304" pitchFamily="18" charset="0"/>
              </a:rPr>
              <a:t>reviste </a:t>
            </a:r>
            <a:r>
              <a:rPr lang="ro-RO" sz="3500" dirty="0" smtClean="0">
                <a:latin typeface="Times New Roman" panose="02020603050405020304" pitchFamily="18" charset="0"/>
                <a:cs typeface="Times New Roman" panose="02020603050405020304" pitchFamily="18" charset="0"/>
              </a:rPr>
              <a:t>științifice (</a:t>
            </a:r>
            <a:r>
              <a:rPr lang="ro-RO" sz="3500" dirty="0">
                <a:latin typeface="Times New Roman" panose="02020603050405020304" pitchFamily="18" charset="0"/>
                <a:cs typeface="Times New Roman" panose="02020603050405020304" pitchFamily="18" charset="0"/>
              </a:rPr>
              <a:t>c</a:t>
            </a:r>
            <a:r>
              <a:rPr lang="ro-RO" sz="3500" dirty="0" smtClean="0">
                <a:latin typeface="Times New Roman" panose="02020603050405020304" pitchFamily="18" charset="0"/>
                <a:cs typeface="Times New Roman" panose="02020603050405020304" pitchFamily="18" charset="0"/>
              </a:rPr>
              <a:t>ategoria B):</a:t>
            </a:r>
            <a:endParaRPr lang="ro-RO" sz="3500" dirty="0">
              <a:latin typeface="Times New Roman" panose="02020603050405020304" pitchFamily="18" charset="0"/>
              <a:cs typeface="Times New Roman" panose="02020603050405020304" pitchFamily="18" charset="0"/>
            </a:endParaRPr>
          </a:p>
          <a:p>
            <a:pPr marL="457200" indent="-457200">
              <a:lnSpc>
                <a:spcPct val="170000"/>
              </a:lnSpc>
              <a:buFont typeface="+mj-lt"/>
              <a:buAutoNum type="arabicPeriod"/>
            </a:pPr>
            <a:r>
              <a:rPr lang="ro-RO" sz="3500" b="1" dirty="0">
                <a:latin typeface="Times New Roman" panose="02020603050405020304" pitchFamily="18" charset="0"/>
                <a:cs typeface="Times New Roman" panose="02020603050405020304" pitchFamily="18" charset="0"/>
              </a:rPr>
              <a:t>Revista de </a:t>
            </a:r>
            <a:r>
              <a:rPr lang="ro-RO" sz="3500" b="1" dirty="0" smtClean="0">
                <a:latin typeface="Times New Roman" panose="02020603050405020304" pitchFamily="18" charset="0"/>
                <a:cs typeface="Times New Roman" panose="02020603050405020304" pitchFamily="18" charset="0"/>
              </a:rPr>
              <a:t>Filosofie</a:t>
            </a:r>
            <a:r>
              <a:rPr lang="ro-RO" sz="3500" b="1" dirty="0">
                <a:latin typeface="Times New Roman" panose="02020603050405020304" pitchFamily="18" charset="0"/>
                <a:cs typeface="Times New Roman" panose="02020603050405020304" pitchFamily="18" charset="0"/>
              </a:rPr>
              <a:t>, Sociologie și Științe Politice </a:t>
            </a:r>
            <a:r>
              <a:rPr lang="ro-RO" sz="3500" dirty="0">
                <a:latin typeface="Times New Roman" panose="02020603050405020304" pitchFamily="18" charset="0"/>
                <a:cs typeface="Times New Roman" panose="02020603050405020304" pitchFamily="18" charset="0"/>
              </a:rPr>
              <a:t>(profilul: științe politice, sociologie, </a:t>
            </a:r>
            <a:r>
              <a:rPr lang="ro-RO" sz="3500" dirty="0" smtClean="0">
                <a:latin typeface="Times New Roman" panose="02020603050405020304" pitchFamily="18" charset="0"/>
                <a:cs typeface="Times New Roman" panose="02020603050405020304" pitchFamily="18" charset="0"/>
              </a:rPr>
              <a:t>filosofie</a:t>
            </a:r>
            <a:r>
              <a:rPr lang="ro-RO" sz="3500" dirty="0">
                <a:latin typeface="Times New Roman" panose="02020603050405020304" pitchFamily="18" charset="0"/>
                <a:cs typeface="Times New Roman" panose="02020603050405020304" pitchFamily="18" charset="0"/>
              </a:rPr>
              <a:t>)</a:t>
            </a:r>
          </a:p>
          <a:p>
            <a:pPr marL="457200" indent="-457200">
              <a:lnSpc>
                <a:spcPct val="170000"/>
              </a:lnSpc>
              <a:buFont typeface="+mj-lt"/>
              <a:buAutoNum type="arabicPeriod"/>
            </a:pPr>
            <a:r>
              <a:rPr lang="en-US" sz="3500" b="1" dirty="0" smtClean="0">
                <a:latin typeface="Times New Roman" panose="02020603050405020304" pitchFamily="18" charset="0"/>
                <a:cs typeface="Times New Roman" panose="02020603050405020304" pitchFamily="18" charset="0"/>
              </a:rPr>
              <a:t>Law </a:t>
            </a:r>
            <a:r>
              <a:rPr lang="en-US" sz="3500" b="1" dirty="0">
                <a:latin typeface="Times New Roman" panose="02020603050405020304" pitchFamily="18" charset="0"/>
                <a:cs typeface="Times New Roman" panose="02020603050405020304" pitchFamily="18" charset="0"/>
              </a:rPr>
              <a:t>and </a:t>
            </a:r>
            <a:r>
              <a:rPr lang="en-US" sz="3500" b="1" dirty="0" err="1">
                <a:latin typeface="Times New Roman" panose="02020603050405020304" pitchFamily="18" charset="0"/>
                <a:cs typeface="Times New Roman" panose="02020603050405020304" pitchFamily="18" charset="0"/>
              </a:rPr>
              <a:t>Politology</a:t>
            </a:r>
            <a:r>
              <a:rPr lang="en-US" sz="3500" b="1" dirty="0">
                <a:latin typeface="Times New Roman" panose="02020603050405020304" pitchFamily="18" charset="0"/>
                <a:cs typeface="Times New Roman" panose="02020603050405020304" pitchFamily="18" charset="0"/>
              </a:rPr>
              <a:t> </a:t>
            </a:r>
            <a:r>
              <a:rPr lang="ro-RO" sz="3500" dirty="0">
                <a:latin typeface="Times New Roman" panose="02020603050405020304" pitchFamily="18" charset="0"/>
                <a:cs typeface="Times New Roman" panose="02020603050405020304" pitchFamily="18" charset="0"/>
              </a:rPr>
              <a:t>(profilul: drept, științe </a:t>
            </a:r>
            <a:r>
              <a:rPr lang="ro-RO" sz="3500" dirty="0" smtClean="0">
                <a:latin typeface="Times New Roman" panose="02020603050405020304" pitchFamily="18" charset="0"/>
                <a:cs typeface="Times New Roman" panose="02020603050405020304" pitchFamily="18" charset="0"/>
              </a:rPr>
              <a:t>politice)</a:t>
            </a:r>
          </a:p>
          <a:p>
            <a:pPr marL="457200" indent="-457200">
              <a:lnSpc>
                <a:spcPct val="170000"/>
              </a:lnSpc>
              <a:buFont typeface="+mj-lt"/>
              <a:buAutoNum type="arabicPeriod"/>
            </a:pPr>
            <a:r>
              <a:rPr lang="ro-RO" sz="3500" b="1" dirty="0" smtClean="0">
                <a:latin typeface="Times New Roman" panose="02020603050405020304" pitchFamily="18" charset="0"/>
                <a:cs typeface="Times New Roman" panose="02020603050405020304" pitchFamily="18" charset="0"/>
              </a:rPr>
              <a:t>Revista </a:t>
            </a:r>
            <a:r>
              <a:rPr lang="ro-RO" sz="3500" b="1" dirty="0">
                <a:latin typeface="Times New Roman" panose="02020603050405020304" pitchFamily="18" charset="0"/>
                <a:cs typeface="Times New Roman" panose="02020603050405020304" pitchFamily="18" charset="0"/>
              </a:rPr>
              <a:t>moldovenească de drept internațional și relații internaționale</a:t>
            </a:r>
            <a:r>
              <a:rPr lang="ro-RO" sz="3500" dirty="0">
                <a:latin typeface="Times New Roman" panose="02020603050405020304" pitchFamily="18" charset="0"/>
                <a:cs typeface="Times New Roman" panose="02020603050405020304" pitchFamily="18" charset="0"/>
              </a:rPr>
              <a:t> (profilul: drept, științe politice)</a:t>
            </a:r>
          </a:p>
          <a:p>
            <a:pPr marL="0" indent="0">
              <a:buNone/>
            </a:pPr>
            <a:endParaRPr lang="ro-RO" dirty="0"/>
          </a:p>
        </p:txBody>
      </p:sp>
    </p:spTree>
    <p:extLst>
      <p:ext uri="{BB962C8B-B14F-4D97-AF65-F5344CB8AC3E}">
        <p14:creationId xmlns:p14="http://schemas.microsoft.com/office/powerpoint/2010/main" val="13902912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44624"/>
            <a:ext cx="9144000" cy="1080120"/>
          </a:xfrm>
        </p:spPr>
        <p:txBody>
          <a:bodyPr>
            <a:normAutofit/>
          </a:bodyPr>
          <a:lstStyle/>
          <a:p>
            <a:r>
              <a:rPr lang="ro-RO" sz="2800" b="1" dirty="0" smtClean="0">
                <a:latin typeface="Times New Roman" panose="02020603050405020304" pitchFamily="18" charset="0"/>
                <a:cs typeface="Times New Roman" panose="02020603050405020304" pitchFamily="18" charset="0"/>
              </a:rPr>
              <a:t>ACTIVITATEA DE PREGĂTIRE A CADRELOR ȘTIINȚIFICE</a:t>
            </a:r>
            <a:endParaRPr lang="ro-RO" sz="2800" b="1"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457200" y="1268760"/>
            <a:ext cx="8229600" cy="4857403"/>
          </a:xfrm>
        </p:spPr>
        <p:txBody>
          <a:bodyPr>
            <a:normAutofit/>
          </a:bodyPr>
          <a:lstStyle/>
          <a:p>
            <a:pPr marL="0" indent="0" algn="just">
              <a:buNone/>
            </a:pPr>
            <a:r>
              <a:rPr lang="ro-RO" sz="1600" dirty="0" smtClean="0">
                <a:latin typeface="Times New Roman" panose="02020603050405020304" pitchFamily="18" charset="0"/>
                <a:cs typeface="Times New Roman" panose="02020603050405020304" pitchFamily="18" charset="0"/>
              </a:rPr>
              <a:t>În 2015 ICJP al AȘM a format, în consorțiu, împreună </a:t>
            </a:r>
            <a:r>
              <a:rPr lang="ro-RO" sz="1600" dirty="0">
                <a:latin typeface="Times New Roman" panose="02020603050405020304" pitchFamily="18" charset="0"/>
                <a:cs typeface="Times New Roman" panose="02020603050405020304" pitchFamily="18" charset="0"/>
              </a:rPr>
              <a:t>cu Universitatea Academiei de Științe a Moldovei, cu Universitatea de Stat ”Bogdan Petriceicu Hașdeu” din Cahul și cu Universitatea de Stat ”Alecu Russo” din Bălți</a:t>
            </a:r>
            <a:r>
              <a:rPr lang="ro-RO" sz="1600" dirty="0" smtClean="0">
                <a:latin typeface="Times New Roman" panose="02020603050405020304" pitchFamily="18" charset="0"/>
                <a:cs typeface="Times New Roman" panose="02020603050405020304" pitchFamily="18" charset="0"/>
              </a:rPr>
              <a:t>, școala doctorală ”</a:t>
            </a:r>
            <a:r>
              <a:rPr lang="ro-RO" sz="1600" b="1" i="1" dirty="0" smtClean="0">
                <a:latin typeface="Times New Roman" panose="02020603050405020304" pitchFamily="18" charset="0"/>
                <a:cs typeface="Times New Roman" panose="02020603050405020304" pitchFamily="18" charset="0"/>
              </a:rPr>
              <a:t>Științe Juridice, Politice și Sociologice</a:t>
            </a:r>
            <a:r>
              <a:rPr lang="ro-RO" sz="1600" dirty="0" smtClean="0">
                <a:latin typeface="Times New Roman" panose="02020603050405020304" pitchFamily="18" charset="0"/>
                <a:cs typeface="Times New Roman" panose="02020603050405020304" pitchFamily="18" charset="0"/>
              </a:rPr>
              <a:t>”, în care au făcut studiile </a:t>
            </a:r>
            <a:r>
              <a:rPr lang="ro-RO" sz="1600" b="1" dirty="0" smtClean="0">
                <a:latin typeface="Times New Roman" panose="02020603050405020304" pitchFamily="18" charset="0"/>
                <a:cs typeface="Times New Roman" panose="02020603050405020304" pitchFamily="18" charset="0"/>
              </a:rPr>
              <a:t>109</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de </a:t>
            </a:r>
            <a:r>
              <a:rPr lang="ro-RO" sz="1600" dirty="0" smtClean="0">
                <a:latin typeface="Times New Roman" panose="02020603050405020304" pitchFamily="18" charset="0"/>
                <a:cs typeface="Times New Roman" panose="02020603050405020304" pitchFamily="18" charset="0"/>
              </a:rPr>
              <a:t>doctoranzi și au fost susținute </a:t>
            </a:r>
            <a:r>
              <a:rPr lang="ro-RO" sz="1600" b="1" dirty="0" smtClean="0">
                <a:latin typeface="Times New Roman" panose="02020603050405020304" pitchFamily="18" charset="0"/>
                <a:cs typeface="Times New Roman" panose="02020603050405020304" pitchFamily="18" charset="0"/>
              </a:rPr>
              <a:t>11</a:t>
            </a:r>
            <a:r>
              <a:rPr lang="ro-RO" sz="1600" dirty="0" smtClean="0">
                <a:latin typeface="Times New Roman" panose="02020603050405020304" pitchFamily="18" charset="0"/>
                <a:cs typeface="Times New Roman" panose="02020603050405020304" pitchFamily="18" charset="0"/>
              </a:rPr>
              <a:t> teze de doctor și </a:t>
            </a:r>
            <a:r>
              <a:rPr lang="en-US" sz="1600" b="1" dirty="0" smtClean="0">
                <a:latin typeface="Times New Roman" panose="02020603050405020304" pitchFamily="18" charset="0"/>
                <a:cs typeface="Times New Roman" panose="02020603050405020304" pitchFamily="18" charset="0"/>
              </a:rPr>
              <a:t>2 </a:t>
            </a:r>
            <a:r>
              <a:rPr lang="ro-RO" sz="1600" dirty="0" smtClean="0">
                <a:latin typeface="Times New Roman" panose="02020603050405020304" pitchFamily="18" charset="0"/>
                <a:cs typeface="Times New Roman" panose="02020603050405020304" pitchFamily="18" charset="0"/>
              </a:rPr>
              <a:t>de </a:t>
            </a:r>
            <a:r>
              <a:rPr lang="ro-RO" sz="1600" dirty="0" smtClean="0">
                <a:latin typeface="Times New Roman" panose="02020603050405020304" pitchFamily="18" charset="0"/>
                <a:cs typeface="Times New Roman" panose="02020603050405020304" pitchFamily="18" charset="0"/>
              </a:rPr>
              <a:t>doctor habilitat:</a:t>
            </a:r>
          </a:p>
          <a:p>
            <a:pPr marL="0" indent="0" algn="just">
              <a:buNone/>
            </a:pPr>
            <a:endParaRPr lang="ro-RO" sz="1600" dirty="0" smtClean="0">
              <a:latin typeface="Times New Roman" panose="02020603050405020304" pitchFamily="18" charset="0"/>
              <a:cs typeface="Times New Roman" panose="02020603050405020304" pitchFamily="18" charset="0"/>
            </a:endParaRPr>
          </a:p>
          <a:p>
            <a:pPr marL="0" indent="0">
              <a:buNone/>
            </a:pPr>
            <a:endParaRPr lang="ro-RO" dirty="0"/>
          </a:p>
        </p:txBody>
      </p:sp>
      <p:graphicFrame>
        <p:nvGraphicFramePr>
          <p:cNvPr id="4" name="Content Placeholder 3"/>
          <p:cNvGraphicFramePr>
            <a:graphicFrameLocks/>
          </p:cNvGraphicFramePr>
          <p:nvPr>
            <p:extLst>
              <p:ext uri="{D42A27DB-BD31-4B8C-83A1-F6EECF244321}">
                <p14:modId xmlns:p14="http://schemas.microsoft.com/office/powerpoint/2010/main" val="2865815512"/>
              </p:ext>
            </p:extLst>
          </p:nvPr>
        </p:nvGraphicFramePr>
        <p:xfrm>
          <a:off x="323528" y="2564904"/>
          <a:ext cx="8136904" cy="38884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156085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0"/>
            <a:ext cx="9144000" cy="1124744"/>
          </a:xfrm>
        </p:spPr>
        <p:txBody>
          <a:bodyPr>
            <a:normAutofit/>
          </a:bodyPr>
          <a:lstStyle/>
          <a:p>
            <a:r>
              <a:rPr lang="ro-RO" sz="2800" b="1" dirty="0" smtClean="0">
                <a:latin typeface="Times New Roman" panose="02020603050405020304" pitchFamily="18" charset="0"/>
                <a:cs typeface="Times New Roman" panose="02020603050405020304" pitchFamily="18" charset="0"/>
              </a:rPr>
              <a:t>COLABORAREA ȘTIINȚIFICĂ INTERNAȚIONALĂ</a:t>
            </a:r>
            <a:endParaRPr lang="ro-RO" sz="2800" b="1"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251520" y="1124744"/>
            <a:ext cx="8661648" cy="5472608"/>
          </a:xfrm>
        </p:spPr>
        <p:txBody>
          <a:bodyPr>
            <a:normAutofit fontScale="62500" lnSpcReduction="20000"/>
          </a:bodyPr>
          <a:lstStyle/>
          <a:p>
            <a:pPr marL="0" indent="0" algn="just">
              <a:buNone/>
            </a:pPr>
            <a:r>
              <a:rPr lang="ro-RO" dirty="0" smtClean="0">
                <a:latin typeface="Times New Roman" panose="02020603050405020304" pitchFamily="18" charset="0"/>
                <a:cs typeface="Times New Roman" panose="02020603050405020304" pitchFamily="18" charset="0"/>
              </a:rPr>
              <a:t>	În anul 2015 cercetătorii ICJP al AȘM au elaborat și depus </a:t>
            </a:r>
            <a:r>
              <a:rPr lang="ro-RO" dirty="0">
                <a:latin typeface="Times New Roman" panose="02020603050405020304" pitchFamily="18" charset="0"/>
                <a:cs typeface="Times New Roman" panose="02020603050405020304" pitchFamily="18" charset="0"/>
              </a:rPr>
              <a:t>pentru evaluare </a:t>
            </a:r>
            <a:r>
              <a:rPr lang="ro-RO" dirty="0" smtClean="0">
                <a:latin typeface="Times New Roman" panose="02020603050405020304" pitchFamily="18" charset="0"/>
                <a:cs typeface="Times New Roman" panose="02020603050405020304" pitchFamily="18" charset="0"/>
              </a:rPr>
              <a:t>3 propuneri </a:t>
            </a:r>
            <a:r>
              <a:rPr lang="ro-RO" dirty="0">
                <a:latin typeface="Times New Roman" panose="02020603050405020304" pitchFamily="18" charset="0"/>
                <a:cs typeface="Times New Roman" panose="02020603050405020304" pitchFamily="18" charset="0"/>
              </a:rPr>
              <a:t>de proiecte Orizont </a:t>
            </a:r>
            <a:r>
              <a:rPr lang="ro-RO" dirty="0" smtClean="0">
                <a:latin typeface="Times New Roman" panose="02020603050405020304" pitchFamily="18" charset="0"/>
                <a:cs typeface="Times New Roman" panose="02020603050405020304" pitchFamily="18" charset="0"/>
              </a:rPr>
              <a:t>2020:</a:t>
            </a:r>
            <a:endParaRPr lang="ro-RO" sz="1300" dirty="0" smtClean="0">
              <a:latin typeface="Times New Roman" panose="02020603050405020304" pitchFamily="18" charset="0"/>
              <a:cs typeface="Times New Roman" panose="02020603050405020304" pitchFamily="18" charset="0"/>
            </a:endParaRPr>
          </a:p>
          <a:p>
            <a:pPr marL="0" indent="0" algn="just">
              <a:buNone/>
            </a:pPr>
            <a:endParaRPr lang="ro-RO" dirty="0" smtClean="0">
              <a:latin typeface="Times New Roman" panose="02020603050405020304" pitchFamily="18" charset="0"/>
              <a:cs typeface="Times New Roman" panose="02020603050405020304" pitchFamily="18" charset="0"/>
            </a:endParaRPr>
          </a:p>
          <a:p>
            <a:pPr marL="514350" indent="-514350" algn="just">
              <a:buAutoNum type="arabicPeriod"/>
            </a:pPr>
            <a:r>
              <a:rPr lang="ro-RO" dirty="0" err="1" smtClean="0">
                <a:latin typeface="Times New Roman" panose="02020603050405020304" pitchFamily="18" charset="0"/>
                <a:cs typeface="Times New Roman" panose="02020603050405020304" pitchFamily="18" charset="0"/>
              </a:rPr>
              <a:t>Enhancement</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of </a:t>
            </a:r>
            <a:r>
              <a:rPr lang="ro-RO" dirty="0" err="1">
                <a:latin typeface="Times New Roman" panose="02020603050405020304" pitchFamily="18" charset="0"/>
                <a:cs typeface="Times New Roman" panose="02020603050405020304" pitchFamily="18" charset="0"/>
              </a:rPr>
              <a:t>research</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capacities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regarding</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mediation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solving</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of</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conflicts</a:t>
            </a:r>
            <a:r>
              <a:rPr lang="ro-RO" dirty="0">
                <a:latin typeface="Times New Roman" panose="02020603050405020304" pitchFamily="18" charset="0"/>
                <a:cs typeface="Times New Roman" panose="02020603050405020304" pitchFamily="18" charset="0"/>
              </a:rPr>
              <a:t> for </a:t>
            </a:r>
            <a:r>
              <a:rPr lang="ro-RO" dirty="0" err="1">
                <a:latin typeface="Times New Roman" panose="02020603050405020304" pitchFamily="18" charset="0"/>
                <a:cs typeface="Times New Roman" panose="02020603050405020304" pitchFamily="18" charset="0"/>
              </a:rPr>
              <a:t>increasing</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security</a:t>
            </a:r>
            <a:r>
              <a:rPr lang="ro-RO" dirty="0">
                <a:latin typeface="Times New Roman" panose="02020603050405020304" pitchFamily="18" charset="0"/>
                <a:cs typeface="Times New Roman" panose="02020603050405020304" pitchFamily="18" charset="0"/>
              </a:rPr>
              <a:t> in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Eastern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Central Europe: case of Republic of Moldova”, </a:t>
            </a:r>
            <a:r>
              <a:rPr lang="ro-RO" dirty="0" err="1">
                <a:latin typeface="Times New Roman" panose="02020603050405020304" pitchFamily="18" charset="0"/>
                <a:cs typeface="Times New Roman" panose="02020603050405020304" pitchFamily="18" charset="0"/>
              </a:rPr>
              <a:t>Call</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H2020-TWINN-2015.Type </a:t>
            </a:r>
            <a:r>
              <a:rPr lang="ro-RO" dirty="0">
                <a:latin typeface="Times New Roman" panose="02020603050405020304" pitchFamily="18" charset="0"/>
                <a:cs typeface="Times New Roman" panose="02020603050405020304" pitchFamily="18" charset="0"/>
              </a:rPr>
              <a:t>of </a:t>
            </a:r>
            <a:r>
              <a:rPr lang="ro-RO" dirty="0" err="1">
                <a:latin typeface="Times New Roman" panose="02020603050405020304" pitchFamily="18" charset="0"/>
                <a:cs typeface="Times New Roman" panose="02020603050405020304" pitchFamily="18" charset="0"/>
              </a:rPr>
              <a:t>action</a:t>
            </a:r>
            <a:r>
              <a:rPr lang="ro-RO" dirty="0">
                <a:latin typeface="Times New Roman" panose="02020603050405020304" pitchFamily="18" charset="0"/>
                <a:cs typeface="Times New Roman" panose="02020603050405020304" pitchFamily="18" charset="0"/>
              </a:rPr>
              <a:t>: CSA,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number</a:t>
            </a:r>
            <a:r>
              <a:rPr lang="ro-RO" dirty="0">
                <a:latin typeface="Times New Roman" panose="02020603050405020304" pitchFamily="18" charset="0"/>
                <a:cs typeface="Times New Roman" panose="02020603050405020304" pitchFamily="18" charset="0"/>
              </a:rPr>
              <a:t>: 692040,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acronym</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CONSOLV. </a:t>
            </a:r>
            <a:r>
              <a:rPr lang="ro-RO" dirty="0">
                <a:latin typeface="Times New Roman" panose="02020603050405020304" pitchFamily="18" charset="0"/>
                <a:cs typeface="Times New Roman" panose="02020603050405020304" pitchFamily="18" charset="0"/>
              </a:rPr>
              <a:t>Coordonator: </a:t>
            </a:r>
            <a:r>
              <a:rPr lang="ro-RO" dirty="0" smtClean="0">
                <a:latin typeface="Times New Roman" panose="02020603050405020304" pitchFamily="18" charset="0"/>
                <a:cs typeface="Times New Roman" panose="02020603050405020304" pitchFamily="18" charset="0"/>
              </a:rPr>
              <a:t>ICJP</a:t>
            </a:r>
          </a:p>
          <a:p>
            <a:pPr marL="514350" indent="-514350" algn="just">
              <a:buAutoNum type="arabicPeriod"/>
            </a:pPr>
            <a:endParaRPr lang="ro-RO" dirty="0" smtClean="0">
              <a:latin typeface="Times New Roman" panose="02020603050405020304" pitchFamily="18" charset="0"/>
              <a:cs typeface="Times New Roman" panose="02020603050405020304" pitchFamily="18" charset="0"/>
            </a:endParaRPr>
          </a:p>
          <a:p>
            <a:pPr marL="514350" indent="-514350" algn="just">
              <a:buAutoNum type="arabicPeriod"/>
            </a:pPr>
            <a:r>
              <a:rPr lang="ro-RO" dirty="0" smtClean="0">
                <a:latin typeface="Times New Roman" panose="02020603050405020304" pitchFamily="18" charset="0"/>
                <a:cs typeface="Times New Roman" panose="02020603050405020304" pitchFamily="18" charset="0"/>
              </a:rPr>
              <a:t>Common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different</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features</a:t>
            </a:r>
            <a:r>
              <a:rPr lang="ro-RO" dirty="0">
                <a:latin typeface="Times New Roman" panose="02020603050405020304" pitchFamily="18" charset="0"/>
                <a:cs typeface="Times New Roman" panose="02020603050405020304" pitchFamily="18" charset="0"/>
              </a:rPr>
              <a:t> in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preservation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transformation</a:t>
            </a:r>
            <a:r>
              <a:rPr lang="ro-RO" dirty="0">
                <a:latin typeface="Times New Roman" panose="02020603050405020304" pitchFamily="18" charset="0"/>
                <a:cs typeface="Times New Roman" panose="02020603050405020304" pitchFamily="18" charset="0"/>
              </a:rPr>
              <a:t> of memorial </a:t>
            </a:r>
            <a:r>
              <a:rPr lang="ro-RO" dirty="0" err="1">
                <a:latin typeface="Times New Roman" panose="02020603050405020304" pitchFamily="18" charset="0"/>
                <a:cs typeface="Times New Roman" panose="02020603050405020304" pitchFamily="18" charset="0"/>
              </a:rPr>
              <a:t>memory</a:t>
            </a:r>
            <a:r>
              <a:rPr lang="ro-RO" dirty="0">
                <a:latin typeface="Times New Roman" panose="02020603050405020304" pitchFamily="18" charset="0"/>
                <a:cs typeface="Times New Roman" panose="02020603050405020304" pitchFamily="18" charset="0"/>
              </a:rPr>
              <a:t> of Central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Eastern</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Europe, </a:t>
            </a:r>
            <a:r>
              <a:rPr lang="ro-RO" dirty="0" err="1">
                <a:latin typeface="Times New Roman" panose="02020603050405020304" pitchFamily="18" charset="0"/>
                <a:cs typeface="Times New Roman" panose="02020603050405020304" pitchFamily="18" charset="0"/>
              </a:rPr>
              <a:t>Call</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H2020-MSCA-RISE-2015. </a:t>
            </a:r>
            <a:r>
              <a:rPr lang="ro-RO" dirty="0" err="1" smtClean="0">
                <a:latin typeface="Times New Roman" panose="02020603050405020304" pitchFamily="18" charset="0"/>
                <a:cs typeface="Times New Roman" panose="02020603050405020304" pitchFamily="18" charset="0"/>
              </a:rPr>
              <a:t>Action</a:t>
            </a:r>
            <a:r>
              <a:rPr lang="ro-RO" dirty="0">
                <a:latin typeface="Times New Roman" panose="02020603050405020304" pitchFamily="18" charset="0"/>
                <a:cs typeface="Times New Roman" panose="02020603050405020304" pitchFamily="18" charset="0"/>
              </a:rPr>
              <a:t>: MSCA-RISE,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Number</a:t>
            </a:r>
            <a:r>
              <a:rPr lang="ro-RO" dirty="0">
                <a:latin typeface="Times New Roman" panose="02020603050405020304" pitchFamily="18" charset="0"/>
                <a:cs typeface="Times New Roman" panose="02020603050405020304" pitchFamily="18" charset="0"/>
              </a:rPr>
              <a:t>: 691005,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Acronym</a:t>
            </a:r>
            <a:r>
              <a:rPr lang="ro-RO" dirty="0">
                <a:latin typeface="Times New Roman" panose="02020603050405020304" pitchFamily="18" charset="0"/>
                <a:cs typeface="Times New Roman" panose="02020603050405020304" pitchFamily="18" charset="0"/>
              </a:rPr>
              <a:t>: COMPRESMEM. Coordonator: Universitatea din </a:t>
            </a:r>
            <a:r>
              <a:rPr lang="ro-RO" dirty="0" err="1">
                <a:latin typeface="Times New Roman" panose="02020603050405020304" pitchFamily="18" charset="0"/>
                <a:cs typeface="Times New Roman" panose="02020603050405020304" pitchFamily="18" charset="0"/>
              </a:rPr>
              <a:t>Vilinius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Kaunas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Faculty</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Humanities</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Lituania.</a:t>
            </a:r>
          </a:p>
          <a:p>
            <a:pPr marL="514350" indent="-514350" algn="just">
              <a:buAutoNum type="arabicPeriod"/>
            </a:pPr>
            <a:endParaRPr lang="ro-RO" dirty="0" smtClean="0">
              <a:latin typeface="Times New Roman" panose="02020603050405020304" pitchFamily="18" charset="0"/>
              <a:cs typeface="Times New Roman" panose="02020603050405020304" pitchFamily="18" charset="0"/>
            </a:endParaRPr>
          </a:p>
          <a:p>
            <a:pPr marL="514350" indent="-514350" algn="just">
              <a:buAutoNum type="arabicPeriod"/>
            </a:pPr>
            <a:r>
              <a:rPr lang="ro-RO" dirty="0" smtClean="0">
                <a:latin typeface="Times New Roman" panose="02020603050405020304" pitchFamily="18" charset="0"/>
                <a:cs typeface="Times New Roman" panose="02020603050405020304" pitchFamily="18" charset="0"/>
              </a:rPr>
              <a:t>An </a:t>
            </a:r>
            <a:r>
              <a:rPr lang="ro-RO" dirty="0" err="1">
                <a:latin typeface="Times New Roman" panose="02020603050405020304" pitchFamily="18" charset="0"/>
                <a:cs typeface="Times New Roman" panose="02020603050405020304" pitchFamily="18" charset="0"/>
              </a:rPr>
              <a:t>analysis</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relations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between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EU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Ukraine</a:t>
            </a:r>
            <a:r>
              <a:rPr lang="ro-RO" dirty="0">
                <a:latin typeface="Times New Roman" panose="02020603050405020304" pitchFamily="18" charset="0"/>
                <a:cs typeface="Times New Roman" panose="02020603050405020304" pitchFamily="18" charset="0"/>
              </a:rPr>
              <a:t>, Moldova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Belarus </a:t>
            </a:r>
            <a:r>
              <a:rPr lang="ro-RO" dirty="0" err="1">
                <a:latin typeface="Times New Roman" panose="02020603050405020304" pitchFamily="18" charset="0"/>
                <a:cs typeface="Times New Roman" panose="02020603050405020304" pitchFamily="18" charset="0"/>
              </a:rPr>
              <a:t>with</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regard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to</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improving</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effectiveness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tightening</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links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between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economies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societies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all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around</a:t>
            </a:r>
            <a:r>
              <a:rPr lang="ro-RO" dirty="0">
                <a:latin typeface="Times New Roman" panose="02020603050405020304" pitchFamily="18" charset="0"/>
                <a:cs typeface="Times New Roman" panose="02020603050405020304" pitchFamily="18" charset="0"/>
              </a:rPr>
              <a:t> of EU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EaP</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countries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Call</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H2020-INT-SOCIETY-2015. </a:t>
            </a:r>
            <a:r>
              <a:rPr lang="ro-RO" dirty="0" err="1" smtClean="0">
                <a:latin typeface="Times New Roman" panose="02020603050405020304" pitchFamily="18" charset="0"/>
                <a:cs typeface="Times New Roman" panose="02020603050405020304" pitchFamily="18" charset="0"/>
              </a:rPr>
              <a:t>Type</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of </a:t>
            </a:r>
            <a:r>
              <a:rPr lang="ro-RO" dirty="0" err="1">
                <a:latin typeface="Times New Roman" panose="02020603050405020304" pitchFamily="18" charset="0"/>
                <a:cs typeface="Times New Roman" panose="02020603050405020304" pitchFamily="18" charset="0"/>
              </a:rPr>
              <a:t>action</a:t>
            </a:r>
            <a:r>
              <a:rPr lang="ro-RO" dirty="0">
                <a:latin typeface="Times New Roman" panose="02020603050405020304" pitchFamily="18" charset="0"/>
                <a:cs typeface="Times New Roman" panose="02020603050405020304" pitchFamily="18" charset="0"/>
              </a:rPr>
              <a:t>: RIA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number</a:t>
            </a:r>
            <a:r>
              <a:rPr lang="ro-RO" dirty="0">
                <a:latin typeface="Times New Roman" panose="02020603050405020304" pitchFamily="18" charset="0"/>
                <a:cs typeface="Times New Roman" panose="02020603050405020304" pitchFamily="18" charset="0"/>
              </a:rPr>
              <a:t>: 693066 </a:t>
            </a:r>
            <a:r>
              <a:rPr lang="ro-RO" dirty="0" err="1">
                <a:latin typeface="Times New Roman" panose="02020603050405020304" pitchFamily="18" charset="0"/>
                <a:cs typeface="Times New Roman" panose="02020603050405020304" pitchFamily="18" charset="0"/>
              </a:rPr>
              <a:t>Proposal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acronym</a:t>
            </a:r>
            <a:r>
              <a:rPr lang="ro-RO" dirty="0">
                <a:latin typeface="Times New Roman" panose="02020603050405020304" pitchFamily="18" charset="0"/>
                <a:cs typeface="Times New Roman" panose="02020603050405020304" pitchFamily="18" charset="0"/>
              </a:rPr>
              <a:t>: </a:t>
            </a:r>
            <a:r>
              <a:rPr lang="ro-RO" dirty="0" err="1" smtClean="0">
                <a:latin typeface="Times New Roman" panose="02020603050405020304" pitchFamily="18" charset="0"/>
                <a:cs typeface="Times New Roman" panose="02020603050405020304" pitchFamily="18" charset="0"/>
              </a:rPr>
              <a:t>EU-Umbrella</a:t>
            </a:r>
            <a:r>
              <a:rPr lang="ro-RO" dirty="0" smtClean="0">
                <a:latin typeface="Times New Roman" panose="02020603050405020304" pitchFamily="18" charset="0"/>
                <a:cs typeface="Times New Roman" panose="02020603050405020304" pitchFamily="18" charset="0"/>
              </a:rPr>
              <a:t>. Coordonator</a:t>
            </a:r>
            <a:r>
              <a:rPr lang="ro-RO" dirty="0">
                <a:latin typeface="Times New Roman" panose="02020603050405020304" pitchFamily="18" charset="0"/>
                <a:cs typeface="Times New Roman" panose="02020603050405020304" pitchFamily="18" charset="0"/>
              </a:rPr>
              <a:t>: </a:t>
            </a:r>
            <a:r>
              <a:rPr lang="ro-RO" dirty="0" err="1" smtClean="0">
                <a:latin typeface="Times New Roman" panose="02020603050405020304" pitchFamily="18" charset="0"/>
                <a:cs typeface="Times New Roman" panose="02020603050405020304" pitchFamily="18" charset="0"/>
              </a:rPr>
              <a:t>Uniwersytet</a:t>
            </a:r>
            <a:r>
              <a:rPr lang="ro-RO" dirty="0" smtClean="0">
                <a:latin typeface="Times New Roman" panose="02020603050405020304" pitchFamily="18" charset="0"/>
                <a:cs typeface="Times New Roman" panose="02020603050405020304" pitchFamily="18" charset="0"/>
              </a:rPr>
              <a:t> </a:t>
            </a:r>
            <a:r>
              <a:rPr lang="ro-RO" dirty="0" err="1" smtClean="0">
                <a:latin typeface="Times New Roman" panose="02020603050405020304" pitchFamily="18" charset="0"/>
                <a:cs typeface="Times New Roman" panose="02020603050405020304" pitchFamily="18" charset="0"/>
              </a:rPr>
              <a:t>ekonomiczny</a:t>
            </a:r>
            <a:r>
              <a:rPr lang="ro-RO" dirty="0" smtClean="0">
                <a:latin typeface="Times New Roman" panose="02020603050405020304" pitchFamily="18" charset="0"/>
                <a:cs typeface="Times New Roman" panose="02020603050405020304" pitchFamily="18" charset="0"/>
              </a:rPr>
              <a:t> </a:t>
            </a:r>
            <a:r>
              <a:rPr lang="ro-RO" dirty="0" err="1" smtClean="0">
                <a:latin typeface="Times New Roman" panose="02020603050405020304" pitchFamily="18" charset="0"/>
                <a:cs typeface="Times New Roman" panose="02020603050405020304" pitchFamily="18" charset="0"/>
              </a:rPr>
              <a:t>we</a:t>
            </a:r>
            <a:r>
              <a:rPr lang="ro-RO" dirty="0" smtClean="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W</a:t>
            </a:r>
            <a:r>
              <a:rPr lang="ro-RO" dirty="0" err="1" smtClean="0">
                <a:latin typeface="Times New Roman" panose="02020603050405020304" pitchFamily="18" charset="0"/>
                <a:cs typeface="Times New Roman" panose="02020603050405020304" pitchFamily="18" charset="0"/>
              </a:rPr>
              <a:t>roclawiu</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Polonia</a:t>
            </a:r>
            <a:r>
              <a:rPr lang="ro-RO"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046702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0"/>
            <a:ext cx="9144000" cy="1124744"/>
          </a:xfrm>
        </p:spPr>
        <p:txBody>
          <a:bodyPr>
            <a:normAutofit/>
          </a:bodyPr>
          <a:lstStyle/>
          <a:p>
            <a:r>
              <a:rPr lang="ro-RO" sz="2800" b="1" dirty="0">
                <a:latin typeface="Times New Roman" panose="02020603050405020304" pitchFamily="18" charset="0"/>
                <a:cs typeface="Times New Roman" panose="02020603050405020304" pitchFamily="18" charset="0"/>
              </a:rPr>
              <a:t>COLABORAREA ȘTIINȚIFICĂ INTERNAȚIONALĂ</a:t>
            </a:r>
            <a:endParaRPr lang="ro-RO" sz="2800" dirty="0"/>
          </a:p>
        </p:txBody>
      </p:sp>
      <p:sp>
        <p:nvSpPr>
          <p:cNvPr id="3" name="Substituent conținut 2"/>
          <p:cNvSpPr>
            <a:spLocks noGrp="1"/>
          </p:cNvSpPr>
          <p:nvPr>
            <p:ph idx="1"/>
          </p:nvPr>
        </p:nvSpPr>
        <p:spPr>
          <a:xfrm>
            <a:off x="251520" y="1124744"/>
            <a:ext cx="8712968" cy="5544616"/>
          </a:xfrm>
        </p:spPr>
        <p:txBody>
          <a:bodyPr>
            <a:normAutofit fontScale="62500" lnSpcReduction="20000"/>
          </a:bodyPr>
          <a:lstStyle/>
          <a:p>
            <a:pPr marL="0" indent="0" algn="just">
              <a:buNone/>
            </a:pPr>
            <a:r>
              <a:rPr lang="ro-RO" dirty="0" smtClean="0"/>
              <a:t>	</a:t>
            </a:r>
            <a:r>
              <a:rPr lang="ro-RO" dirty="0" smtClean="0">
                <a:latin typeface="Times New Roman" panose="02020603050405020304" pitchFamily="18" charset="0"/>
                <a:cs typeface="Times New Roman" panose="02020603050405020304" pitchFamily="18" charset="0"/>
              </a:rPr>
              <a:t>În 2015 cercetători ai ICJP al AȘM au participat în următoarele proiecte internaționale:</a:t>
            </a:r>
            <a:endParaRPr lang="ro-RO" sz="1500" dirty="0" smtClean="0">
              <a:latin typeface="Times New Roman" panose="02020603050405020304" pitchFamily="18" charset="0"/>
              <a:cs typeface="Times New Roman" panose="02020603050405020304" pitchFamily="18" charset="0"/>
            </a:endParaRPr>
          </a:p>
          <a:p>
            <a:pPr marL="0" indent="0" algn="just">
              <a:buNone/>
            </a:pP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Proiectul de cooperare transfrontalieră: </a:t>
            </a:r>
            <a:r>
              <a:rPr lang="ro-RO" dirty="0" smtClean="0">
                <a:latin typeface="Times New Roman" panose="02020603050405020304" pitchFamily="18" charset="0"/>
                <a:cs typeface="Times New Roman" panose="02020603050405020304" pitchFamily="18" charset="0"/>
              </a:rPr>
              <a:t>studii de masterat </a:t>
            </a:r>
            <a:r>
              <a:rPr lang="ro-RO" dirty="0">
                <a:latin typeface="Times New Roman" panose="02020603050405020304" pitchFamily="18" charset="0"/>
                <a:cs typeface="Times New Roman" panose="02020603050405020304" pitchFamily="18" charset="0"/>
              </a:rPr>
              <a:t>„Științe penale și </a:t>
            </a:r>
            <a:r>
              <a:rPr lang="ro-RO" dirty="0" smtClean="0">
                <a:latin typeface="Times New Roman" panose="02020603050405020304" pitchFamily="18" charset="0"/>
                <a:cs typeface="Times New Roman" panose="02020603050405020304" pitchFamily="18" charset="0"/>
              </a:rPr>
              <a:t>criminalistică”, împreună cu Universitatea </a:t>
            </a:r>
            <a:r>
              <a:rPr lang="ro-RO" dirty="0">
                <a:latin typeface="Times New Roman" panose="02020603050405020304" pitchFamily="18" charset="0"/>
                <a:cs typeface="Times New Roman" panose="02020603050405020304" pitchFamily="18" charset="0"/>
              </a:rPr>
              <a:t>„Dunărea de Jos” din Galați </a:t>
            </a:r>
            <a:r>
              <a:rPr lang="ro-RO" dirty="0" smtClean="0">
                <a:latin typeface="Times New Roman" panose="02020603050405020304" pitchFamily="18" charset="0"/>
                <a:cs typeface="Times New Roman" panose="02020603050405020304" pitchFamily="18" charset="0"/>
              </a:rPr>
              <a:t>și Universitatea </a:t>
            </a:r>
            <a:r>
              <a:rPr lang="ro-RO" dirty="0">
                <a:latin typeface="Times New Roman" panose="02020603050405020304" pitchFamily="18" charset="0"/>
                <a:cs typeface="Times New Roman" panose="02020603050405020304" pitchFamily="18" charset="0"/>
              </a:rPr>
              <a:t>de Stat de Educație Fizică și Sport din </a:t>
            </a:r>
            <a:r>
              <a:rPr lang="ro-RO" dirty="0" smtClean="0">
                <a:latin typeface="Times New Roman" panose="02020603050405020304" pitchFamily="18" charset="0"/>
                <a:cs typeface="Times New Roman" panose="02020603050405020304" pitchFamily="18" charset="0"/>
              </a:rPr>
              <a:t>Moldova.</a:t>
            </a: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ro-RO" dirty="0" smtClean="0">
                <a:latin typeface="Times New Roman" panose="02020603050405020304" pitchFamily="18" charset="0"/>
                <a:cs typeface="Times New Roman" panose="02020603050405020304" pitchFamily="18" charset="0"/>
              </a:rPr>
              <a:t>Proiectul </a:t>
            </a:r>
            <a:r>
              <a:rPr lang="ro-RO" dirty="0">
                <a:latin typeface="Times New Roman" panose="02020603050405020304" pitchFamily="18" charset="0"/>
                <a:cs typeface="Times New Roman" panose="02020603050405020304" pitchFamily="18" charset="0"/>
              </a:rPr>
              <a:t>internațional </a:t>
            </a:r>
            <a:r>
              <a:rPr lang="ro-RO" dirty="0" smtClean="0">
                <a:latin typeface="Times New Roman" panose="02020603050405020304" pitchFamily="18" charset="0"/>
                <a:cs typeface="Times New Roman" panose="02020603050405020304" pitchFamily="18" charset="0"/>
              </a:rPr>
              <a:t>ERASMUS+: </a:t>
            </a:r>
            <a:r>
              <a:rPr lang="ro-RO" dirty="0">
                <a:latin typeface="Times New Roman" panose="02020603050405020304" pitchFamily="18" charset="0"/>
                <a:cs typeface="Times New Roman" panose="02020603050405020304" pitchFamily="18" charset="0"/>
              </a:rPr>
              <a:t>“</a:t>
            </a:r>
            <a:r>
              <a:rPr lang="ro-RO" b="1" dirty="0" err="1">
                <a:latin typeface="Times New Roman" panose="02020603050405020304" pitchFamily="18" charset="0"/>
                <a:cs typeface="Times New Roman" panose="02020603050405020304" pitchFamily="18" charset="0"/>
              </a:rPr>
              <a:t>Promoting</a:t>
            </a:r>
            <a:r>
              <a:rPr lang="ro-RO" b="1" dirty="0">
                <a:latin typeface="Times New Roman" panose="02020603050405020304" pitchFamily="18" charset="0"/>
                <a:cs typeface="Times New Roman" panose="02020603050405020304" pitchFamily="18" charset="0"/>
              </a:rPr>
              <a:t> Youth </a:t>
            </a:r>
            <a:r>
              <a:rPr lang="ro-RO" b="1" dirty="0" err="1">
                <a:latin typeface="Times New Roman" panose="02020603050405020304" pitchFamily="18" charset="0"/>
                <a:cs typeface="Times New Roman" panose="02020603050405020304" pitchFamily="18" charset="0"/>
              </a:rPr>
              <a:t>migrants</a:t>
            </a:r>
            <a:r>
              <a:rPr lang="ro-RO" b="1" dirty="0">
                <a:latin typeface="Times New Roman" panose="02020603050405020304" pitchFamily="18" charset="0"/>
                <a:cs typeface="Times New Roman" panose="02020603050405020304" pitchFamily="18" charset="0"/>
              </a:rPr>
              <a:t> in democratic </a:t>
            </a:r>
            <a:r>
              <a:rPr lang="ro-RO" b="1" dirty="0" err="1">
                <a:latin typeface="Times New Roman" panose="02020603050405020304" pitchFamily="18" charset="0"/>
                <a:cs typeface="Times New Roman" panose="02020603050405020304" pitchFamily="18" charset="0"/>
              </a:rPr>
              <a:t>life</a:t>
            </a:r>
            <a:r>
              <a:rPr lang="ro-RO" b="1" dirty="0">
                <a:latin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cs typeface="Times New Roman" panose="02020603050405020304" pitchFamily="18" charset="0"/>
              </a:rPr>
              <a:t>across</a:t>
            </a:r>
            <a:r>
              <a:rPr lang="ro-RO" b="1" dirty="0">
                <a:latin typeface="Times New Roman" panose="02020603050405020304" pitchFamily="18" charset="0"/>
                <a:cs typeface="Times New Roman" panose="02020603050405020304" pitchFamily="18" charset="0"/>
              </a:rPr>
              <a:t> Europe</a:t>
            </a:r>
            <a:r>
              <a:rPr lang="ro-RO" dirty="0">
                <a:latin typeface="Times New Roman" panose="02020603050405020304" pitchFamily="18" charset="0"/>
                <a:cs typeface="Times New Roman" panose="02020603050405020304" pitchFamily="18" charset="0"/>
              </a:rPr>
              <a:t>”. </a:t>
            </a: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ro-RO" dirty="0" smtClean="0">
                <a:latin typeface="Times New Roman" panose="02020603050405020304" pitchFamily="18" charset="0"/>
                <a:cs typeface="Times New Roman" panose="02020603050405020304" pitchFamily="18" charset="0"/>
              </a:rPr>
              <a:t>Proiectul </a:t>
            </a:r>
            <a:r>
              <a:rPr lang="ro-RO" dirty="0">
                <a:latin typeface="Times New Roman" panose="02020603050405020304" pitchFamily="18" charset="0"/>
                <a:cs typeface="Times New Roman" panose="02020603050405020304" pitchFamily="18" charset="0"/>
              </a:rPr>
              <a:t>internațional </a:t>
            </a:r>
            <a:r>
              <a:rPr lang="ro-RO" dirty="0" smtClean="0">
                <a:latin typeface="Times New Roman" panose="02020603050405020304" pitchFamily="18" charset="0"/>
                <a:cs typeface="Times New Roman" panose="02020603050405020304" pitchFamily="18" charset="0"/>
              </a:rPr>
              <a:t>CRISP</a:t>
            </a:r>
            <a:r>
              <a:rPr lang="ro-RO" dirty="0">
                <a:latin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cs typeface="Times New Roman" panose="02020603050405020304" pitchFamily="18" charset="0"/>
              </a:rPr>
              <a:t>Learning</a:t>
            </a:r>
            <a:r>
              <a:rPr lang="ro-RO" b="1" dirty="0">
                <a:latin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cs typeface="Times New Roman" panose="02020603050405020304" pitchFamily="18" charset="0"/>
              </a:rPr>
              <a:t>to</a:t>
            </a:r>
            <a:r>
              <a:rPr lang="ro-RO" b="1" dirty="0">
                <a:latin typeface="Times New Roman" panose="02020603050405020304" pitchFamily="18" charset="0"/>
                <a:cs typeface="Times New Roman" panose="02020603050405020304" pitchFamily="18" charset="0"/>
              </a:rPr>
              <a:t> deal </a:t>
            </a:r>
            <a:r>
              <a:rPr lang="ro-RO" b="1" dirty="0" err="1">
                <a:latin typeface="Times New Roman" panose="02020603050405020304" pitchFamily="18" charset="0"/>
                <a:cs typeface="Times New Roman" panose="02020603050405020304" pitchFamily="18" charset="0"/>
              </a:rPr>
              <a:t>with</a:t>
            </a:r>
            <a:r>
              <a:rPr lang="ro-RO" b="1" dirty="0">
                <a:latin typeface="Times New Roman" panose="02020603050405020304" pitchFamily="18" charset="0"/>
                <a:cs typeface="Times New Roman" panose="02020603050405020304" pitchFamily="18" charset="0"/>
              </a:rPr>
              <a:t> conflict </a:t>
            </a:r>
            <a:r>
              <a:rPr lang="ro-RO" b="1" dirty="0" err="1">
                <a:latin typeface="Times New Roman" panose="02020603050405020304" pitchFamily="18" charset="0"/>
                <a:cs typeface="Times New Roman" panose="02020603050405020304" pitchFamily="18" charset="0"/>
              </a:rPr>
              <a:t>resolutions</a:t>
            </a:r>
            <a:r>
              <a:rPr lang="ro-RO" b="1" dirty="0">
                <a:latin typeface="Times New Roman" panose="02020603050405020304" pitchFamily="18" charset="0"/>
                <a:cs typeface="Times New Roman" panose="02020603050405020304" pitchFamily="18" charset="0"/>
              </a:rPr>
              <a:t> in </a:t>
            </a:r>
            <a:r>
              <a:rPr lang="ro-RO" b="1" dirty="0" err="1">
                <a:latin typeface="Times New Roman" panose="02020603050405020304" pitchFamily="18" charset="0"/>
                <a:cs typeface="Times New Roman" panose="02020603050405020304" pitchFamily="18" charset="0"/>
              </a:rPr>
              <a:t>territorial</a:t>
            </a:r>
            <a:r>
              <a:rPr lang="ro-RO" b="1" dirty="0">
                <a:latin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cs typeface="Times New Roman" panose="02020603050405020304" pitchFamily="18" charset="0"/>
              </a:rPr>
              <a:t>disputes</a:t>
            </a:r>
            <a:r>
              <a:rPr lang="ro-RO" dirty="0">
                <a:latin typeface="Times New Roman" panose="02020603050405020304" pitchFamily="18" charset="0"/>
                <a:cs typeface="Times New Roman" panose="02020603050405020304" pitchFamily="18" charset="0"/>
              </a:rPr>
              <a:t>”, implementat de Aparatul Președintelui Republicii Moldova în parteneriat cu ICJP și </a:t>
            </a:r>
            <a:r>
              <a:rPr lang="ro-RO" dirty="0" smtClean="0">
                <a:latin typeface="Times New Roman" panose="02020603050405020304" pitchFamily="18" charset="0"/>
                <a:cs typeface="Times New Roman" panose="02020603050405020304" pitchFamily="18" charset="0"/>
              </a:rPr>
              <a:t>Liceul </a:t>
            </a:r>
            <a:r>
              <a:rPr lang="ro-RO" dirty="0">
                <a:latin typeface="Times New Roman" panose="02020603050405020304" pitchFamily="18" charset="0"/>
                <a:cs typeface="Times New Roman" panose="02020603050405020304" pitchFamily="18" charset="0"/>
              </a:rPr>
              <a:t>AȘM cu suportul financiar al German </a:t>
            </a:r>
            <a:r>
              <a:rPr lang="ro-RO" dirty="0" err="1">
                <a:latin typeface="Times New Roman" panose="02020603050405020304" pitchFamily="18" charset="0"/>
                <a:cs typeface="Times New Roman" panose="02020603050405020304" pitchFamily="18" charset="0"/>
              </a:rPr>
              <a:t>Ministry</a:t>
            </a:r>
            <a:r>
              <a:rPr lang="ro-RO" dirty="0">
                <a:latin typeface="Times New Roman" panose="02020603050405020304" pitchFamily="18" charset="0"/>
                <a:cs typeface="Times New Roman" panose="02020603050405020304" pitchFamily="18" charset="0"/>
              </a:rPr>
              <a:t> of Foreign </a:t>
            </a:r>
            <a:r>
              <a:rPr lang="ro-RO" dirty="0" smtClean="0">
                <a:latin typeface="Times New Roman" panose="02020603050405020304" pitchFamily="18" charset="0"/>
                <a:cs typeface="Times New Roman" panose="02020603050405020304" pitchFamily="18" charset="0"/>
              </a:rPr>
              <a:t>Affairs.</a:t>
            </a: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endParaRPr lang="ro-RO" sz="15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Proiectul EUBORDERREGIONS, FP 7, Nr. 266920: European </a:t>
            </a:r>
            <a:r>
              <a:rPr lang="ro-RO" dirty="0" err="1">
                <a:latin typeface="Times New Roman" panose="02020603050405020304" pitchFamily="18" charset="0"/>
                <a:cs typeface="Times New Roman" panose="02020603050405020304" pitchFamily="18" charset="0"/>
              </a:rPr>
              <a:t>Regions</a:t>
            </a:r>
            <a:r>
              <a:rPr lang="ro-RO" dirty="0">
                <a:latin typeface="Times New Roman" panose="02020603050405020304" pitchFamily="18" charset="0"/>
                <a:cs typeface="Times New Roman" panose="02020603050405020304" pitchFamily="18" charset="0"/>
              </a:rPr>
              <a:t>, EU </a:t>
            </a:r>
            <a:r>
              <a:rPr lang="ro-RO" dirty="0" err="1">
                <a:latin typeface="Times New Roman" panose="02020603050405020304" pitchFamily="18" charset="0"/>
                <a:cs typeface="Times New Roman" panose="02020603050405020304" pitchFamily="18" charset="0"/>
              </a:rPr>
              <a:t>External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Borders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Immediate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Neighbours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Analysing</a:t>
            </a:r>
            <a:r>
              <a:rPr lang="ro-RO" dirty="0">
                <a:latin typeface="Times New Roman" panose="02020603050405020304" pitchFamily="18" charset="0"/>
                <a:cs typeface="Times New Roman" panose="02020603050405020304" pitchFamily="18" charset="0"/>
              </a:rPr>
              <a:t> Regional </a:t>
            </a:r>
            <a:r>
              <a:rPr lang="ro-RO" dirty="0" err="1">
                <a:latin typeface="Times New Roman" panose="02020603050405020304" pitchFamily="18" charset="0"/>
                <a:cs typeface="Times New Roman" panose="02020603050405020304" pitchFamily="18" charset="0"/>
              </a:rPr>
              <a:t>Development</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Options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through</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Policies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Practices</a:t>
            </a:r>
            <a:r>
              <a:rPr lang="ro-RO" dirty="0">
                <a:latin typeface="Times New Roman" panose="02020603050405020304" pitchFamily="18" charset="0"/>
                <a:cs typeface="Times New Roman" panose="02020603050405020304" pitchFamily="18" charset="0"/>
              </a:rPr>
              <a:t> of </a:t>
            </a:r>
            <a:r>
              <a:rPr lang="ro-RO" dirty="0" err="1">
                <a:latin typeface="Times New Roman" panose="02020603050405020304" pitchFamily="18" charset="0"/>
                <a:cs typeface="Times New Roman" panose="02020603050405020304" pitchFamily="18" charset="0"/>
              </a:rPr>
              <a:t>Cross-Border</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Co-operation</a:t>
            </a:r>
            <a:r>
              <a:rPr lang="ro-RO" dirty="0">
                <a:latin typeface="Times New Roman" panose="02020603050405020304" pitchFamily="18" charset="0"/>
                <a:cs typeface="Times New Roman" panose="02020603050405020304" pitchFamily="18" charset="0"/>
              </a:rPr>
              <a:t>, din cadrul programului: SSH-2010-2.2-1 EU </a:t>
            </a:r>
            <a:r>
              <a:rPr lang="ro-RO" dirty="0" err="1">
                <a:latin typeface="Times New Roman" panose="02020603050405020304" pitchFamily="18" charset="0"/>
                <a:cs typeface="Times New Roman" panose="02020603050405020304" pitchFamily="18" charset="0"/>
              </a:rPr>
              <a:t>Regions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their</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Interaction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with</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the</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Neighbourhood</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Regions</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Area</a:t>
            </a:r>
            <a:r>
              <a:rPr lang="ro-RO" dirty="0">
                <a:latin typeface="Times New Roman" panose="02020603050405020304" pitchFamily="18" charset="0"/>
                <a:cs typeface="Times New Roman" panose="02020603050405020304" pitchFamily="18" charset="0"/>
              </a:rPr>
              <a:t> 8.2.2 Regional, </a:t>
            </a:r>
            <a:r>
              <a:rPr lang="ro-RO" dirty="0" err="1">
                <a:latin typeface="Times New Roman" panose="02020603050405020304" pitchFamily="18" charset="0"/>
                <a:cs typeface="Times New Roman" panose="02020603050405020304" pitchFamily="18" charset="0"/>
              </a:rPr>
              <a:t>territorial</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and</a:t>
            </a:r>
            <a:r>
              <a:rPr lang="ro-RO" dirty="0">
                <a:latin typeface="Times New Roman" panose="02020603050405020304" pitchFamily="18" charset="0"/>
                <a:cs typeface="Times New Roman" panose="02020603050405020304" pitchFamily="18" charset="0"/>
              </a:rPr>
              <a:t> social </a:t>
            </a:r>
            <a:r>
              <a:rPr lang="ro-RO" dirty="0" err="1">
                <a:latin typeface="Times New Roman" panose="02020603050405020304" pitchFamily="18" charset="0"/>
                <a:cs typeface="Times New Roman" panose="02020603050405020304" pitchFamily="18" charset="0"/>
              </a:rPr>
              <a:t>cohesion</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Coordonator - University of </a:t>
            </a:r>
            <a:r>
              <a:rPr lang="ro-RO" dirty="0" err="1">
                <a:latin typeface="Times New Roman" panose="02020603050405020304" pitchFamily="18" charset="0"/>
                <a:cs typeface="Times New Roman" panose="02020603050405020304" pitchFamily="18" charset="0"/>
              </a:rPr>
              <a:t>Eastern</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Finland</a:t>
            </a:r>
            <a:r>
              <a:rPr lang="ro-RO" dirty="0">
                <a:latin typeface="Times New Roman" panose="02020603050405020304" pitchFamily="18" charset="0"/>
                <a:cs typeface="Times New Roman" panose="02020603050405020304" pitchFamily="18" charset="0"/>
              </a:rPr>
              <a:t> (</a:t>
            </a:r>
            <a:r>
              <a:rPr lang="ro-RO" u="sng" dirty="0">
                <a:latin typeface="Times New Roman" panose="02020603050405020304" pitchFamily="18" charset="0"/>
                <a:cs typeface="Times New Roman" panose="02020603050405020304" pitchFamily="18" charset="0"/>
                <a:hlinkClick r:id="rId2"/>
              </a:rPr>
              <a:t>http://www.euborderregions.eu</a:t>
            </a:r>
            <a:r>
              <a:rPr lang="ro-RO" dirty="0" smtClean="0">
                <a:latin typeface="Times New Roman" panose="02020603050405020304" pitchFamily="18" charset="0"/>
                <a:cs typeface="Times New Roman" panose="02020603050405020304" pitchFamily="18" charset="0"/>
              </a:rPr>
              <a:t>).</a:t>
            </a:r>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39018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Autofit/>
          </a:bodyPr>
          <a:lstStyle/>
          <a:p>
            <a:r>
              <a:rPr lang="ro-RO" sz="2800" b="1" dirty="0">
                <a:latin typeface="Times New Roman" panose="02020603050405020304" pitchFamily="18" charset="0"/>
                <a:cs typeface="Times New Roman" panose="02020603050405020304" pitchFamily="18" charset="0"/>
              </a:rPr>
              <a:t>DISTINCȚII / DIPLOME </a:t>
            </a:r>
            <a:r>
              <a:rPr lang="ro-RO" sz="2800" b="1" dirty="0" smtClean="0">
                <a:latin typeface="Times New Roman" panose="02020603050405020304" pitchFamily="18" charset="0"/>
                <a:cs typeface="Times New Roman" panose="02020603050405020304" pitchFamily="18" charset="0"/>
              </a:rPr>
              <a:t>OBȚINUTE</a:t>
            </a:r>
            <a:br>
              <a:rPr lang="ro-RO" sz="2800" b="1" dirty="0" smtClean="0">
                <a:latin typeface="Times New Roman" panose="02020603050405020304" pitchFamily="18" charset="0"/>
                <a:cs typeface="Times New Roman" panose="02020603050405020304" pitchFamily="18" charset="0"/>
              </a:rPr>
            </a:br>
            <a:r>
              <a:rPr lang="ro-RO" sz="2800" b="1" dirty="0" smtClean="0">
                <a:latin typeface="Times New Roman" panose="02020603050405020304" pitchFamily="18" charset="0"/>
                <a:cs typeface="Times New Roman" panose="02020603050405020304" pitchFamily="18" charset="0"/>
              </a:rPr>
              <a:t>de către cercetătorii ICJP al AȘM în anul 2015</a:t>
            </a:r>
            <a:r>
              <a:rPr lang="ro-RO" sz="2800" dirty="0">
                <a:latin typeface="Times New Roman" panose="02020603050405020304" pitchFamily="18" charset="0"/>
                <a:cs typeface="Times New Roman" panose="02020603050405020304" pitchFamily="18" charset="0"/>
              </a:rPr>
              <a:t/>
            </a:r>
            <a:br>
              <a:rPr lang="ro-RO" sz="2800" dirty="0">
                <a:latin typeface="Times New Roman" panose="02020603050405020304" pitchFamily="18" charset="0"/>
                <a:cs typeface="Times New Roman" panose="02020603050405020304" pitchFamily="18" charset="0"/>
              </a:rPr>
            </a:br>
            <a:endParaRPr lang="ro-RO" sz="2800" dirty="0">
              <a:latin typeface="Times New Roman" panose="02020603050405020304" pitchFamily="18" charset="0"/>
              <a:cs typeface="Times New Roman" panose="02020603050405020304" pitchFamily="18" charset="0"/>
            </a:endParaRPr>
          </a:p>
        </p:txBody>
      </p:sp>
      <p:graphicFrame>
        <p:nvGraphicFramePr>
          <p:cNvPr id="4" name="Substituent conținut 3"/>
          <p:cNvGraphicFramePr>
            <a:graphicFrameLocks noGrp="1"/>
          </p:cNvGraphicFramePr>
          <p:nvPr>
            <p:ph idx="1"/>
            <p:extLst>
              <p:ext uri="{D42A27DB-BD31-4B8C-83A1-F6EECF244321}">
                <p14:modId xmlns:p14="http://schemas.microsoft.com/office/powerpoint/2010/main" val="520456001"/>
              </p:ext>
            </p:extLst>
          </p:nvPr>
        </p:nvGraphicFramePr>
        <p:xfrm>
          <a:off x="251520" y="1556792"/>
          <a:ext cx="8712968" cy="4774688"/>
        </p:xfrm>
        <a:graphic>
          <a:graphicData uri="http://schemas.openxmlformats.org/drawingml/2006/table">
            <a:tbl>
              <a:tblPr firstRow="1" firstCol="1" bandRow="1">
                <a:tableStyleId>{5C22544A-7EE6-4342-B048-85BDC9FD1C3A}</a:tableStyleId>
              </a:tblPr>
              <a:tblGrid>
                <a:gridCol w="5112568"/>
                <a:gridCol w="2088232"/>
                <a:gridCol w="1512168"/>
              </a:tblGrid>
              <a:tr h="288032">
                <a:tc>
                  <a:txBody>
                    <a:bodyPr/>
                    <a:lstStyle/>
                    <a:p>
                      <a:pPr algn="ctr">
                        <a:lnSpc>
                          <a:spcPct val="115000"/>
                        </a:lnSpc>
                        <a:spcAft>
                          <a:spcPts val="0"/>
                        </a:spcAft>
                      </a:pPr>
                      <a:r>
                        <a:rPr lang="ro-RO" sz="1050" dirty="0">
                          <a:solidFill>
                            <a:schemeClr val="tx1"/>
                          </a:solidFill>
                          <a:effectLst/>
                          <a:latin typeface="Times New Roman" panose="02020603050405020304" pitchFamily="18" charset="0"/>
                          <a:cs typeface="Times New Roman" panose="02020603050405020304" pitchFamily="18" charset="0"/>
                        </a:rPr>
                        <a:t>Denumirea distincției / diplomei</a:t>
                      </a:r>
                      <a:endParaRPr lang="ro-RO" sz="105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tc>
                  <a:txBody>
                    <a:bodyPr/>
                    <a:lstStyle/>
                    <a:p>
                      <a:pPr algn="ctr">
                        <a:lnSpc>
                          <a:spcPct val="115000"/>
                        </a:lnSpc>
                        <a:spcAft>
                          <a:spcPts val="0"/>
                        </a:spcAft>
                      </a:pPr>
                      <a:r>
                        <a:rPr lang="ro-RO" sz="1050" dirty="0">
                          <a:solidFill>
                            <a:schemeClr val="tx1"/>
                          </a:solidFill>
                          <a:effectLst/>
                          <a:latin typeface="Times New Roman" panose="02020603050405020304" pitchFamily="18" charset="0"/>
                          <a:cs typeface="Times New Roman" panose="02020603050405020304" pitchFamily="18" charset="0"/>
                        </a:rPr>
                        <a:t>Instituția care a acordat distincția </a:t>
                      </a:r>
                      <a:endParaRPr lang="ro-RO" sz="105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tc>
                  <a:txBody>
                    <a:bodyPr/>
                    <a:lstStyle/>
                    <a:p>
                      <a:pPr algn="ctr">
                        <a:lnSpc>
                          <a:spcPct val="115000"/>
                        </a:lnSpc>
                        <a:spcAft>
                          <a:spcPts val="0"/>
                        </a:spcAft>
                      </a:pPr>
                      <a:r>
                        <a:rPr lang="ro-RO" sz="1050" b="1" dirty="0" smtClean="0">
                          <a:solidFill>
                            <a:schemeClr val="tx1"/>
                          </a:solidFill>
                          <a:effectLst/>
                          <a:latin typeface="Times New Roman" panose="02020603050405020304" pitchFamily="18" charset="0"/>
                          <a:cs typeface="Times New Roman" panose="02020603050405020304" pitchFamily="18" charset="0"/>
                        </a:rPr>
                        <a:t>Data </a:t>
                      </a:r>
                      <a:r>
                        <a:rPr lang="ro-RO" sz="1050" b="1" dirty="0">
                          <a:solidFill>
                            <a:schemeClr val="tx1"/>
                          </a:solidFill>
                          <a:effectLst/>
                          <a:latin typeface="Times New Roman" panose="02020603050405020304" pitchFamily="18" charset="0"/>
                          <a:cs typeface="Times New Roman" panose="02020603050405020304" pitchFamily="18" charset="0"/>
                        </a:rPr>
                        <a:t>acordării</a:t>
                      </a:r>
                      <a:endParaRPr lang="ro-RO" sz="105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tr>
              <a:tr h="455326">
                <a:tc>
                  <a:txBody>
                    <a:bodyPr/>
                    <a:lstStyle/>
                    <a:p>
                      <a:pPr>
                        <a:lnSpc>
                          <a:spcPct val="115000"/>
                        </a:lnSpc>
                        <a:spcAft>
                          <a:spcPts val="0"/>
                        </a:spcAft>
                      </a:pPr>
                      <a:r>
                        <a:rPr lang="ro-RO" sz="1800" dirty="0">
                          <a:solidFill>
                            <a:schemeClr val="tx1"/>
                          </a:solidFill>
                          <a:effectLst/>
                          <a:latin typeface="Times New Roman" panose="02020603050405020304" pitchFamily="18" charset="0"/>
                          <a:cs typeface="Times New Roman" panose="02020603050405020304" pitchFamily="18" charset="0"/>
                        </a:rPr>
                        <a:t>Prof. </a:t>
                      </a:r>
                      <a:r>
                        <a:rPr lang="ro-RO" sz="1800" dirty="0" smtClean="0">
                          <a:solidFill>
                            <a:schemeClr val="tx1"/>
                          </a:solidFill>
                          <a:effectLst/>
                          <a:latin typeface="Times New Roman" panose="02020603050405020304" pitchFamily="18" charset="0"/>
                          <a:cs typeface="Times New Roman" panose="02020603050405020304" pitchFamily="18" charset="0"/>
                        </a:rPr>
                        <a:t>Victor</a:t>
                      </a:r>
                      <a:r>
                        <a:rPr lang="ro-RO" sz="1800" baseline="0" dirty="0" smtClean="0">
                          <a:solidFill>
                            <a:schemeClr val="tx1"/>
                          </a:solidFill>
                          <a:effectLst/>
                          <a:latin typeface="Times New Roman" panose="02020603050405020304" pitchFamily="18" charset="0"/>
                          <a:cs typeface="Times New Roman" panose="02020603050405020304" pitchFamily="18" charset="0"/>
                        </a:rPr>
                        <a:t> </a:t>
                      </a:r>
                      <a:r>
                        <a:rPr lang="ro-RO" sz="1800" dirty="0" smtClean="0">
                          <a:solidFill>
                            <a:schemeClr val="tx1"/>
                          </a:solidFill>
                          <a:effectLst/>
                          <a:latin typeface="Times New Roman" panose="02020603050405020304" pitchFamily="18" charset="0"/>
                          <a:cs typeface="Times New Roman" panose="02020603050405020304" pitchFamily="18" charset="0"/>
                        </a:rPr>
                        <a:t>MORARU - Ordinul </a:t>
                      </a:r>
                      <a:r>
                        <a:rPr lang="ro-RO" sz="1800" dirty="0">
                          <a:solidFill>
                            <a:schemeClr val="tx1"/>
                          </a:solidFill>
                          <a:effectLst/>
                          <a:latin typeface="Times New Roman" panose="02020603050405020304" pitchFamily="18" charset="0"/>
                          <a:cs typeface="Times New Roman" panose="02020603050405020304" pitchFamily="18" charset="0"/>
                        </a:rPr>
                        <a:t>„Steaua Italiei”</a:t>
                      </a:r>
                      <a:endParaRPr lang="ro-RO" sz="18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85000">
                          <a:srgbClr val="D5C9A7"/>
                        </a:gs>
                        <a:gs pos="59000">
                          <a:srgbClr val="F0EBD5"/>
                        </a:gs>
                        <a:gs pos="100000">
                          <a:srgbClr val="D1C39F"/>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Președinția Republicii Italiene</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85000">
                          <a:srgbClr val="D5C9A7"/>
                        </a:gs>
                        <a:gs pos="59000">
                          <a:srgbClr val="F0EBD5"/>
                        </a:gs>
                        <a:gs pos="100000">
                          <a:srgbClr val="D1C39F"/>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14 iulie </a:t>
                      </a:r>
                      <a:r>
                        <a:rPr lang="ro-RO" sz="1600" dirty="0" smtClean="0">
                          <a:effectLst/>
                          <a:latin typeface="Times New Roman" panose="02020603050405020304" pitchFamily="18" charset="0"/>
                          <a:cs typeface="Times New Roman" panose="02020603050405020304" pitchFamily="18" charset="0"/>
                        </a:rPr>
                        <a:t>2015</a:t>
                      </a:r>
                      <a:endParaRPr lang="ro-RO" sz="1600" dirty="0">
                        <a:effectLst/>
                        <a:latin typeface="Times New Roman" panose="02020603050405020304" pitchFamily="18" charset="0"/>
                        <a:cs typeface="Times New Roman" panose="02020603050405020304" pitchFamily="18" charset="0"/>
                      </a:endParaRPr>
                    </a:p>
                  </a:txBody>
                  <a:tcPr marL="68580" marR="68580" marT="0" marB="0">
                    <a:gradFill>
                      <a:gsLst>
                        <a:gs pos="0">
                          <a:srgbClr val="FFFF00"/>
                        </a:gs>
                        <a:gs pos="85000">
                          <a:srgbClr val="D5C9A7"/>
                        </a:gs>
                        <a:gs pos="59000">
                          <a:srgbClr val="F0EBD5"/>
                        </a:gs>
                        <a:gs pos="100000">
                          <a:srgbClr val="D1C39F"/>
                        </a:gs>
                      </a:gsLst>
                      <a:lin ang="5400000" scaled="0"/>
                    </a:gradFill>
                  </a:tcPr>
                </a:tc>
              </a:tr>
              <a:tr h="455326">
                <a:tc>
                  <a:txBody>
                    <a:bodyPr/>
                    <a:lstStyle/>
                    <a:p>
                      <a:pPr>
                        <a:lnSpc>
                          <a:spcPct val="115000"/>
                        </a:lnSpc>
                        <a:spcAft>
                          <a:spcPts val="0"/>
                        </a:spcAft>
                      </a:pPr>
                      <a:r>
                        <a:rPr lang="ro-RO" sz="1800" dirty="0">
                          <a:solidFill>
                            <a:schemeClr val="tx1"/>
                          </a:solidFill>
                          <a:effectLst/>
                          <a:latin typeface="Times New Roman" panose="02020603050405020304" pitchFamily="18" charset="0"/>
                          <a:cs typeface="Times New Roman" panose="02020603050405020304" pitchFamily="18" charset="0"/>
                        </a:rPr>
                        <a:t>Prof. </a:t>
                      </a:r>
                      <a:r>
                        <a:rPr lang="ro-RO" sz="1800" dirty="0" smtClean="0">
                          <a:solidFill>
                            <a:schemeClr val="tx1"/>
                          </a:solidFill>
                          <a:effectLst/>
                          <a:latin typeface="Times New Roman" panose="02020603050405020304" pitchFamily="18" charset="0"/>
                          <a:cs typeface="Times New Roman" panose="02020603050405020304" pitchFamily="18" charset="0"/>
                        </a:rPr>
                        <a:t>Victor</a:t>
                      </a:r>
                      <a:r>
                        <a:rPr lang="ro-RO" sz="1800" baseline="0" dirty="0" smtClean="0">
                          <a:solidFill>
                            <a:schemeClr val="tx1"/>
                          </a:solidFill>
                          <a:effectLst/>
                          <a:latin typeface="Times New Roman" panose="02020603050405020304" pitchFamily="18" charset="0"/>
                          <a:cs typeface="Times New Roman" panose="02020603050405020304" pitchFamily="18" charset="0"/>
                        </a:rPr>
                        <a:t> </a:t>
                      </a:r>
                      <a:r>
                        <a:rPr lang="ro-RO" sz="1800" dirty="0" smtClean="0">
                          <a:solidFill>
                            <a:schemeClr val="tx1"/>
                          </a:solidFill>
                          <a:effectLst/>
                          <a:latin typeface="Times New Roman" panose="02020603050405020304" pitchFamily="18" charset="0"/>
                          <a:cs typeface="Times New Roman" panose="02020603050405020304" pitchFamily="18" charset="0"/>
                        </a:rPr>
                        <a:t> </a:t>
                      </a:r>
                      <a:r>
                        <a:rPr lang="ro-RO" sz="1800" dirty="0">
                          <a:solidFill>
                            <a:schemeClr val="tx1"/>
                          </a:solidFill>
                          <a:effectLst/>
                          <a:latin typeface="Times New Roman" panose="02020603050405020304" pitchFamily="18" charset="0"/>
                          <a:cs typeface="Times New Roman" panose="02020603050405020304" pitchFamily="18" charset="0"/>
                        </a:rPr>
                        <a:t>MORARU - Diploma de Membru de Onoare</a:t>
                      </a:r>
                      <a:endParaRPr lang="ro-RO" sz="18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D4DEFF"/>
                        </a:gs>
                        <a:gs pos="84000">
                          <a:srgbClr val="D4DEFF"/>
                        </a:gs>
                        <a:gs pos="100000">
                          <a:srgbClr val="96AB94"/>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Academia Oamenilor de Știință din România</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D4DEFF"/>
                        </a:gs>
                        <a:gs pos="84000">
                          <a:srgbClr val="D4DEFF"/>
                        </a:gs>
                        <a:gs pos="100000">
                          <a:srgbClr val="96AB94"/>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26 martie 2015</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D4DEFF"/>
                        </a:gs>
                        <a:gs pos="84000">
                          <a:srgbClr val="D4DEFF"/>
                        </a:gs>
                        <a:gs pos="100000">
                          <a:srgbClr val="96AB94"/>
                        </a:gs>
                      </a:gsLst>
                      <a:lin ang="5400000" scaled="0"/>
                    </a:gradFill>
                  </a:tcPr>
                </a:tc>
              </a:tr>
              <a:tr h="692519">
                <a:tc>
                  <a:txBody>
                    <a:bodyPr/>
                    <a:lstStyle/>
                    <a:p>
                      <a:pPr>
                        <a:lnSpc>
                          <a:spcPct val="115000"/>
                        </a:lnSpc>
                        <a:spcAft>
                          <a:spcPts val="0"/>
                        </a:spcAft>
                      </a:pPr>
                      <a:r>
                        <a:rPr lang="ro-RO" sz="1800" dirty="0">
                          <a:solidFill>
                            <a:schemeClr val="tx1"/>
                          </a:solidFill>
                          <a:effectLst/>
                          <a:latin typeface="Times New Roman" panose="02020603050405020304" pitchFamily="18" charset="0"/>
                          <a:cs typeface="Times New Roman" panose="02020603050405020304" pitchFamily="18" charset="0"/>
                        </a:rPr>
                        <a:t>Prof. </a:t>
                      </a:r>
                      <a:r>
                        <a:rPr lang="ro-RO" sz="1800" dirty="0" smtClean="0">
                          <a:solidFill>
                            <a:schemeClr val="tx1"/>
                          </a:solidFill>
                          <a:effectLst/>
                          <a:latin typeface="Times New Roman" panose="02020603050405020304" pitchFamily="18" charset="0"/>
                          <a:cs typeface="Times New Roman" panose="02020603050405020304" pitchFamily="18" charset="0"/>
                        </a:rPr>
                        <a:t>Victor</a:t>
                      </a:r>
                      <a:r>
                        <a:rPr lang="ro-RO" sz="1800" baseline="0" dirty="0" smtClean="0">
                          <a:solidFill>
                            <a:schemeClr val="tx1"/>
                          </a:solidFill>
                          <a:effectLst/>
                          <a:latin typeface="Times New Roman" panose="02020603050405020304" pitchFamily="18" charset="0"/>
                          <a:cs typeface="Times New Roman" panose="02020603050405020304" pitchFamily="18" charset="0"/>
                        </a:rPr>
                        <a:t> </a:t>
                      </a:r>
                      <a:r>
                        <a:rPr lang="ro-RO" sz="1800" dirty="0" smtClean="0">
                          <a:solidFill>
                            <a:schemeClr val="tx1"/>
                          </a:solidFill>
                          <a:effectLst/>
                          <a:latin typeface="Times New Roman" panose="02020603050405020304" pitchFamily="18" charset="0"/>
                          <a:cs typeface="Times New Roman" panose="02020603050405020304" pitchFamily="18" charset="0"/>
                        </a:rPr>
                        <a:t>MORARU </a:t>
                      </a:r>
                      <a:r>
                        <a:rPr lang="ro-RO" sz="1800" dirty="0">
                          <a:solidFill>
                            <a:schemeClr val="tx1"/>
                          </a:solidFill>
                          <a:effectLst/>
                          <a:latin typeface="Times New Roman" panose="02020603050405020304" pitchFamily="18" charset="0"/>
                          <a:cs typeface="Times New Roman" panose="02020603050405020304" pitchFamily="18" charset="0"/>
                        </a:rPr>
                        <a:t>- Medalia comemorativă și Diploma de recunoștință</a:t>
                      </a:r>
                      <a:endParaRPr lang="ro-RO" sz="18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F0EBD5"/>
                        </a:gs>
                        <a:gs pos="96000">
                          <a:srgbClr val="D1C39F"/>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Liga culturală pentru unitatea românilor de pretutindeni</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17000">
                          <a:srgbClr val="F0EBD5"/>
                        </a:gs>
                        <a:gs pos="96000">
                          <a:srgbClr val="D1C39F"/>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23 octombrie 2015</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17000">
                          <a:srgbClr val="F0EBD5"/>
                        </a:gs>
                        <a:gs pos="96000">
                          <a:srgbClr val="D1C39F"/>
                        </a:gs>
                      </a:gsLst>
                      <a:lin ang="5400000" scaled="0"/>
                    </a:gradFill>
                  </a:tcPr>
                </a:tc>
              </a:tr>
              <a:tr h="455326">
                <a:tc>
                  <a:txBody>
                    <a:bodyPr/>
                    <a:lstStyle/>
                    <a:p>
                      <a:pPr>
                        <a:lnSpc>
                          <a:spcPct val="115000"/>
                        </a:lnSpc>
                        <a:spcAft>
                          <a:spcPts val="0"/>
                        </a:spcAft>
                      </a:pPr>
                      <a:r>
                        <a:rPr lang="ro-RO" sz="1800" dirty="0">
                          <a:solidFill>
                            <a:schemeClr val="tx1"/>
                          </a:solidFill>
                          <a:effectLst/>
                          <a:latin typeface="Times New Roman" panose="02020603050405020304" pitchFamily="18" charset="0"/>
                          <a:cs typeface="Times New Roman" panose="02020603050405020304" pitchFamily="18" charset="0"/>
                        </a:rPr>
                        <a:t>Prof. </a:t>
                      </a:r>
                      <a:r>
                        <a:rPr lang="ro-RO" sz="1800" dirty="0" smtClean="0">
                          <a:solidFill>
                            <a:schemeClr val="tx1"/>
                          </a:solidFill>
                          <a:effectLst/>
                          <a:latin typeface="Times New Roman" panose="02020603050405020304" pitchFamily="18" charset="0"/>
                          <a:cs typeface="Times New Roman" panose="02020603050405020304" pitchFamily="18" charset="0"/>
                        </a:rPr>
                        <a:t>Valeriu</a:t>
                      </a:r>
                      <a:r>
                        <a:rPr lang="ro-RO" sz="1800" baseline="0" dirty="0" smtClean="0">
                          <a:solidFill>
                            <a:schemeClr val="tx1"/>
                          </a:solidFill>
                          <a:effectLst/>
                          <a:latin typeface="Times New Roman" panose="02020603050405020304" pitchFamily="18" charset="0"/>
                          <a:cs typeface="Times New Roman" panose="02020603050405020304" pitchFamily="18" charset="0"/>
                        </a:rPr>
                        <a:t> </a:t>
                      </a:r>
                      <a:r>
                        <a:rPr lang="ro-RO" sz="1800" dirty="0" smtClean="0">
                          <a:solidFill>
                            <a:schemeClr val="tx1"/>
                          </a:solidFill>
                          <a:effectLst/>
                          <a:latin typeface="Times New Roman" panose="02020603050405020304" pitchFamily="18" charset="0"/>
                          <a:cs typeface="Times New Roman" panose="02020603050405020304" pitchFamily="18" charset="0"/>
                        </a:rPr>
                        <a:t>CUȘNIR </a:t>
                      </a:r>
                      <a:r>
                        <a:rPr lang="ro-RO" sz="1800" dirty="0">
                          <a:solidFill>
                            <a:schemeClr val="tx1"/>
                          </a:solidFill>
                          <a:effectLst/>
                          <a:latin typeface="Times New Roman" panose="02020603050405020304" pitchFamily="18" charset="0"/>
                          <a:cs typeface="Times New Roman" panose="02020603050405020304" pitchFamily="18" charset="0"/>
                        </a:rPr>
                        <a:t>– Diploma de gradul II </a:t>
                      </a:r>
                    </a:p>
                  </a:txBody>
                  <a:tcPr marL="68580" marR="68580" marT="0" marB="0">
                    <a:gradFill>
                      <a:gsLst>
                        <a:gs pos="0">
                          <a:srgbClr val="FFFF00"/>
                        </a:gs>
                        <a:gs pos="41000">
                          <a:srgbClr val="D4DEFF"/>
                        </a:gs>
                        <a:gs pos="87000">
                          <a:srgbClr val="D4DEFF"/>
                        </a:gs>
                        <a:gs pos="100000">
                          <a:srgbClr val="96AB94"/>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Guvernul Republicii Moldova</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41000">
                          <a:srgbClr val="D4DEFF"/>
                        </a:gs>
                        <a:gs pos="87000">
                          <a:srgbClr val="D4DEFF"/>
                        </a:gs>
                        <a:gs pos="100000">
                          <a:srgbClr val="96AB94"/>
                        </a:gs>
                      </a:gsLst>
                      <a:lin ang="5400000" scaled="0"/>
                    </a:gradFill>
                  </a:tcPr>
                </a:tc>
                <a:tc>
                  <a:txBody>
                    <a:bodyPr/>
                    <a:lstStyle/>
                    <a:p>
                      <a:pPr>
                        <a:lnSpc>
                          <a:spcPct val="115000"/>
                        </a:lnSpc>
                        <a:spcAft>
                          <a:spcPts val="0"/>
                        </a:spcAft>
                      </a:pPr>
                      <a:r>
                        <a:rPr lang="ro-RO" sz="1600" dirty="0" smtClean="0">
                          <a:effectLst/>
                          <a:latin typeface="Times New Roman" panose="02020603050405020304" pitchFamily="18" charset="0"/>
                          <a:cs typeface="Times New Roman" panose="02020603050405020304" pitchFamily="18" charset="0"/>
                        </a:rPr>
                        <a:t>12 iunie 2015</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41000">
                          <a:srgbClr val="D4DEFF"/>
                        </a:gs>
                        <a:gs pos="87000">
                          <a:srgbClr val="D4DEFF"/>
                        </a:gs>
                        <a:gs pos="100000">
                          <a:srgbClr val="96AB94"/>
                        </a:gs>
                      </a:gsLst>
                      <a:lin ang="5400000" scaled="0"/>
                    </a:gradFill>
                  </a:tcPr>
                </a:tc>
              </a:tr>
              <a:tr h="692519">
                <a:tc>
                  <a:txBody>
                    <a:bodyPr/>
                    <a:lstStyle/>
                    <a:p>
                      <a:pPr algn="just">
                        <a:lnSpc>
                          <a:spcPct val="115000"/>
                        </a:lnSpc>
                        <a:spcAft>
                          <a:spcPts val="0"/>
                        </a:spcAft>
                        <a:tabLst>
                          <a:tab pos="180340" algn="l"/>
                        </a:tabLst>
                      </a:pPr>
                      <a:r>
                        <a:rPr lang="ro-RO" sz="1800" dirty="0" smtClean="0">
                          <a:solidFill>
                            <a:schemeClr val="tx1"/>
                          </a:solidFill>
                          <a:effectLst/>
                          <a:latin typeface="Times New Roman" panose="02020603050405020304" pitchFamily="18" charset="0"/>
                          <a:cs typeface="Times New Roman" panose="02020603050405020304" pitchFamily="18" charset="0"/>
                        </a:rPr>
                        <a:t>Dr. Vitalie</a:t>
                      </a:r>
                      <a:r>
                        <a:rPr lang="ro-RO" sz="1800" baseline="0" dirty="0" smtClean="0">
                          <a:solidFill>
                            <a:schemeClr val="tx1"/>
                          </a:solidFill>
                          <a:effectLst/>
                          <a:latin typeface="Times New Roman" panose="02020603050405020304" pitchFamily="18" charset="0"/>
                          <a:cs typeface="Times New Roman" panose="02020603050405020304" pitchFamily="18" charset="0"/>
                        </a:rPr>
                        <a:t> </a:t>
                      </a:r>
                      <a:r>
                        <a:rPr lang="ro-RO" sz="1800" dirty="0" smtClean="0">
                          <a:solidFill>
                            <a:schemeClr val="tx1"/>
                          </a:solidFill>
                          <a:effectLst/>
                          <a:latin typeface="Times New Roman" panose="02020603050405020304" pitchFamily="18" charset="0"/>
                          <a:cs typeface="Times New Roman" panose="02020603050405020304" pitchFamily="18" charset="0"/>
                        </a:rPr>
                        <a:t>VARZARI - Diplomă </a:t>
                      </a:r>
                      <a:r>
                        <a:rPr lang="ro-RO" sz="1800" dirty="0">
                          <a:solidFill>
                            <a:schemeClr val="tx1"/>
                          </a:solidFill>
                          <a:effectLst/>
                          <a:latin typeface="Times New Roman" panose="02020603050405020304" pitchFamily="18" charset="0"/>
                          <a:cs typeface="Times New Roman" panose="02020603050405020304" pitchFamily="18" charset="0"/>
                        </a:rPr>
                        <a:t>de merit </a:t>
                      </a:r>
                      <a:r>
                        <a:rPr lang="ro-RO" sz="1800" dirty="0" smtClean="0">
                          <a:solidFill>
                            <a:schemeClr val="tx1"/>
                          </a:solidFill>
                          <a:effectLst/>
                          <a:latin typeface="Times New Roman" panose="02020603050405020304" pitchFamily="18" charset="0"/>
                          <a:cs typeface="Times New Roman" panose="02020603050405020304" pitchFamily="18" charset="0"/>
                        </a:rPr>
                        <a:t>pentru </a:t>
                      </a:r>
                      <a:r>
                        <a:rPr lang="ro-RO" sz="1800" dirty="0">
                          <a:solidFill>
                            <a:schemeClr val="tx1"/>
                          </a:solidFill>
                          <a:effectLst/>
                          <a:latin typeface="Times New Roman" panose="02020603050405020304" pitchFamily="18" charset="0"/>
                          <a:cs typeface="Times New Roman" panose="02020603050405020304" pitchFamily="18" charset="0"/>
                        </a:rPr>
                        <a:t>activitate prodigioasă în cercetare </a:t>
                      </a:r>
                      <a:r>
                        <a:rPr lang="ro-RO" sz="1800" dirty="0" smtClean="0">
                          <a:solidFill>
                            <a:schemeClr val="tx1"/>
                          </a:solidFill>
                          <a:effectLst/>
                          <a:latin typeface="Times New Roman" panose="02020603050405020304" pitchFamily="18" charset="0"/>
                          <a:cs typeface="Times New Roman" panose="02020603050405020304" pitchFamily="18" charset="0"/>
                        </a:rPr>
                        <a:t>cu </a:t>
                      </a:r>
                      <a:r>
                        <a:rPr lang="ro-RO" sz="1800" dirty="0">
                          <a:solidFill>
                            <a:schemeClr val="tx1"/>
                          </a:solidFill>
                          <a:effectLst/>
                          <a:latin typeface="Times New Roman" panose="02020603050405020304" pitchFamily="18" charset="0"/>
                          <a:cs typeface="Times New Roman" panose="02020603050405020304" pitchFamily="18" charset="0"/>
                        </a:rPr>
                        <a:t>prilejul Zilei Internaționale a </a:t>
                      </a:r>
                      <a:r>
                        <a:rPr lang="ro-RO" sz="1800" dirty="0" smtClean="0">
                          <a:solidFill>
                            <a:schemeClr val="tx1"/>
                          </a:solidFill>
                          <a:effectLst/>
                          <a:latin typeface="Times New Roman" panose="02020603050405020304" pitchFamily="18" charset="0"/>
                          <a:cs typeface="Times New Roman" panose="02020603050405020304" pitchFamily="18" charset="0"/>
                        </a:rPr>
                        <a:t>Științei</a:t>
                      </a:r>
                      <a:endParaRPr lang="ro-RO" sz="18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F0EBD5"/>
                        </a:gs>
                        <a:gs pos="95000">
                          <a:srgbClr val="D1C39F"/>
                        </a:gs>
                      </a:gsLst>
                      <a:lin ang="5400000" scaled="0"/>
                    </a:gradFill>
                  </a:tcPr>
                </a:tc>
                <a:tc>
                  <a:txBody>
                    <a:bodyPr/>
                    <a:lstStyle/>
                    <a:p>
                      <a:pPr algn="just">
                        <a:lnSpc>
                          <a:spcPct val="115000"/>
                        </a:lnSpc>
                        <a:spcAft>
                          <a:spcPts val="0"/>
                        </a:spcAft>
                      </a:pPr>
                      <a:r>
                        <a:rPr lang="ro-RO" sz="1600" dirty="0">
                          <a:effectLst/>
                          <a:latin typeface="Times New Roman" panose="02020603050405020304" pitchFamily="18" charset="0"/>
                          <a:cs typeface="Times New Roman" panose="02020603050405020304" pitchFamily="18" charset="0"/>
                        </a:rPr>
                        <a:t>AȘM</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F0EBD5"/>
                        </a:gs>
                        <a:gs pos="95000">
                          <a:srgbClr val="D1C39F"/>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10 noiembrie 2015</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F0EBD5"/>
                        </a:gs>
                        <a:gs pos="95000">
                          <a:srgbClr val="D1C39F"/>
                        </a:gs>
                      </a:gsLst>
                      <a:lin ang="5400000" scaled="0"/>
                    </a:gradFill>
                  </a:tcPr>
                </a:tc>
              </a:tr>
              <a:tr h="692519">
                <a:tc>
                  <a:txBody>
                    <a:bodyPr/>
                    <a:lstStyle/>
                    <a:p>
                      <a:pPr algn="just">
                        <a:lnSpc>
                          <a:spcPct val="115000"/>
                        </a:lnSpc>
                        <a:spcAft>
                          <a:spcPts val="0"/>
                        </a:spcAft>
                        <a:tabLst>
                          <a:tab pos="180340" algn="l"/>
                        </a:tabLst>
                      </a:pPr>
                      <a:r>
                        <a:rPr lang="ro-RO" sz="1800" dirty="0" smtClean="0">
                          <a:solidFill>
                            <a:schemeClr val="tx1"/>
                          </a:solidFill>
                          <a:effectLst/>
                          <a:latin typeface="Times New Roman" panose="02020603050405020304" pitchFamily="18" charset="0"/>
                          <a:cs typeface="Times New Roman" panose="02020603050405020304" pitchFamily="18" charset="0"/>
                        </a:rPr>
                        <a:t>Dr. Ion MOCANU - </a:t>
                      </a:r>
                      <a:r>
                        <a:rPr lang="ro-RO" sz="1800" dirty="0" err="1" smtClean="0">
                          <a:solidFill>
                            <a:schemeClr val="tx1"/>
                          </a:solidFill>
                          <a:effectLst/>
                          <a:latin typeface="Times New Roman" panose="02020603050405020304" pitchFamily="18" charset="0"/>
                          <a:cs typeface="Times New Roman" panose="02020603050405020304" pitchFamily="18" charset="0"/>
                        </a:rPr>
                        <a:t>Diplom</a:t>
                      </a:r>
                      <a:r>
                        <a:rPr lang="en-US" sz="1800" dirty="0" smtClean="0">
                          <a:solidFill>
                            <a:schemeClr val="tx1"/>
                          </a:solidFill>
                          <a:effectLst/>
                          <a:latin typeface="Times New Roman" panose="02020603050405020304" pitchFamily="18" charset="0"/>
                          <a:cs typeface="Times New Roman" panose="02020603050405020304" pitchFamily="18" charset="0"/>
                        </a:rPr>
                        <a:t>a</a:t>
                      </a:r>
                      <a:r>
                        <a:rPr lang="ro-RO" sz="1800" dirty="0" smtClean="0">
                          <a:solidFill>
                            <a:schemeClr val="tx1"/>
                          </a:solidFill>
                          <a:effectLst/>
                          <a:latin typeface="Times New Roman" panose="02020603050405020304" pitchFamily="18" charset="0"/>
                          <a:cs typeface="Times New Roman" panose="02020603050405020304" pitchFamily="18" charset="0"/>
                        </a:rPr>
                        <a:t> ”Tânăr cercetător” </a:t>
                      </a:r>
                      <a:r>
                        <a:rPr lang="ro-RO" sz="1800" dirty="0">
                          <a:solidFill>
                            <a:schemeClr val="tx1"/>
                          </a:solidFill>
                          <a:effectLst/>
                          <a:latin typeface="Times New Roman" panose="02020603050405020304" pitchFamily="18" charset="0"/>
                          <a:cs typeface="Times New Roman" panose="02020603050405020304" pitchFamily="18" charset="0"/>
                        </a:rPr>
                        <a:t>primită în cadrul evenimentului Noaptea </a:t>
                      </a:r>
                      <a:r>
                        <a:rPr lang="ro-RO" sz="1800" dirty="0" smtClean="0">
                          <a:solidFill>
                            <a:schemeClr val="tx1"/>
                          </a:solidFill>
                          <a:effectLst/>
                          <a:latin typeface="Times New Roman" panose="02020603050405020304" pitchFamily="18" charset="0"/>
                          <a:cs typeface="Times New Roman" panose="02020603050405020304" pitchFamily="18" charset="0"/>
                        </a:rPr>
                        <a:t>Cercetătorilor </a:t>
                      </a:r>
                      <a:r>
                        <a:rPr lang="ro-RO" sz="1800" dirty="0">
                          <a:solidFill>
                            <a:schemeClr val="tx1"/>
                          </a:solidFill>
                          <a:effectLst/>
                          <a:latin typeface="Times New Roman" panose="02020603050405020304" pitchFamily="18" charset="0"/>
                          <a:cs typeface="Times New Roman" panose="02020603050405020304" pitchFamily="18" charset="0"/>
                        </a:rPr>
                        <a:t>2015</a:t>
                      </a:r>
                      <a:endParaRPr lang="ro-RO" sz="180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tc>
                  <a:txBody>
                    <a:bodyPr/>
                    <a:lstStyle/>
                    <a:p>
                      <a:pPr algn="just">
                        <a:lnSpc>
                          <a:spcPct val="115000"/>
                        </a:lnSpc>
                        <a:spcAft>
                          <a:spcPts val="0"/>
                        </a:spcAft>
                      </a:pPr>
                      <a:r>
                        <a:rPr lang="ro-RO" sz="1600" dirty="0">
                          <a:effectLst/>
                          <a:latin typeface="Times New Roman" panose="02020603050405020304" pitchFamily="18" charset="0"/>
                          <a:cs typeface="Times New Roman" panose="02020603050405020304" pitchFamily="18" charset="0"/>
                        </a:rPr>
                        <a:t>AȘM</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tc>
                  <a:txBody>
                    <a:bodyPr/>
                    <a:lstStyle/>
                    <a:p>
                      <a:pPr>
                        <a:lnSpc>
                          <a:spcPct val="115000"/>
                        </a:lnSpc>
                        <a:spcAft>
                          <a:spcPts val="0"/>
                        </a:spcAft>
                      </a:pPr>
                      <a:r>
                        <a:rPr lang="ro-RO" sz="1600" dirty="0">
                          <a:effectLst/>
                          <a:latin typeface="Times New Roman" panose="02020603050405020304" pitchFamily="18" charset="0"/>
                          <a:cs typeface="Times New Roman" panose="02020603050405020304" pitchFamily="18" charset="0"/>
                        </a:rPr>
                        <a:t>25 septembrie 2015</a:t>
                      </a:r>
                      <a:endParaRPr lang="ro-RO" sz="1600" dirty="0">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tr>
            </a:tbl>
          </a:graphicData>
        </a:graphic>
      </p:graphicFrame>
    </p:spTree>
    <p:extLst>
      <p:ext uri="{BB962C8B-B14F-4D97-AF65-F5344CB8AC3E}">
        <p14:creationId xmlns:p14="http://schemas.microsoft.com/office/powerpoint/2010/main" val="26916903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6632"/>
            <a:ext cx="7910696" cy="762000"/>
          </a:xfrm>
        </p:spPr>
        <p:txBody>
          <a:bodyPr>
            <a:normAutofit/>
          </a:bodyPr>
          <a:lstStyle/>
          <a:p>
            <a:r>
              <a:rPr lang="en-US" sz="3600" b="1" dirty="0" smtClean="0">
                <a:solidFill>
                  <a:schemeClr val="tx1"/>
                </a:solidFill>
                <a:effectLst/>
                <a:latin typeface="Times New Roman" pitchFamily="18" charset="0"/>
                <a:cs typeface="Times New Roman" pitchFamily="18" charset="0"/>
              </a:rPr>
              <a:t>CONCLUZII</a:t>
            </a:r>
            <a:r>
              <a:rPr lang="ro-RO" sz="3600" dirty="0" smtClean="0">
                <a:solidFill>
                  <a:schemeClr val="tx1"/>
                </a:solidFill>
                <a:effectLst/>
                <a:latin typeface="Times New Roman" pitchFamily="18" charset="0"/>
                <a:cs typeface="Times New Roman" pitchFamily="18" charset="0"/>
              </a:rPr>
              <a:t>:</a:t>
            </a:r>
            <a:endParaRPr lang="en-US" sz="36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251520" y="1124744"/>
            <a:ext cx="8496944" cy="5517232"/>
          </a:xfrm>
        </p:spPr>
        <p:txBody>
          <a:bodyPr>
            <a:normAutofit fontScale="70000" lnSpcReduction="20000"/>
          </a:bodyPr>
          <a:lstStyle/>
          <a:p>
            <a:pPr marL="484632" indent="-457200" algn="just">
              <a:buFont typeface="Arial" pitchFamily="34" charset="0"/>
              <a:buChar char="•"/>
            </a:pPr>
            <a:r>
              <a:rPr lang="ro-RO" dirty="0" smtClean="0">
                <a:solidFill>
                  <a:schemeClr val="tx1"/>
                </a:solidFill>
                <a:latin typeface="Times New Roman" pitchFamily="18" charset="0"/>
                <a:cs typeface="Times New Roman" pitchFamily="18" charset="0"/>
              </a:rPr>
              <a:t>În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perioad</a:t>
            </a:r>
            <a:r>
              <a:rPr lang="ro-RO" dirty="0" smtClean="0">
                <a:solidFill>
                  <a:schemeClr val="tx1"/>
                </a:solidFill>
                <a:latin typeface="Times New Roman" pitchFamily="18" charset="0"/>
                <a:cs typeface="Times New Roman" pitchFamily="18" charset="0"/>
              </a:rPr>
              <a:t>a an</a:t>
            </a:r>
            <a:r>
              <a:rPr lang="en-US" dirty="0" err="1" smtClean="0">
                <a:solidFill>
                  <a:schemeClr val="tx1"/>
                </a:solidFill>
                <a:latin typeface="Times New Roman" pitchFamily="18" charset="0"/>
                <a:cs typeface="Times New Roman" pitchFamily="18" charset="0"/>
              </a:rPr>
              <a:t>ului</a:t>
            </a:r>
            <a:r>
              <a:rPr lang="en-US" dirty="0" smtClean="0">
                <a:solidFill>
                  <a:schemeClr val="tx1"/>
                </a:solidFill>
                <a:latin typeface="Times New Roman" pitchFamily="18" charset="0"/>
                <a:cs typeface="Times New Roman" pitchFamily="18" charset="0"/>
              </a:rPr>
              <a:t> 2015, </a:t>
            </a:r>
            <a:r>
              <a:rPr lang="ro-RO" dirty="0" smtClean="0">
                <a:solidFill>
                  <a:schemeClr val="tx1"/>
                </a:solidFill>
                <a:latin typeface="Times New Roman" pitchFamily="18" charset="0"/>
                <a:cs typeface="Times New Roman" pitchFamily="18" charset="0"/>
              </a:rPr>
              <a:t>cercetătorii</a:t>
            </a:r>
            <a:r>
              <a:rPr lang="en-US" dirty="0" smtClean="0">
                <a:solidFill>
                  <a:schemeClr val="tx1"/>
                </a:solidFill>
                <a:latin typeface="Times New Roman" pitchFamily="18" charset="0"/>
                <a:cs typeface="Times New Roman" pitchFamily="18" charset="0"/>
              </a:rPr>
              <a:t> </a:t>
            </a:r>
            <a:r>
              <a:rPr lang="ro-RO" dirty="0" smtClean="0">
                <a:solidFill>
                  <a:schemeClr val="tx1"/>
                </a:solidFill>
                <a:latin typeface="Times New Roman" pitchFamily="18" charset="0"/>
                <a:cs typeface="Times New Roman" pitchFamily="18" charset="0"/>
              </a:rPr>
              <a:t>științifici de la Institutul </a:t>
            </a:r>
            <a:r>
              <a:rPr lang="en-US" dirty="0" smtClean="0">
                <a:solidFill>
                  <a:schemeClr val="tx1"/>
                </a:solidFill>
                <a:latin typeface="Times New Roman" pitchFamily="18" charset="0"/>
                <a:cs typeface="Times New Roman" pitchFamily="18" charset="0"/>
              </a:rPr>
              <a:t>de </a:t>
            </a:r>
            <a:r>
              <a:rPr lang="en-US" dirty="0" err="1" smtClean="0">
                <a:solidFill>
                  <a:schemeClr val="tx1"/>
                </a:solidFill>
                <a:latin typeface="Times New Roman" pitchFamily="18" charset="0"/>
                <a:cs typeface="Times New Roman" pitchFamily="18" charset="0"/>
              </a:rPr>
              <a:t>Cercet</a:t>
            </a:r>
            <a:r>
              <a:rPr lang="ro-RO" dirty="0" err="1" smtClean="0">
                <a:solidFill>
                  <a:schemeClr val="tx1"/>
                </a:solidFill>
                <a:latin typeface="Times New Roman" pitchFamily="18" charset="0"/>
                <a:cs typeface="Times New Roman" pitchFamily="18" charset="0"/>
              </a:rPr>
              <a:t>ări</a:t>
            </a:r>
            <a:r>
              <a:rPr lang="ro-RO" dirty="0" smtClean="0">
                <a:solidFill>
                  <a:schemeClr val="tx1"/>
                </a:solidFill>
                <a:latin typeface="Times New Roman" pitchFamily="18" charset="0"/>
                <a:cs typeface="Times New Roman" pitchFamily="18" charset="0"/>
              </a:rPr>
              <a:t> Juridice și Politice au realizat constant planul de investigație, concentrându-se asupra celor mai importante probleme sociale, politice și juridice ale statului și societății Republicii Moldova.</a:t>
            </a:r>
          </a:p>
          <a:p>
            <a:pPr marL="484632" indent="-457200" algn="just">
              <a:buFont typeface="Arial" pitchFamily="34" charset="0"/>
              <a:buChar char="•"/>
            </a:pPr>
            <a:r>
              <a:rPr lang="ro-RO" dirty="0" smtClean="0">
                <a:solidFill>
                  <a:schemeClr val="tx1"/>
                </a:solidFill>
                <a:latin typeface="Times New Roman" pitchFamily="18" charset="0"/>
                <a:cs typeface="Times New Roman" pitchFamily="18" charset="0"/>
              </a:rPr>
              <a:t>În perioada menționată se constată o tendință constantă ascendentă a impactului </a:t>
            </a:r>
            <a:r>
              <a:rPr lang="ro-RO" dirty="0">
                <a:solidFill>
                  <a:schemeClr val="tx1"/>
                </a:solidFill>
                <a:latin typeface="Times New Roman" pitchFamily="18" charset="0"/>
                <a:cs typeface="Times New Roman" pitchFamily="18" charset="0"/>
              </a:rPr>
              <a:t>activității </a:t>
            </a:r>
            <a:r>
              <a:rPr lang="ro-RO" dirty="0" smtClean="0">
                <a:solidFill>
                  <a:schemeClr val="tx1"/>
                </a:solidFill>
                <a:latin typeface="Times New Roman" pitchFamily="18" charset="0"/>
                <a:cs typeface="Times New Roman" pitchFamily="18" charset="0"/>
              </a:rPr>
              <a:t>Institutului</a:t>
            </a:r>
            <a:r>
              <a:rPr lang="en-US" dirty="0" smtClean="0">
                <a:solidFill>
                  <a:schemeClr val="tx1"/>
                </a:solidFill>
                <a:latin typeface="Times New Roman" pitchFamily="18" charset="0"/>
                <a:cs typeface="Times New Roman" pitchFamily="18" charset="0"/>
              </a:rPr>
              <a:t> </a:t>
            </a:r>
            <a:r>
              <a:rPr lang="ro-RO" dirty="0" smtClean="0">
                <a:solidFill>
                  <a:schemeClr val="tx1"/>
                </a:solidFill>
                <a:latin typeface="Times New Roman" pitchFamily="18" charset="0"/>
                <a:cs typeface="Times New Roman" pitchFamily="18" charset="0"/>
              </a:rPr>
              <a:t>asupra comunității științifice și asupra societății din Republică, exprimată în creșterea numărului de lucrări publicate peste hotare, în reviste și culegeri de prestigiu, participarea la elaborarea unui șir de acte normative vital importante pentru viața socială, politică și economică a țării, fiind publicate </a:t>
            </a:r>
            <a:r>
              <a:rPr lang="en-US" sz="3100" b="1" dirty="0" smtClean="0">
                <a:solidFill>
                  <a:srgbClr val="FF0000"/>
                </a:solidFill>
                <a:latin typeface="Times New Roman" pitchFamily="18" charset="0"/>
                <a:cs typeface="Times New Roman" pitchFamily="18" charset="0"/>
              </a:rPr>
              <a:t>26</a:t>
            </a:r>
            <a:r>
              <a:rPr lang="ru-RU" sz="3100" b="1" dirty="0" smtClean="0">
                <a:solidFill>
                  <a:srgbClr val="FF0000"/>
                </a:solidFill>
                <a:latin typeface="Times New Roman" pitchFamily="18" charset="0"/>
                <a:cs typeface="Times New Roman" pitchFamily="18" charset="0"/>
              </a:rPr>
              <a:t>7</a:t>
            </a:r>
            <a:r>
              <a:rPr lang="ro-RO" sz="3100" b="1" dirty="0" smtClean="0">
                <a:solidFill>
                  <a:srgbClr val="FF0000"/>
                </a:solidFill>
                <a:latin typeface="Times New Roman" pitchFamily="18" charset="0"/>
                <a:cs typeface="Times New Roman" pitchFamily="18" charset="0"/>
              </a:rPr>
              <a:t> </a:t>
            </a:r>
            <a:r>
              <a:rPr lang="ro-RO" dirty="0" smtClean="0">
                <a:solidFill>
                  <a:schemeClr val="tx1"/>
                </a:solidFill>
                <a:latin typeface="Times New Roman" pitchFamily="18" charset="0"/>
                <a:cs typeface="Times New Roman" pitchFamily="18" charset="0"/>
              </a:rPr>
              <a:t>lucrări științifice, inclusiv </a:t>
            </a:r>
            <a:r>
              <a:rPr lang="en-US" sz="3100" b="1" dirty="0" smtClean="0">
                <a:solidFill>
                  <a:srgbClr val="FF0000"/>
                </a:solidFill>
                <a:latin typeface="Times New Roman" pitchFamily="18" charset="0"/>
                <a:cs typeface="Times New Roman" pitchFamily="18" charset="0"/>
              </a:rPr>
              <a:t>2</a:t>
            </a:r>
            <a:r>
              <a:rPr lang="ru-RU" sz="3100" b="1" dirty="0" smtClean="0">
                <a:solidFill>
                  <a:srgbClr val="FF0000"/>
                </a:solidFill>
                <a:latin typeface="Times New Roman" pitchFamily="18" charset="0"/>
                <a:cs typeface="Times New Roman" pitchFamily="18" charset="0"/>
              </a:rPr>
              <a:t>7</a:t>
            </a:r>
            <a:r>
              <a:rPr lang="ro-RO" dirty="0" smtClean="0">
                <a:solidFill>
                  <a:schemeClr val="tx1"/>
                </a:solidFill>
                <a:latin typeface="Times New Roman" pitchFamily="18" charset="0"/>
                <a:cs typeface="Times New Roman" pitchFamily="18" charset="0"/>
              </a:rPr>
              <a:t> monografii, culegeri tematice, manuale și </a:t>
            </a:r>
            <a:r>
              <a:rPr lang="en-US" dirty="0" err="1" smtClean="0">
                <a:solidFill>
                  <a:schemeClr val="tx1"/>
                </a:solidFill>
                <a:latin typeface="Times New Roman" pitchFamily="18" charset="0"/>
                <a:cs typeface="Times New Roman" pitchFamily="18" charset="0"/>
              </a:rPr>
              <a:t>rapoarte</a:t>
            </a:r>
            <a:r>
              <a:rPr lang="ro-RO" dirty="0" smtClean="0">
                <a:solidFill>
                  <a:schemeClr val="tx1"/>
                </a:solidFill>
                <a:latin typeface="Times New Roman" pitchFamily="18" charset="0"/>
                <a:cs typeface="Times New Roman" pitchFamily="18" charset="0"/>
              </a:rPr>
              <a:t>. </a:t>
            </a:r>
          </a:p>
          <a:p>
            <a:pPr marL="484632" indent="-457200" algn="just">
              <a:buFont typeface="Arial" pitchFamily="34" charset="0"/>
              <a:buChar char="•"/>
            </a:pPr>
            <a:r>
              <a:rPr lang="ro-RO" dirty="0" smtClean="0">
                <a:solidFill>
                  <a:schemeClr val="tx1"/>
                </a:solidFill>
                <a:latin typeface="Times New Roman" pitchFamily="18" charset="0"/>
                <a:cs typeface="Times New Roman" pitchFamily="18" charset="0"/>
              </a:rPr>
              <a:t>În an</a:t>
            </a:r>
            <a:r>
              <a:rPr lang="en-US" dirty="0" err="1" smtClean="0">
                <a:solidFill>
                  <a:schemeClr val="tx1"/>
                </a:solidFill>
                <a:latin typeface="Times New Roman" pitchFamily="18" charset="0"/>
                <a:cs typeface="Times New Roman" pitchFamily="18" charset="0"/>
              </a:rPr>
              <a:t>ul</a:t>
            </a:r>
            <a:r>
              <a:rPr lang="en-US" dirty="0" smtClean="0">
                <a:solidFill>
                  <a:schemeClr val="tx1"/>
                </a:solidFill>
                <a:latin typeface="Times New Roman" pitchFamily="18" charset="0"/>
                <a:cs typeface="Times New Roman" pitchFamily="18" charset="0"/>
              </a:rPr>
              <a:t> </a:t>
            </a:r>
            <a:r>
              <a:rPr lang="ro-RO" dirty="0" smtClean="0">
                <a:solidFill>
                  <a:schemeClr val="tx1"/>
                </a:solidFill>
                <a:latin typeface="Times New Roman" pitchFamily="18" charset="0"/>
                <a:cs typeface="Times New Roman" pitchFamily="18" charset="0"/>
              </a:rPr>
              <a:t>201</a:t>
            </a:r>
            <a:r>
              <a:rPr lang="en-US" dirty="0" smtClean="0">
                <a:solidFill>
                  <a:schemeClr val="tx1"/>
                </a:solidFill>
                <a:latin typeface="Times New Roman" pitchFamily="18" charset="0"/>
                <a:cs typeface="Times New Roman" pitchFamily="18" charset="0"/>
              </a:rPr>
              <a:t>5</a:t>
            </a:r>
            <a:r>
              <a:rPr lang="ro-RO" dirty="0" smtClean="0">
                <a:solidFill>
                  <a:schemeClr val="tx1"/>
                </a:solidFill>
                <a:latin typeface="Times New Roman" pitchFamily="18" charset="0"/>
                <a:cs typeface="Times New Roman" pitchFamily="18" charset="0"/>
              </a:rPr>
              <a:t>, cu contribuția cercetătorilor Institutului, au fost organizate </a:t>
            </a:r>
            <a:r>
              <a:rPr lang="en-US" sz="3100" b="1" dirty="0" smtClean="0">
                <a:solidFill>
                  <a:srgbClr val="FF0000"/>
                </a:solidFill>
                <a:latin typeface="Times New Roman" pitchFamily="18" charset="0"/>
                <a:cs typeface="Times New Roman" pitchFamily="18" charset="0"/>
              </a:rPr>
              <a:t>15 </a:t>
            </a:r>
            <a:r>
              <a:rPr lang="ro-RO" dirty="0" smtClean="0">
                <a:solidFill>
                  <a:schemeClr val="tx1"/>
                </a:solidFill>
                <a:latin typeface="Times New Roman" pitchFamily="18" charset="0"/>
                <a:cs typeface="Times New Roman" pitchFamily="18" charset="0"/>
              </a:rPr>
              <a:t>de manifestări științifice în formă de conferințe și mese rotunde pe cele mai importante teme pentru Republica Moldova.</a:t>
            </a:r>
          </a:p>
          <a:p>
            <a:pPr marL="484632" indent="-457200" algn="just">
              <a:buFont typeface="Arial" pitchFamily="34" charset="0"/>
              <a:buChar char="•"/>
            </a:pPr>
            <a:r>
              <a:rPr lang="ro-RO" dirty="0" smtClean="0">
                <a:solidFill>
                  <a:schemeClr val="tx1"/>
                </a:solidFill>
                <a:latin typeface="Times New Roman" pitchFamily="18" charset="0"/>
                <a:cs typeface="Times New Roman" pitchFamily="18" charset="0"/>
              </a:rPr>
              <a:t>In perioada </a:t>
            </a:r>
            <a:r>
              <a:rPr lang="en-US" dirty="0" smtClean="0">
                <a:solidFill>
                  <a:schemeClr val="tx1"/>
                </a:solidFill>
                <a:latin typeface="Times New Roman" pitchFamily="18" charset="0"/>
                <a:cs typeface="Times New Roman" pitchFamily="18" charset="0"/>
              </a:rPr>
              <a:t>de </a:t>
            </a:r>
            <a:r>
              <a:rPr lang="en-US" dirty="0" err="1" smtClean="0">
                <a:solidFill>
                  <a:schemeClr val="tx1"/>
                </a:solidFill>
                <a:latin typeface="Times New Roman" pitchFamily="18" charset="0"/>
                <a:cs typeface="Times New Roman" pitchFamily="18" charset="0"/>
              </a:rPr>
              <a:t>referin</a:t>
            </a:r>
            <a:r>
              <a:rPr lang="ro-RO" dirty="0" err="1" smtClean="0">
                <a:solidFill>
                  <a:schemeClr val="tx1"/>
                </a:solidFill>
                <a:latin typeface="Times New Roman" pitchFamily="18" charset="0"/>
                <a:cs typeface="Times New Roman" pitchFamily="18" charset="0"/>
              </a:rPr>
              <a:t>ță</a:t>
            </a:r>
            <a:r>
              <a:rPr lang="ro-RO" dirty="0" smtClean="0">
                <a:solidFill>
                  <a:schemeClr val="tx1"/>
                </a:solidFill>
                <a:latin typeface="Times New Roman" pitchFamily="18" charset="0"/>
                <a:cs typeface="Times New Roman" pitchFamily="18" charset="0"/>
              </a:rPr>
              <a:t>, în cadrul Institutului au fost derulate </a:t>
            </a:r>
            <a:r>
              <a:rPr lang="ro-RO" b="1" dirty="0" smtClean="0">
                <a:solidFill>
                  <a:srgbClr val="FF0000"/>
                </a:solidFill>
                <a:latin typeface="Times New Roman" pitchFamily="18" charset="0"/>
                <a:cs typeface="Times New Roman" pitchFamily="18" charset="0"/>
              </a:rPr>
              <a:t>6</a:t>
            </a:r>
            <a:r>
              <a:rPr lang="ro-RO" b="1" dirty="0" smtClean="0">
                <a:solidFill>
                  <a:schemeClr val="tx1"/>
                </a:solidFill>
                <a:latin typeface="Times New Roman" pitchFamily="18" charset="0"/>
                <a:cs typeface="Times New Roman" pitchFamily="18" charset="0"/>
              </a:rPr>
              <a:t> </a:t>
            </a:r>
            <a:r>
              <a:rPr lang="ro-RO" dirty="0" smtClean="0">
                <a:solidFill>
                  <a:schemeClr val="tx1"/>
                </a:solidFill>
                <a:latin typeface="Times New Roman" pitchFamily="18" charset="0"/>
                <a:cs typeface="Times New Roman" pitchFamily="18" charset="0"/>
              </a:rPr>
              <a:t>proiecte </a:t>
            </a:r>
            <a:r>
              <a:rPr lang="ro-RO" dirty="0">
                <a:solidFill>
                  <a:schemeClr val="tx1"/>
                </a:solidFill>
                <a:latin typeface="Times New Roman" pitchFamily="18" charset="0"/>
                <a:cs typeface="Times New Roman" pitchFamily="18" charset="0"/>
              </a:rPr>
              <a:t>din sfera ştiinţei şi </a:t>
            </a:r>
            <a:r>
              <a:rPr lang="ro-RO" dirty="0" smtClean="0">
                <a:solidFill>
                  <a:schemeClr val="tx1"/>
                </a:solidFill>
                <a:latin typeface="Times New Roman" pitchFamily="18" charset="0"/>
                <a:cs typeface="Times New Roman" pitchFamily="18" charset="0"/>
              </a:rPr>
              <a:t>inovării.</a:t>
            </a:r>
            <a:endParaRPr lang="ro-RO"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271393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
            <a:ext cx="8208912" cy="838200"/>
          </a:xfrm>
        </p:spPr>
        <p:txBody>
          <a:bodyPr>
            <a:normAutofit/>
          </a:bodyPr>
          <a:lstStyle/>
          <a:p>
            <a:r>
              <a:rPr lang="ro-MO" sz="3200" b="1" dirty="0">
                <a:solidFill>
                  <a:schemeClr val="tx1"/>
                </a:solidFill>
                <a:effectLst/>
                <a:latin typeface="Times New Roman" pitchFamily="18" charset="0"/>
                <a:cs typeface="Times New Roman" pitchFamily="18" charset="0"/>
              </a:rPr>
              <a:t> </a:t>
            </a:r>
            <a:r>
              <a:rPr lang="ro-MO" sz="3200" b="1" dirty="0" smtClean="0">
                <a:solidFill>
                  <a:schemeClr val="tx1"/>
                </a:solidFill>
                <a:effectLst/>
                <a:latin typeface="Times New Roman" pitchFamily="18" charset="0"/>
                <a:cs typeface="Times New Roman" pitchFamily="18" charset="0"/>
              </a:rPr>
              <a:t>    PROPUNERI </a:t>
            </a:r>
            <a:r>
              <a:rPr lang="ro-MO" sz="3200" b="1" dirty="0">
                <a:solidFill>
                  <a:schemeClr val="tx1"/>
                </a:solidFill>
                <a:effectLst/>
                <a:latin typeface="Times New Roman" pitchFamily="18" charset="0"/>
                <a:cs typeface="Times New Roman" pitchFamily="18" charset="0"/>
              </a:rPr>
              <a:t>DE </a:t>
            </a:r>
            <a:r>
              <a:rPr lang="ro-MO" sz="3200" b="1" dirty="0" smtClean="0">
                <a:solidFill>
                  <a:schemeClr val="tx1"/>
                </a:solidFill>
                <a:effectLst/>
                <a:latin typeface="Times New Roman" pitchFamily="18" charset="0"/>
                <a:cs typeface="Times New Roman" pitchFamily="18" charset="0"/>
              </a:rPr>
              <a:t>PERSPECTIVĂ:</a:t>
            </a:r>
            <a:endParaRPr lang="en-US" sz="32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323528" y="980728"/>
            <a:ext cx="8515672" cy="5832648"/>
          </a:xfrm>
        </p:spPr>
        <p:txBody>
          <a:bodyPr>
            <a:normAutofit fontScale="77500" lnSpcReduction="20000"/>
          </a:bodyPr>
          <a:lstStyle/>
          <a:p>
            <a:pPr marL="541782" indent="-514350" algn="just">
              <a:buFont typeface="Arial" pitchFamily="34" charset="0"/>
              <a:buChar char="•"/>
            </a:pPr>
            <a:r>
              <a:rPr lang="ro-RO" dirty="0" smtClean="0">
                <a:solidFill>
                  <a:schemeClr val="tx1"/>
                </a:solidFill>
              </a:rPr>
              <a:t>Identificarea parteneri</a:t>
            </a:r>
            <a:r>
              <a:rPr lang="en-US" dirty="0" err="1" smtClean="0">
                <a:solidFill>
                  <a:schemeClr val="tx1"/>
                </a:solidFill>
              </a:rPr>
              <a:t>lor</a:t>
            </a:r>
            <a:r>
              <a:rPr lang="ro-RO" dirty="0" smtClean="0">
                <a:solidFill>
                  <a:schemeClr val="tx1"/>
                </a:solidFill>
              </a:rPr>
              <a:t> în spațiul european și asocierea </a:t>
            </a:r>
            <a:r>
              <a:rPr lang="en-US" dirty="0" smtClean="0">
                <a:solidFill>
                  <a:schemeClr val="tx1"/>
                </a:solidFill>
              </a:rPr>
              <a:t>cu ace</a:t>
            </a:r>
            <a:r>
              <a:rPr lang="ro-RO" dirty="0" smtClean="0">
                <a:solidFill>
                  <a:schemeClr val="tx1"/>
                </a:solidFill>
              </a:rPr>
              <a:t>ș</a:t>
            </a:r>
            <a:r>
              <a:rPr lang="en-US" dirty="0" err="1" smtClean="0">
                <a:solidFill>
                  <a:schemeClr val="tx1"/>
                </a:solidFill>
              </a:rPr>
              <a:t>tia</a:t>
            </a:r>
            <a:r>
              <a:rPr lang="en-US" dirty="0" smtClean="0">
                <a:solidFill>
                  <a:schemeClr val="tx1"/>
                </a:solidFill>
              </a:rPr>
              <a:t> </a:t>
            </a:r>
            <a:r>
              <a:rPr lang="ro-RO" dirty="0" smtClean="0">
                <a:solidFill>
                  <a:schemeClr val="tx1"/>
                </a:solidFill>
              </a:rPr>
              <a:t>în diverse proiecte de cercetare. </a:t>
            </a:r>
          </a:p>
          <a:p>
            <a:pPr marL="541782" indent="-514350" algn="just">
              <a:buFont typeface="Arial" pitchFamily="34" charset="0"/>
              <a:buChar char="•"/>
            </a:pPr>
            <a:endParaRPr lang="ro-RO" sz="400" dirty="0">
              <a:solidFill>
                <a:schemeClr val="tx1"/>
              </a:solidFill>
            </a:endParaRPr>
          </a:p>
          <a:p>
            <a:pPr marL="541782" indent="-514350" algn="just">
              <a:buFont typeface="Arial" pitchFamily="34" charset="0"/>
              <a:buChar char="•"/>
            </a:pPr>
            <a:r>
              <a:rPr lang="ro-RO" dirty="0" smtClean="0">
                <a:solidFill>
                  <a:schemeClr val="tx1"/>
                </a:solidFill>
              </a:rPr>
              <a:t>Intensificarea investigațiilor științifice, inclusiv </a:t>
            </a:r>
            <a:r>
              <a:rPr lang="ro-RO" dirty="0">
                <a:solidFill>
                  <a:schemeClr val="tx1"/>
                </a:solidFill>
              </a:rPr>
              <a:t>în cadrul Programului Uniunii Europene Orizont </a:t>
            </a:r>
            <a:r>
              <a:rPr lang="ro-RO" dirty="0" smtClean="0">
                <a:solidFill>
                  <a:schemeClr val="tx1"/>
                </a:solidFill>
              </a:rPr>
              <a:t>2020, în domenii precum Dreptul, Științele Politice, Studiile Europene, Relațiile Internaționale, Sociologia. </a:t>
            </a:r>
          </a:p>
          <a:p>
            <a:pPr marL="541782" indent="-514350" algn="just">
              <a:buFont typeface="Arial" pitchFamily="34" charset="0"/>
              <a:buChar char="•"/>
            </a:pPr>
            <a:endParaRPr lang="ro-RO" sz="400" dirty="0" smtClean="0">
              <a:solidFill>
                <a:schemeClr val="tx1"/>
              </a:solidFill>
            </a:endParaRPr>
          </a:p>
          <a:p>
            <a:pPr marL="541782" indent="-514350" algn="just">
              <a:buFont typeface="Arial" pitchFamily="34" charset="0"/>
              <a:buChar char="•"/>
            </a:pPr>
            <a:r>
              <a:rPr lang="ro-RO" dirty="0" smtClean="0">
                <a:solidFill>
                  <a:schemeClr val="tx1"/>
                </a:solidFill>
              </a:rPr>
              <a:t>Aprofundarea colaborării cu instituții similare din țară și de peste hotare pentru a realiza schimbul de experiență și a coordona potențialul cercetătorilor în vederea obținerii unor rezultate științifice importante.</a:t>
            </a:r>
          </a:p>
          <a:p>
            <a:pPr marL="541782" indent="-514350" algn="just">
              <a:buFont typeface="Arial" pitchFamily="34" charset="0"/>
              <a:buChar char="•"/>
            </a:pPr>
            <a:endParaRPr lang="ro-RO" sz="400" dirty="0">
              <a:solidFill>
                <a:schemeClr val="tx1"/>
              </a:solidFill>
            </a:endParaRPr>
          </a:p>
          <a:p>
            <a:pPr marL="541782" indent="-514350" algn="just">
              <a:buFont typeface="Arial" pitchFamily="34" charset="0"/>
              <a:buChar char="•"/>
            </a:pPr>
            <a:r>
              <a:rPr lang="ro-RO" dirty="0" smtClean="0">
                <a:solidFill>
                  <a:schemeClr val="tx1"/>
                </a:solidFill>
              </a:rPr>
              <a:t>Operarea unor studii analitice privind cele mai actuale evenimente sociopolitice și diseminarea rezultatelor pentru a promova imaginea AȘM și </a:t>
            </a:r>
            <a:r>
              <a:rPr lang="en-US" dirty="0" smtClean="0">
                <a:solidFill>
                  <a:schemeClr val="tx1"/>
                </a:solidFill>
              </a:rPr>
              <a:t>a I</a:t>
            </a:r>
            <a:r>
              <a:rPr lang="ro-RO" dirty="0" err="1" smtClean="0">
                <a:solidFill>
                  <a:schemeClr val="tx1"/>
                </a:solidFill>
              </a:rPr>
              <a:t>nstitutului</a:t>
            </a:r>
            <a:r>
              <a:rPr lang="ro-RO" dirty="0" smtClean="0">
                <a:solidFill>
                  <a:schemeClr val="tx1"/>
                </a:solidFill>
              </a:rPr>
              <a:t>. </a:t>
            </a:r>
          </a:p>
          <a:p>
            <a:pPr marL="541782" indent="-514350" algn="just">
              <a:buFont typeface="Arial" pitchFamily="34" charset="0"/>
              <a:buChar char="•"/>
            </a:pPr>
            <a:endParaRPr lang="ro-RO" sz="400" dirty="0" smtClean="0">
              <a:solidFill>
                <a:schemeClr val="tx1"/>
              </a:solidFill>
            </a:endParaRPr>
          </a:p>
          <a:p>
            <a:pPr marL="541782" indent="-514350" algn="just">
              <a:buFont typeface="Arial" pitchFamily="34" charset="0"/>
              <a:buChar char="•"/>
            </a:pPr>
            <a:r>
              <a:rPr lang="ro-RO" dirty="0" smtClean="0">
                <a:solidFill>
                  <a:schemeClr val="tx1"/>
                </a:solidFill>
              </a:rPr>
              <a:t>Eficientizarea activității științifice în vederea pregătirii cadrelor de înaltă calificare în domeniile prioritare ale Institutului. </a:t>
            </a:r>
            <a:endParaRPr lang="ro-RO" dirty="0">
              <a:solidFill>
                <a:schemeClr val="tx1"/>
              </a:solidFill>
            </a:endParaRPr>
          </a:p>
          <a:p>
            <a:endParaRPr lang="en-US" dirty="0"/>
          </a:p>
        </p:txBody>
      </p:sp>
    </p:spTree>
    <p:extLst>
      <p:ext uri="{BB962C8B-B14F-4D97-AF65-F5344CB8AC3E}">
        <p14:creationId xmlns:p14="http://schemas.microsoft.com/office/powerpoint/2010/main" val="3320593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54176" cy="1484784"/>
          </a:xfrm>
        </p:spPr>
        <p:txBody>
          <a:bodyPr>
            <a:normAutofit/>
          </a:bodyPr>
          <a:lstStyle/>
          <a:p>
            <a:r>
              <a:rPr lang="ro-RO" sz="2800" b="1" dirty="0">
                <a:solidFill>
                  <a:schemeClr val="tx1"/>
                </a:solidFill>
                <a:effectLst/>
                <a:latin typeface="Times New Roman" pitchFamily="18" charset="0"/>
                <a:cs typeface="Times New Roman" pitchFamily="18" charset="0"/>
              </a:rPr>
              <a:t>Proiecte din sfera ştiinţei şi inovării investigate </a:t>
            </a:r>
            <a:r>
              <a:rPr lang="ro-RO" sz="2800" b="1" dirty="0" smtClean="0">
                <a:solidFill>
                  <a:schemeClr val="tx1"/>
                </a:solidFill>
                <a:effectLst/>
                <a:latin typeface="Times New Roman" pitchFamily="18" charset="0"/>
                <a:cs typeface="Times New Roman" pitchFamily="18" charset="0"/>
              </a:rPr>
              <a:t/>
            </a:r>
            <a:br>
              <a:rPr lang="ro-RO" sz="2800" b="1" dirty="0" smtClean="0">
                <a:solidFill>
                  <a:schemeClr val="tx1"/>
                </a:solidFill>
                <a:effectLst/>
                <a:latin typeface="Times New Roman" pitchFamily="18" charset="0"/>
                <a:cs typeface="Times New Roman" pitchFamily="18" charset="0"/>
              </a:rPr>
            </a:br>
            <a:r>
              <a:rPr lang="ro-RO" sz="2800" b="1" dirty="0" smtClean="0">
                <a:solidFill>
                  <a:schemeClr val="tx1"/>
                </a:solidFill>
                <a:effectLst/>
                <a:latin typeface="Times New Roman" pitchFamily="18" charset="0"/>
                <a:cs typeface="Times New Roman" pitchFamily="18" charset="0"/>
              </a:rPr>
              <a:t>în  201</a:t>
            </a:r>
            <a:r>
              <a:rPr lang="en-US" sz="2800" b="1" dirty="0" smtClean="0">
                <a:solidFill>
                  <a:schemeClr val="tx1"/>
                </a:solidFill>
                <a:effectLst/>
                <a:latin typeface="Times New Roman" pitchFamily="18" charset="0"/>
                <a:cs typeface="Times New Roman" pitchFamily="18" charset="0"/>
              </a:rPr>
              <a:t>3</a:t>
            </a:r>
            <a:r>
              <a:rPr lang="ro-RO" sz="2800" b="1" dirty="0" smtClean="0">
                <a:solidFill>
                  <a:schemeClr val="tx1"/>
                </a:solidFill>
                <a:effectLst/>
                <a:latin typeface="Times New Roman" pitchFamily="18" charset="0"/>
                <a:cs typeface="Times New Roman" pitchFamily="18" charset="0"/>
              </a:rPr>
              <a:t>-201</a:t>
            </a:r>
            <a:r>
              <a:rPr lang="en-US" sz="2800" b="1" dirty="0" smtClean="0">
                <a:solidFill>
                  <a:schemeClr val="tx1"/>
                </a:solidFill>
                <a:effectLst/>
                <a:latin typeface="Times New Roman" pitchFamily="18" charset="0"/>
                <a:cs typeface="Times New Roman" pitchFamily="18" charset="0"/>
              </a:rPr>
              <a:t>5</a:t>
            </a:r>
            <a:r>
              <a:rPr lang="ro-RO" sz="2800" b="1" dirty="0" smtClean="0">
                <a:solidFill>
                  <a:schemeClr val="tx1"/>
                </a:solidFill>
                <a:effectLst/>
                <a:latin typeface="Times New Roman" pitchFamily="18" charset="0"/>
                <a:cs typeface="Times New Roman" pitchFamily="18" charset="0"/>
              </a:rPr>
              <a:t>  în cadrul ICJP al AȘM</a:t>
            </a:r>
            <a:endParaRPr lang="en-US" sz="2400" b="1" dirty="0">
              <a:solidFill>
                <a:schemeClr val="tx1"/>
              </a:solidFill>
              <a:effectLst/>
            </a:endParaRPr>
          </a:p>
        </p:txBody>
      </p:sp>
      <p:sp>
        <p:nvSpPr>
          <p:cNvPr id="3" name="Content Placeholder 2"/>
          <p:cNvSpPr>
            <a:spLocks noGrp="1"/>
          </p:cNvSpPr>
          <p:nvPr>
            <p:ph idx="1"/>
          </p:nvPr>
        </p:nvSpPr>
        <p:spPr>
          <a:xfrm>
            <a:off x="179512" y="1412776"/>
            <a:ext cx="8754176" cy="5064224"/>
          </a:xfrm>
        </p:spPr>
        <p:txBody>
          <a:bodyPr>
            <a:normAutofit/>
          </a:bodyPr>
          <a:lstStyle/>
          <a:p>
            <a:pPr marL="82296" indent="0">
              <a:buNone/>
            </a:pPr>
            <a:endParaRPr lang="en-US" sz="1600" dirty="0" smtClean="0">
              <a:latin typeface="Times New Roman" pitchFamily="18" charset="0"/>
              <a:cs typeface="Times New Roman" pitchFamily="18" charset="0"/>
            </a:endParaRPr>
          </a:p>
          <a:p>
            <a:pPr marL="82296" indent="0">
              <a:buNone/>
            </a:pPr>
            <a:endParaRPr lang="en-US" sz="1600" dirty="0">
              <a:latin typeface="Times New Roman" pitchFamily="18" charset="0"/>
              <a:cs typeface="Times New Roman" pitchFamily="18" charset="0"/>
            </a:endParaRPr>
          </a:p>
          <a:p>
            <a:pPr marL="82296" indent="0">
              <a:buNone/>
            </a:pPr>
            <a:endParaRPr lang="en-US" sz="1600" dirty="0">
              <a:latin typeface="Times New Roman" pitchFamily="18" charset="0"/>
              <a:cs typeface="Times New Roman" pitchFamily="18" charset="0"/>
            </a:endParaRPr>
          </a:p>
        </p:txBody>
      </p:sp>
      <p:graphicFrame>
        <p:nvGraphicFramePr>
          <p:cNvPr id="4" name="Chart 3"/>
          <p:cNvGraphicFramePr/>
          <p:nvPr>
            <p:extLst>
              <p:ext uri="{D42A27DB-BD31-4B8C-83A1-F6EECF244321}">
                <p14:modId xmlns:p14="http://schemas.microsoft.com/office/powerpoint/2010/main" val="2257464451"/>
              </p:ext>
            </p:extLst>
          </p:nvPr>
        </p:nvGraphicFramePr>
        <p:xfrm>
          <a:off x="971600" y="1628800"/>
          <a:ext cx="7467600" cy="46950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18696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274638"/>
            <a:ext cx="8229600" cy="5746650"/>
          </a:xfrm>
        </p:spPr>
        <p:txBody>
          <a:bodyPr/>
          <a:lstStyle/>
          <a:p>
            <a:r>
              <a:rPr lang="ro-RO" b="1" dirty="0" smtClean="0">
                <a:latin typeface="Times New Roman" panose="02020603050405020304" pitchFamily="18" charset="0"/>
                <a:cs typeface="Times New Roman" panose="02020603050405020304" pitchFamily="18" charset="0"/>
              </a:rPr>
              <a:t>Vă mulțumesc pentru atenție!</a:t>
            </a:r>
            <a:endParaRPr lang="ro-RO"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7270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28600"/>
            <a:ext cx="8766368" cy="1676400"/>
          </a:xfrm>
        </p:spPr>
        <p:txBody>
          <a:bodyPr>
            <a:noAutofit/>
          </a:bodyPr>
          <a:lstStyle/>
          <a:p>
            <a:r>
              <a:rPr lang="ro-RO" sz="2800" b="1" dirty="0" smtClean="0">
                <a:solidFill>
                  <a:schemeClr val="tx1"/>
                </a:solidFill>
                <a:effectLst/>
                <a:latin typeface="Times New Roman" pitchFamily="18" charset="0"/>
                <a:cs typeface="Times New Roman" pitchFamily="18" charset="0"/>
              </a:rPr>
              <a:t>Proiecte din sfera ştiinţei şi inovării investigate pe parcursul anului 2015  </a:t>
            </a:r>
            <a:r>
              <a:rPr lang="ro-RO" sz="800" b="1" dirty="0" smtClean="0">
                <a:solidFill>
                  <a:schemeClr val="tx1"/>
                </a:solidFill>
                <a:effectLst/>
                <a:latin typeface="Times New Roman" pitchFamily="18" charset="0"/>
                <a:cs typeface="Times New Roman" pitchFamily="18" charset="0"/>
              </a:rPr>
              <a:t/>
            </a:r>
            <a:br>
              <a:rPr lang="ro-RO" sz="800" b="1" dirty="0" smtClean="0">
                <a:solidFill>
                  <a:schemeClr val="tx1"/>
                </a:solidFill>
                <a:effectLst/>
                <a:latin typeface="Times New Roman" pitchFamily="18" charset="0"/>
                <a:cs typeface="Times New Roman" pitchFamily="18" charset="0"/>
              </a:rPr>
            </a:br>
            <a:r>
              <a:rPr lang="ro-RO" sz="800" b="1" dirty="0" smtClean="0">
                <a:solidFill>
                  <a:schemeClr val="tx1"/>
                </a:solidFill>
                <a:effectLst/>
                <a:latin typeface="Times New Roman" pitchFamily="18" charset="0"/>
                <a:cs typeface="Times New Roman" pitchFamily="18" charset="0"/>
              </a:rPr>
              <a:t/>
            </a:r>
            <a:br>
              <a:rPr lang="ro-RO" sz="800" b="1" dirty="0" smtClean="0">
                <a:solidFill>
                  <a:schemeClr val="tx1"/>
                </a:solidFill>
                <a:effectLst/>
                <a:latin typeface="Times New Roman" pitchFamily="18" charset="0"/>
                <a:cs typeface="Times New Roman" pitchFamily="18" charset="0"/>
              </a:rPr>
            </a:br>
            <a:r>
              <a:rPr lang="ro-MO" sz="2400" b="1" dirty="0">
                <a:solidFill>
                  <a:schemeClr val="tx1"/>
                </a:solidFill>
                <a:effectLst/>
                <a:latin typeface="Times New Roman" pitchFamily="18" charset="0"/>
                <a:cs typeface="Times New Roman" pitchFamily="18" charset="0"/>
              </a:rPr>
              <a:t>Proiecte de cercetare </a:t>
            </a:r>
            <a:r>
              <a:rPr lang="ro-MO" sz="2400" b="1" dirty="0" smtClean="0">
                <a:solidFill>
                  <a:schemeClr val="tx1"/>
                </a:solidFill>
                <a:effectLst/>
                <a:latin typeface="Times New Roman" pitchFamily="18" charset="0"/>
                <a:cs typeface="Times New Roman" pitchFamily="18" charset="0"/>
              </a:rPr>
              <a:t>fundamentale </a:t>
            </a:r>
            <a:r>
              <a:rPr lang="ro-MO" sz="2400" b="1" dirty="0">
                <a:solidFill>
                  <a:schemeClr val="tx1"/>
                </a:solidFill>
                <a:effectLst/>
                <a:latin typeface="Times New Roman" pitchFamily="18" charset="0"/>
                <a:cs typeface="Times New Roman" pitchFamily="18" charset="0"/>
              </a:rPr>
              <a:t>– </a:t>
            </a:r>
            <a:r>
              <a:rPr lang="ro-MO" sz="2400" b="1" dirty="0" smtClean="0">
                <a:solidFill>
                  <a:schemeClr val="tx1"/>
                </a:solidFill>
                <a:effectLst/>
                <a:latin typeface="Times New Roman" pitchFamily="18" charset="0"/>
                <a:cs typeface="Times New Roman" pitchFamily="18" charset="0"/>
              </a:rPr>
              <a:t>4:</a:t>
            </a:r>
            <a:r>
              <a:rPr lang="ro-MO" sz="2400" b="1" dirty="0">
                <a:solidFill>
                  <a:schemeClr val="tx1"/>
                </a:solidFill>
                <a:effectLst/>
                <a:latin typeface="Times New Roman" pitchFamily="18" charset="0"/>
                <a:cs typeface="Times New Roman" pitchFamily="18" charset="0"/>
              </a:rPr>
              <a:t/>
            </a:r>
            <a:br>
              <a:rPr lang="ro-MO" sz="2400" b="1" dirty="0">
                <a:solidFill>
                  <a:schemeClr val="tx1"/>
                </a:solidFill>
                <a:effectLst/>
                <a:latin typeface="Times New Roman" pitchFamily="18" charset="0"/>
                <a:cs typeface="Times New Roman" pitchFamily="18" charset="0"/>
              </a:rPr>
            </a:br>
            <a:endParaRPr lang="en-US" sz="2400" b="1" dirty="0">
              <a:solidFill>
                <a:schemeClr val="tx1"/>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179512" y="1988840"/>
            <a:ext cx="8735888" cy="4752528"/>
          </a:xfrm>
        </p:spPr>
        <p:txBody>
          <a:bodyPr>
            <a:noAutofit/>
          </a:bodyPr>
          <a:lstStyle/>
          <a:p>
            <a:pPr>
              <a:buNone/>
            </a:pPr>
            <a:r>
              <a:rPr lang="en-US" sz="300" dirty="0" smtClean="0">
                <a:latin typeface="Times New Roman" pitchFamily="18" charset="0"/>
                <a:cs typeface="Times New Roman" pitchFamily="18" charset="0"/>
              </a:rPr>
              <a:t>	</a:t>
            </a:r>
            <a:endParaRPr lang="ro-MO" sz="300" dirty="0" smtClean="0">
              <a:solidFill>
                <a:schemeClr val="tx2">
                  <a:lumMod val="75000"/>
                </a:schemeClr>
              </a:solidFill>
              <a:latin typeface="Times New Roman" pitchFamily="18" charset="0"/>
              <a:cs typeface="Times New Roman" pitchFamily="18" charset="0"/>
            </a:endParaRPr>
          </a:p>
          <a:p>
            <a:pPr marL="0" indent="0" algn="just" fontAlgn="base">
              <a:buNone/>
            </a:pPr>
            <a:r>
              <a:rPr lang="en-US" sz="2000" dirty="0" smtClean="0"/>
              <a:t>1</a:t>
            </a:r>
            <a:r>
              <a:rPr lang="vi-VN" sz="2000" dirty="0" smtClean="0"/>
              <a:t>)</a:t>
            </a:r>
            <a:r>
              <a:rPr lang="vi-VN" sz="2000" dirty="0"/>
              <a:t> 15.817.06.11F - Modernizarea social-politică a Republicii Moldova în contextul extinderii procesului integraționist european.</a:t>
            </a:r>
          </a:p>
          <a:p>
            <a:pPr marL="0" indent="0" algn="just" fontAlgn="base">
              <a:buNone/>
            </a:pPr>
            <a:endParaRPr lang="en-US" sz="2000" dirty="0" smtClean="0"/>
          </a:p>
          <a:p>
            <a:pPr marL="0" indent="0" algn="just" fontAlgn="base">
              <a:buNone/>
            </a:pPr>
            <a:r>
              <a:rPr lang="vi-VN" sz="2000" dirty="0" smtClean="0"/>
              <a:t>2</a:t>
            </a:r>
            <a:r>
              <a:rPr lang="vi-VN" sz="2000" dirty="0"/>
              <a:t>) 15.817.06.12F - Dezvoltarea cadrului juridic al RM în contextul necesităţilor de securitate  şi asigurare a parcursului european.</a:t>
            </a:r>
          </a:p>
          <a:p>
            <a:pPr marL="0" indent="0" algn="just" fontAlgn="base">
              <a:buNone/>
            </a:pPr>
            <a:endParaRPr lang="en-US" sz="2000" dirty="0" smtClean="0"/>
          </a:p>
          <a:p>
            <a:pPr marL="0" indent="0" algn="just" fontAlgn="base">
              <a:buNone/>
            </a:pPr>
            <a:r>
              <a:rPr lang="vi-VN" sz="2000" dirty="0" smtClean="0"/>
              <a:t>3</a:t>
            </a:r>
            <a:r>
              <a:rPr lang="vi-VN" sz="2000" dirty="0"/>
              <a:t>) 15.817.06.13F - Constituirea clasei mijlocii în condiţiile transformării societăţii şi asocierii Republicii Moldova la Uniunea Europeană.</a:t>
            </a:r>
          </a:p>
          <a:p>
            <a:pPr marL="0" indent="0" algn="just" fontAlgn="base">
              <a:buNone/>
            </a:pPr>
            <a:endParaRPr lang="en-US" sz="2000" dirty="0" smtClean="0"/>
          </a:p>
          <a:p>
            <a:pPr marL="0" indent="0" algn="just" fontAlgn="base">
              <a:buNone/>
            </a:pPr>
            <a:r>
              <a:rPr lang="vi-VN" sz="2000" dirty="0" smtClean="0"/>
              <a:t>4</a:t>
            </a:r>
            <a:r>
              <a:rPr lang="vi-VN" sz="2000" dirty="0"/>
              <a:t>) 15.817.06.10F - Redimensionarea politicii externe şi interne a Republicii Moldova din perspectiva evoluţiei proceselor integraţioniste şi modificărilor geopolitice ale sistemului internaţional.</a:t>
            </a:r>
          </a:p>
          <a:p>
            <a:pPr>
              <a:buFont typeface="+mj-lt"/>
              <a:buAutoNum type="arabicParenR"/>
            </a:pPr>
            <a:endParaRPr lang="ro-MO" sz="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66817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251520" y="0"/>
            <a:ext cx="8640960" cy="1772816"/>
          </a:xfrm>
        </p:spPr>
        <p:txBody>
          <a:bodyPr>
            <a:normAutofit/>
          </a:bodyPr>
          <a:lstStyle/>
          <a:p>
            <a:r>
              <a:rPr lang="ro-RO" sz="2800" b="1" dirty="0">
                <a:latin typeface="Times New Roman" pitchFamily="18" charset="0"/>
                <a:cs typeface="Times New Roman" pitchFamily="18" charset="0"/>
              </a:rPr>
              <a:t>Proiecte din sfera ştiinţei şi inovării investigate pe parcursul anului 2015  </a:t>
            </a: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r>
              <a:rPr lang="ro-MO" sz="2400" b="1" dirty="0" smtClean="0">
                <a:latin typeface="Times New Roman" pitchFamily="18" charset="0"/>
                <a:cs typeface="Times New Roman" pitchFamily="18" charset="0"/>
              </a:rPr>
              <a:t>Proiecte </a:t>
            </a:r>
            <a:r>
              <a:rPr lang="ro-MO" sz="2400" b="1" dirty="0">
                <a:latin typeface="Times New Roman" pitchFamily="18" charset="0"/>
                <a:cs typeface="Times New Roman" pitchFamily="18" charset="0"/>
              </a:rPr>
              <a:t>de cercetare </a:t>
            </a:r>
            <a:r>
              <a:rPr lang="en-US" sz="2400" b="1" dirty="0" err="1" smtClean="0">
                <a:latin typeface="Times New Roman" pitchFamily="18" charset="0"/>
                <a:cs typeface="Times New Roman" pitchFamily="18" charset="0"/>
              </a:rPr>
              <a:t>interna</a:t>
            </a:r>
            <a:r>
              <a:rPr lang="ro-RO" sz="2400" b="1" dirty="0" err="1" smtClean="0">
                <a:latin typeface="Times New Roman" pitchFamily="18" charset="0"/>
                <a:cs typeface="Times New Roman" pitchFamily="18" charset="0"/>
              </a:rPr>
              <a:t>ționale</a:t>
            </a:r>
            <a:r>
              <a:rPr lang="ro-RO" sz="2400" b="1" dirty="0" smtClean="0">
                <a:latin typeface="Times New Roman" pitchFamily="18" charset="0"/>
                <a:cs typeface="Times New Roman" pitchFamily="18" charset="0"/>
              </a:rPr>
              <a:t> </a:t>
            </a:r>
            <a:r>
              <a:rPr lang="ro-MO"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2</a:t>
            </a:r>
            <a:r>
              <a:rPr lang="ro-MO" sz="2400" b="1" dirty="0" smtClean="0">
                <a:latin typeface="Times New Roman" pitchFamily="18" charset="0"/>
                <a:cs typeface="Times New Roman" pitchFamily="18" charset="0"/>
              </a:rPr>
              <a:t>:</a:t>
            </a:r>
            <a:endParaRPr lang="ro-RO" sz="2400" dirty="0"/>
          </a:p>
        </p:txBody>
      </p:sp>
      <p:sp>
        <p:nvSpPr>
          <p:cNvPr id="3" name="Substituent conținut 2"/>
          <p:cNvSpPr>
            <a:spLocks noGrp="1"/>
          </p:cNvSpPr>
          <p:nvPr>
            <p:ph idx="1"/>
          </p:nvPr>
        </p:nvSpPr>
        <p:spPr>
          <a:xfrm>
            <a:off x="251520" y="2060848"/>
            <a:ext cx="8568952" cy="4320480"/>
          </a:xfrm>
        </p:spPr>
        <p:txBody>
          <a:bodyPr>
            <a:normAutofit fontScale="55000" lnSpcReduction="20000"/>
          </a:bodyPr>
          <a:lstStyle/>
          <a:p>
            <a:pPr marL="0" indent="0" algn="just" fontAlgn="base">
              <a:lnSpc>
                <a:spcPct val="170000"/>
              </a:lnSpc>
              <a:buNone/>
            </a:pPr>
            <a:r>
              <a:rPr lang="vi-VN" dirty="0"/>
              <a:t>1) 15.820.16.06.09 / It - Proiect de mobilitate (Moldova-Italia) „Dimensiunea socio-economică a migrației în Italia și Republica Moldova” din cadrul Programului de colaborare bilaterală dintre Academia de Știință a Moldovei și Consiliul Național pentru Cercetare din Italia. </a:t>
            </a:r>
            <a:endParaRPr lang="en-US" dirty="0" smtClean="0"/>
          </a:p>
          <a:p>
            <a:pPr marL="0" indent="0" algn="just" fontAlgn="base">
              <a:lnSpc>
                <a:spcPct val="170000"/>
              </a:lnSpc>
              <a:buNone/>
            </a:pPr>
            <a:endParaRPr lang="vi-VN" dirty="0"/>
          </a:p>
          <a:p>
            <a:pPr marL="0" indent="0" algn="just" fontAlgn="base">
              <a:lnSpc>
                <a:spcPct val="170000"/>
              </a:lnSpc>
              <a:buNone/>
            </a:pPr>
            <a:r>
              <a:rPr lang="vi-VN" dirty="0"/>
              <a:t>2) Proiect de cercetare comun (Moldova-Belarus) „Metodologia evaluării complexe a calității mediului ambiant – bază a cercetării calității vieții umane în condițiile transformărilor socionaturale globale” din cadrul Programului de colaborare bilaterală dintre Academia de Știință a Moldovei și Fondul Republican de Cercetări Fundamentale din Belarus. </a:t>
            </a:r>
          </a:p>
          <a:p>
            <a:endParaRPr lang="ro-RO" dirty="0"/>
          </a:p>
        </p:txBody>
      </p:sp>
    </p:spTree>
    <p:extLst>
      <p:ext uri="{BB962C8B-B14F-4D97-AF65-F5344CB8AC3E}">
        <p14:creationId xmlns:p14="http://schemas.microsoft.com/office/powerpoint/2010/main" val="1135200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359898"/>
            <a:ext cx="8587680" cy="706902"/>
          </a:xfrm>
        </p:spPr>
        <p:txBody>
          <a:bodyPr>
            <a:normAutofit/>
          </a:bodyPr>
          <a:lstStyle/>
          <a:p>
            <a:r>
              <a:rPr lang="ro-RO" sz="3200" b="1" dirty="0">
                <a:solidFill>
                  <a:schemeClr val="tx1"/>
                </a:solidFill>
                <a:effectLst/>
                <a:latin typeface="Times New Roman" pitchFamily="18" charset="0"/>
                <a:cs typeface="Times New Roman" pitchFamily="18" charset="0"/>
              </a:rPr>
              <a:t>Principalele realizări științifice </a:t>
            </a:r>
            <a:r>
              <a:rPr lang="ro-RO" sz="3200" b="1" dirty="0" smtClean="0">
                <a:solidFill>
                  <a:schemeClr val="tx1"/>
                </a:solidFill>
                <a:effectLst/>
                <a:latin typeface="Times New Roman" pitchFamily="18" charset="0"/>
                <a:cs typeface="Times New Roman" pitchFamily="18" charset="0"/>
              </a:rPr>
              <a:t>în anul 2015</a:t>
            </a:r>
            <a:endParaRPr lang="en-US" sz="3200" b="1"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611560" y="1412776"/>
            <a:ext cx="8064896" cy="4835624"/>
          </a:xfrm>
        </p:spPr>
        <p:txBody>
          <a:bodyPr>
            <a:normAutofit lnSpcReduction="10000"/>
          </a:bodyPr>
          <a:lstStyle/>
          <a:p>
            <a:pPr algn="just"/>
            <a:r>
              <a:rPr lang="ro-RO" sz="2000" dirty="0">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Rezultatele investigațiilor efectuate au fost valorificate în lucrări științifice publicate și manifestările științifice organizate de către Institut.</a:t>
            </a:r>
          </a:p>
          <a:p>
            <a:pPr algn="just"/>
            <a:r>
              <a:rPr lang="ro-RO" sz="2200" dirty="0" smtClean="0">
                <a:solidFill>
                  <a:schemeClr val="tx1"/>
                </a:solidFill>
                <a:latin typeface="Times New Roman" pitchFamily="18" charset="0"/>
                <a:cs typeface="Times New Roman" pitchFamily="18" charset="0"/>
              </a:rPr>
              <a:t>	În anul 2015 de către cercetătorii Institutului au fost editate total </a:t>
            </a:r>
            <a:r>
              <a:rPr lang="ro-RO" sz="2200" b="1" dirty="0" smtClean="0">
                <a:solidFill>
                  <a:srgbClr val="FF0000"/>
                </a:solidFill>
                <a:latin typeface="Times New Roman" pitchFamily="18" charset="0"/>
                <a:cs typeface="Times New Roman" pitchFamily="18" charset="0"/>
              </a:rPr>
              <a:t>267</a:t>
            </a:r>
            <a:r>
              <a:rPr lang="ro-RO" sz="2200" b="1" dirty="0" smtClean="0">
                <a:solidFill>
                  <a:schemeClr val="tx1"/>
                </a:solidFill>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lucrări științifice, inclusiv:</a:t>
            </a:r>
          </a:p>
          <a:p>
            <a:endParaRPr lang="ro-RO" sz="2000" dirty="0" smtClean="0">
              <a:solidFill>
                <a:schemeClr val="tx1"/>
              </a:solidFill>
              <a:latin typeface="Times New Roman" pitchFamily="18" charset="0"/>
              <a:cs typeface="Times New Roman" pitchFamily="18" charset="0"/>
            </a:endParaRP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Monografii, culegeri </a:t>
            </a:r>
            <a:r>
              <a:rPr lang="ro-RO" sz="2100" b="1" dirty="0" smtClean="0">
                <a:solidFill>
                  <a:schemeClr val="tx1"/>
                </a:solidFill>
                <a:latin typeface="Times New Roman" pitchFamily="18" charset="0"/>
                <a:cs typeface="Times New Roman" pitchFamily="18" charset="0"/>
              </a:rPr>
              <a:t>tematice și </a:t>
            </a:r>
            <a:r>
              <a:rPr lang="ro-RO" sz="2100" b="1" dirty="0">
                <a:solidFill>
                  <a:schemeClr val="tx1"/>
                </a:solidFill>
                <a:latin typeface="Times New Roman" pitchFamily="18" charset="0"/>
                <a:cs typeface="Times New Roman" pitchFamily="18" charset="0"/>
              </a:rPr>
              <a:t>lucrări </a:t>
            </a:r>
            <a:r>
              <a:rPr lang="ro-RO" sz="2100" b="1" dirty="0" smtClean="0">
                <a:solidFill>
                  <a:schemeClr val="tx1"/>
                </a:solidFill>
                <a:latin typeface="Times New Roman" pitchFamily="18" charset="0"/>
                <a:cs typeface="Times New Roman" pitchFamily="18" charset="0"/>
              </a:rPr>
              <a:t>didactice </a:t>
            </a:r>
            <a:r>
              <a:rPr lang="ro-RO" sz="2100" b="1" dirty="0" smtClean="0">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27</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reviste internaționale </a:t>
            </a:r>
            <a:r>
              <a:rPr lang="ro-RO" sz="2000" b="1" dirty="0">
                <a:solidFill>
                  <a:schemeClr val="tx1"/>
                </a:solidFill>
                <a:latin typeface="Times New Roman" pitchFamily="18" charset="0"/>
                <a:cs typeface="Times New Roman" pitchFamily="18" charset="0"/>
              </a:rPr>
              <a:t>și </a:t>
            </a:r>
            <a:r>
              <a:rPr lang="ro-RO" sz="2000" b="1" dirty="0" smtClean="0">
                <a:solidFill>
                  <a:schemeClr val="tx1"/>
                </a:solidFill>
                <a:latin typeface="Times New Roman" pitchFamily="18" charset="0"/>
                <a:cs typeface="Times New Roman" pitchFamily="18" charset="0"/>
              </a:rPr>
              <a:t>în </a:t>
            </a:r>
            <a:r>
              <a:rPr lang="ro-RO" sz="2000" b="1" dirty="0">
                <a:solidFill>
                  <a:schemeClr val="tx1"/>
                </a:solidFill>
                <a:latin typeface="Times New Roman" pitchFamily="18" charset="0"/>
                <a:cs typeface="Times New Roman" pitchFamily="18" charset="0"/>
              </a:rPr>
              <a:t>culegeri </a:t>
            </a:r>
            <a:r>
              <a:rPr lang="ro-RO" sz="2000" b="1" dirty="0" smtClean="0">
                <a:solidFill>
                  <a:schemeClr val="tx1"/>
                </a:solidFill>
                <a:latin typeface="Times New Roman" pitchFamily="18" charset="0"/>
                <a:cs typeface="Times New Roman" pitchFamily="18" charset="0"/>
              </a:rPr>
              <a:t>științifice</a:t>
            </a:r>
          </a:p>
          <a:p>
            <a:pPr marL="27432" algn="l"/>
            <a:r>
              <a:rPr lang="ro-RO" sz="2000" b="1" dirty="0">
                <a:solidFill>
                  <a:schemeClr val="tx1"/>
                </a:solidFill>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editate </a:t>
            </a:r>
            <a:r>
              <a:rPr lang="ro-RO" sz="2000" b="1" dirty="0">
                <a:solidFill>
                  <a:schemeClr val="tx1"/>
                </a:solidFill>
                <a:latin typeface="Times New Roman" pitchFamily="18" charset="0"/>
                <a:cs typeface="Times New Roman" pitchFamily="18" charset="0"/>
              </a:rPr>
              <a:t>în străinătate</a:t>
            </a:r>
            <a:r>
              <a:rPr lang="ro-RO" sz="2000" b="1" dirty="0" smtClean="0">
                <a:solidFill>
                  <a:schemeClr val="tx1"/>
                </a:solidFill>
                <a:latin typeface="Times New Roman" pitchFamily="18" charset="0"/>
                <a:cs typeface="Times New Roman" pitchFamily="18" charset="0"/>
              </a:rPr>
              <a:t> 	– </a:t>
            </a:r>
            <a:r>
              <a:rPr lang="en-US" sz="2000" b="1" dirty="0" smtClean="0">
                <a:solidFill>
                  <a:schemeClr val="tx1"/>
                </a:solidFill>
                <a:latin typeface="Times New Roman" pitchFamily="18" charset="0"/>
                <a:cs typeface="Times New Roman" pitchFamily="18" charset="0"/>
              </a:rPr>
              <a:t>3</a:t>
            </a:r>
            <a:r>
              <a:rPr lang="ro-RO" sz="2000" b="1" dirty="0" smtClean="0">
                <a:solidFill>
                  <a:schemeClr val="tx1"/>
                </a:solidFill>
                <a:latin typeface="Times New Roman" pitchFamily="18" charset="0"/>
                <a:cs typeface="Times New Roman" pitchFamily="18" charset="0"/>
              </a:rPr>
              <a:t>9</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reviste naționale, categoria B 			– 38</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a:t>
            </a:r>
            <a:r>
              <a:rPr lang="ro-RO" sz="2100" b="1" dirty="0" smtClean="0">
                <a:solidFill>
                  <a:schemeClr val="tx1"/>
                </a:solidFill>
                <a:latin typeface="Times New Roman" pitchFamily="18" charset="0"/>
                <a:cs typeface="Times New Roman" pitchFamily="18" charset="0"/>
              </a:rPr>
              <a:t>reviste naționale, categoria C			– 42</a:t>
            </a:r>
            <a:endParaRPr lang="ro-RO" sz="2100" b="1" dirty="0">
              <a:solidFill>
                <a:schemeClr val="tx1"/>
              </a:solidFill>
              <a:latin typeface="Times New Roman" pitchFamily="18" charset="0"/>
              <a:cs typeface="Times New Roman" pitchFamily="18" charset="0"/>
            </a:endParaRP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culegeri științifice naționale 			– 62</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Teze </a:t>
            </a:r>
            <a:r>
              <a:rPr lang="ro-RO" sz="2000" b="1" dirty="0">
                <a:solidFill>
                  <a:schemeClr val="tx1"/>
                </a:solidFill>
                <a:latin typeface="Times New Roman" pitchFamily="18" charset="0"/>
                <a:cs typeface="Times New Roman" pitchFamily="18" charset="0"/>
              </a:rPr>
              <a:t>ştiinţifice editate în </a:t>
            </a:r>
            <a:r>
              <a:rPr lang="ro-RO" sz="2000" b="1" dirty="0" smtClean="0">
                <a:solidFill>
                  <a:schemeClr val="tx1"/>
                </a:solidFill>
                <a:latin typeface="Times New Roman" pitchFamily="18" charset="0"/>
                <a:cs typeface="Times New Roman" pitchFamily="18" charset="0"/>
              </a:rPr>
              <a:t>străinătate 				– 12</a:t>
            </a:r>
          </a:p>
          <a:p>
            <a:pPr marL="370332" indent="-342900" algn="l">
              <a:buFont typeface="Arial" pitchFamily="34" charset="0"/>
              <a:buChar char="•"/>
            </a:pPr>
            <a:r>
              <a:rPr lang="ro-RO" sz="2000" b="1" dirty="0">
                <a:solidFill>
                  <a:schemeClr val="tx1"/>
                </a:solidFill>
                <a:latin typeface="Times New Roman" pitchFamily="18" charset="0"/>
                <a:cs typeface="Times New Roman" pitchFamily="18" charset="0"/>
              </a:rPr>
              <a:t>Alte lucrări și teze </a:t>
            </a:r>
            <a:r>
              <a:rPr lang="ro-RO" sz="2000" b="1" dirty="0" smtClean="0">
                <a:solidFill>
                  <a:schemeClr val="tx1"/>
                </a:solidFill>
                <a:latin typeface="Times New Roman" pitchFamily="18" charset="0"/>
                <a:cs typeface="Times New Roman" pitchFamily="18" charset="0"/>
              </a:rPr>
              <a:t>editate </a:t>
            </a:r>
            <a:r>
              <a:rPr lang="ro-RO" sz="2000" b="1" dirty="0">
                <a:solidFill>
                  <a:schemeClr val="tx1"/>
                </a:solidFill>
                <a:latin typeface="Times New Roman" pitchFamily="18" charset="0"/>
                <a:cs typeface="Times New Roman" pitchFamily="18" charset="0"/>
              </a:rPr>
              <a:t>în R. </a:t>
            </a:r>
            <a:r>
              <a:rPr lang="ro-RO" sz="2000" b="1" dirty="0" smtClean="0">
                <a:solidFill>
                  <a:schemeClr val="tx1"/>
                </a:solidFill>
                <a:latin typeface="Times New Roman" pitchFamily="18" charset="0"/>
                <a:cs typeface="Times New Roman" pitchFamily="18" charset="0"/>
              </a:rPr>
              <a:t>Moldova </a:t>
            </a:r>
            <a:r>
              <a:rPr lang="ro-RO" sz="2000" b="1" dirty="0">
                <a:solidFill>
                  <a:schemeClr val="tx1"/>
                </a:solidFill>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 47</a:t>
            </a:r>
          </a:p>
          <a:p>
            <a:pPr marL="370332" indent="-342900">
              <a:buFont typeface="Arial" pitchFamily="34" charset="0"/>
              <a:buChar char="•"/>
            </a:pPr>
            <a:endParaRPr lang="ro-RO" sz="2000" b="1" dirty="0" smtClean="0">
              <a:latin typeface="Times New Roman" pitchFamily="18" charset="0"/>
              <a:cs typeface="Times New Roman" pitchFamily="18" charset="0"/>
            </a:endParaRPr>
          </a:p>
          <a:p>
            <a:endParaRPr lang="ro-RO" sz="2000" b="1"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749380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556792"/>
          </a:xfrm>
        </p:spPr>
        <p:txBody>
          <a:bodyPr>
            <a:noAutofit/>
          </a:bodyPr>
          <a:lstStyle/>
          <a:p>
            <a:r>
              <a:rPr lang="ro-RO" sz="3200" b="1" dirty="0" smtClean="0">
                <a:latin typeface="Times New Roman" pitchFamily="18" charset="0"/>
                <a:cs typeface="Times New Roman" pitchFamily="18" charset="0"/>
              </a:rPr>
              <a:t>Numărul total de publicații ale cercetătorilor ICJP </a:t>
            </a:r>
            <a:r>
              <a:rPr lang="ro-RO" sz="3200" b="1" dirty="0">
                <a:latin typeface="Times New Roman" pitchFamily="18" charset="0"/>
                <a:cs typeface="Times New Roman" pitchFamily="18" charset="0"/>
              </a:rPr>
              <a:t>editate </a:t>
            </a:r>
            <a:r>
              <a:rPr lang="ro-RO" sz="3200" b="1" dirty="0" smtClean="0">
                <a:latin typeface="Times New Roman" pitchFamily="18" charset="0"/>
                <a:cs typeface="Times New Roman" pitchFamily="18" charset="0"/>
              </a:rPr>
              <a:t>în 2013</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2015</a:t>
            </a:r>
            <a:endParaRPr lang="ro-RO"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77727729"/>
              </p:ext>
            </p:extLst>
          </p:nvPr>
        </p:nvGraphicFramePr>
        <p:xfrm>
          <a:off x="467544" y="1268760"/>
          <a:ext cx="8229600" cy="52460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072810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54176" cy="944562"/>
          </a:xfrm>
        </p:spPr>
        <p:txBody>
          <a:bodyPr>
            <a:noAutofit/>
          </a:bodyPr>
          <a:lstStyle/>
          <a:p>
            <a:r>
              <a:rPr lang="ro-RO" sz="3200" b="1" dirty="0" smtClean="0">
                <a:solidFill>
                  <a:schemeClr val="tx1"/>
                </a:solidFill>
                <a:effectLst/>
                <a:latin typeface="Times New Roman" pitchFamily="18" charset="0"/>
                <a:cs typeface="Times New Roman" pitchFamily="18" charset="0"/>
              </a:rPr>
              <a:t>Monografii, culegeri, manuale și studii ale </a:t>
            </a:r>
            <a:r>
              <a:rPr lang="ro-RO" sz="3200" b="1" dirty="0">
                <a:latin typeface="Times New Roman" pitchFamily="18" charset="0"/>
                <a:cs typeface="Times New Roman" pitchFamily="18" charset="0"/>
              </a:rPr>
              <a:t>cercetătorilor </a:t>
            </a:r>
            <a:r>
              <a:rPr lang="ro-RO" sz="3200" b="1" dirty="0" smtClean="0">
                <a:solidFill>
                  <a:schemeClr val="tx1"/>
                </a:solidFill>
                <a:effectLst/>
                <a:latin typeface="Times New Roman" pitchFamily="18" charset="0"/>
                <a:cs typeface="Times New Roman" pitchFamily="18" charset="0"/>
              </a:rPr>
              <a:t>ICJP editate în 2013</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2015</a:t>
            </a:r>
            <a:endParaRPr lang="en-US" sz="3200" b="1" dirty="0">
              <a:solidFill>
                <a:schemeClr val="tx1"/>
              </a:solidFill>
              <a:effectLst/>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76169480"/>
              </p:ext>
            </p:extLst>
          </p:nvPr>
        </p:nvGraphicFramePr>
        <p:xfrm>
          <a:off x="395536" y="1196752"/>
          <a:ext cx="8359080" cy="547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5754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52401"/>
            <a:ext cx="7922840" cy="914399"/>
          </a:xfrm>
        </p:spPr>
        <p:txBody>
          <a:bodyPr>
            <a:normAutofit/>
          </a:bodyPr>
          <a:lstStyle/>
          <a:p>
            <a:pPr algn="ctr"/>
            <a:r>
              <a:rPr lang="en-US" sz="3200" b="1" dirty="0" err="1" smtClean="0">
                <a:solidFill>
                  <a:schemeClr val="tx1"/>
                </a:solidFill>
                <a:effectLst/>
                <a:latin typeface="Times New Roman" pitchFamily="18" charset="0"/>
                <a:cs typeface="Times New Roman" pitchFamily="18" charset="0"/>
              </a:rPr>
              <a:t>Monografii</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editate în anul 2015</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107504" y="1124744"/>
            <a:ext cx="8928992" cy="5580856"/>
          </a:xfrm>
        </p:spPr>
        <p:txBody>
          <a:bodyPr>
            <a:noAutofit/>
          </a:bodyPr>
          <a:lstStyle/>
          <a:p>
            <a:pPr marL="342900" lvl="0" indent="-342900" algn="just">
              <a:buFont typeface="+mj-lt"/>
              <a:buAutoNum type="arabicPeriod"/>
            </a:pPr>
            <a:r>
              <a:rPr lang="ro-RO" sz="1800" dirty="0">
                <a:solidFill>
                  <a:schemeClr val="tx1"/>
                </a:solidFill>
                <a:latin typeface="Times New Roman" panose="02020603050405020304" pitchFamily="18" charset="0"/>
                <a:cs typeface="Times New Roman" panose="02020603050405020304" pitchFamily="18" charset="0"/>
              </a:rPr>
              <a:t>CUȘNIR, V.; JUC, V.; ȘTIRBU, E.; MOCANU. I.; SOLOMON, C.; BRAGA, L.; ȚVEATCOV, N.; IVANOV, A. </a:t>
            </a:r>
            <a:r>
              <a:rPr lang="ro-RO" sz="1800" i="1" dirty="0">
                <a:solidFill>
                  <a:schemeClr val="tx1"/>
                </a:solidFill>
                <a:latin typeface="Times New Roman" panose="02020603050405020304" pitchFamily="18" charset="0"/>
                <a:cs typeface="Times New Roman" panose="02020603050405020304" pitchFamily="18" charset="0"/>
              </a:rPr>
              <a:t>Procesul electoral în Republica Moldova: realități, tendințe și perspective</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Ch</a:t>
            </a:r>
            <a:r>
              <a:rPr lang="ro-RO" sz="1800" dirty="0">
                <a:solidFill>
                  <a:schemeClr val="tx1"/>
                </a:solidFill>
                <a:latin typeface="Times New Roman" panose="02020603050405020304" pitchFamily="18" charset="0"/>
                <a:cs typeface="Times New Roman" panose="02020603050405020304" pitchFamily="18" charset="0"/>
              </a:rPr>
              <a:t>.: Princeps. 2015. 288 p. </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JUC </a:t>
            </a:r>
            <a:r>
              <a:rPr lang="ro-RO" sz="1800" dirty="0">
                <a:solidFill>
                  <a:schemeClr val="tx1"/>
                </a:solidFill>
                <a:latin typeface="Times New Roman" panose="02020603050405020304" pitchFamily="18" charset="0"/>
                <a:cs typeface="Times New Roman" panose="02020603050405020304" pitchFamily="18" charset="0"/>
              </a:rPr>
              <a:t>V. </a:t>
            </a:r>
            <a:r>
              <a:rPr lang="ro-RO" sz="1800" i="1" dirty="0">
                <a:solidFill>
                  <a:schemeClr val="tx1"/>
                </a:solidFill>
                <a:latin typeface="Times New Roman" panose="02020603050405020304" pitchFamily="18" charset="0"/>
                <a:cs typeface="Times New Roman" panose="02020603050405020304" pitchFamily="18" charset="0"/>
              </a:rPr>
              <a:t>Securitatea națională și politica externă ale Republicii Moldova în contextul transformărilor structurale de sistem </a:t>
            </a:r>
            <a:r>
              <a:rPr lang="ro-RO" sz="1800" i="1" dirty="0" err="1">
                <a:solidFill>
                  <a:schemeClr val="tx1"/>
                </a:solidFill>
                <a:latin typeface="Times New Roman" panose="02020603050405020304" pitchFamily="18" charset="0"/>
                <a:cs typeface="Times New Roman" panose="02020603050405020304" pitchFamily="18" charset="0"/>
              </a:rPr>
              <a:t>postrăzboi</a:t>
            </a:r>
            <a:r>
              <a:rPr lang="ro-RO" sz="1800" i="1" dirty="0">
                <a:solidFill>
                  <a:schemeClr val="tx1"/>
                </a:solidFill>
                <a:latin typeface="Times New Roman" panose="02020603050405020304" pitchFamily="18" charset="0"/>
                <a:cs typeface="Times New Roman" panose="02020603050405020304" pitchFamily="18" charset="0"/>
              </a:rPr>
              <a:t> rece</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smtClean="0">
                <a:solidFill>
                  <a:schemeClr val="tx1"/>
                </a:solidFill>
                <a:latin typeface="Times New Roman" panose="02020603050405020304" pitchFamily="18" charset="0"/>
                <a:cs typeface="Times New Roman" panose="02020603050405020304" pitchFamily="18" charset="0"/>
              </a:rPr>
              <a:t>Ch</a:t>
            </a:r>
            <a:r>
              <a:rPr lang="ro-RO" sz="1800" dirty="0" smtClean="0">
                <a:solidFill>
                  <a:schemeClr val="tx1"/>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Tipografia Centrală, 2015. </a:t>
            </a:r>
            <a:r>
              <a:rPr lang="ro-RO" sz="1800" dirty="0" smtClean="0">
                <a:solidFill>
                  <a:schemeClr val="tx1"/>
                </a:solidFill>
                <a:latin typeface="Times New Roman" panose="02020603050405020304" pitchFamily="18" charset="0"/>
                <a:cs typeface="Times New Roman" panose="02020603050405020304" pitchFamily="18" charset="0"/>
              </a:rPr>
              <a:t>200</a:t>
            </a:r>
            <a:r>
              <a:rPr lang="en-US" sz="1800" dirty="0" smtClean="0">
                <a:solidFill>
                  <a:schemeClr val="tx1"/>
                </a:solidFill>
                <a:latin typeface="Times New Roman" panose="02020603050405020304" pitchFamily="18" charset="0"/>
                <a:cs typeface="Times New Roman" panose="02020603050405020304" pitchFamily="18" charset="0"/>
              </a:rPr>
              <a:t> </a:t>
            </a:r>
            <a:r>
              <a:rPr lang="ro-RO" sz="1800" dirty="0" smtClean="0">
                <a:solidFill>
                  <a:schemeClr val="tx1"/>
                </a:solidFill>
                <a:latin typeface="Times New Roman" panose="02020603050405020304" pitchFamily="18" charset="0"/>
                <a:cs typeface="Times New Roman" panose="02020603050405020304" pitchFamily="18" charset="0"/>
              </a:rPr>
              <a:t>p</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JUC</a:t>
            </a:r>
            <a:r>
              <a:rPr lang="en-US" sz="1800" dirty="0" smtClean="0">
                <a:solidFill>
                  <a:schemeClr val="tx1"/>
                </a:solidFill>
                <a:latin typeface="Times New Roman" panose="02020603050405020304" pitchFamily="18" charset="0"/>
                <a:cs typeface="Times New Roman" panose="02020603050405020304" pitchFamily="18" charset="0"/>
              </a:rPr>
              <a:t>,</a:t>
            </a:r>
            <a:r>
              <a:rPr lang="ro-RO" sz="1800" dirty="0" smtClean="0">
                <a:solidFill>
                  <a:schemeClr val="tx1"/>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V.; </a:t>
            </a:r>
            <a:r>
              <a:rPr lang="ro-RO" sz="1800" dirty="0" smtClean="0">
                <a:solidFill>
                  <a:schemeClr val="tx1"/>
                </a:solidFill>
                <a:latin typeface="Times New Roman" panose="02020603050405020304" pitchFamily="18" charset="0"/>
                <a:cs typeface="Times New Roman" panose="02020603050405020304" pitchFamily="18" charset="0"/>
              </a:rPr>
              <a:t>MÎTCU</a:t>
            </a:r>
            <a:r>
              <a:rPr lang="en-US" sz="1800" dirty="0" smtClean="0">
                <a:solidFill>
                  <a:schemeClr val="tx1"/>
                </a:solidFill>
                <a:latin typeface="Times New Roman" panose="02020603050405020304" pitchFamily="18" charset="0"/>
                <a:cs typeface="Times New Roman" panose="02020603050405020304" pitchFamily="18" charset="0"/>
              </a:rPr>
              <a:t>,</a:t>
            </a:r>
            <a:r>
              <a:rPr lang="ro-RO" sz="1800" dirty="0" smtClean="0">
                <a:solidFill>
                  <a:schemeClr val="tx1"/>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S. </a:t>
            </a:r>
            <a:r>
              <a:rPr lang="ro-RO" sz="1800" i="1" dirty="0">
                <a:solidFill>
                  <a:schemeClr val="tx1"/>
                </a:solidFill>
                <a:latin typeface="Times New Roman" panose="02020603050405020304" pitchFamily="18" charset="0"/>
                <a:cs typeface="Times New Roman" panose="02020603050405020304" pitchFamily="18" charset="0"/>
              </a:rPr>
              <a:t>Activități nemilitare ale Organizației Tratatului Atlanticului de Nord</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Ch</a:t>
            </a:r>
            <a:r>
              <a:rPr lang="ro-RO" sz="1800" dirty="0">
                <a:solidFill>
                  <a:schemeClr val="tx1"/>
                </a:solidFill>
                <a:latin typeface="Times New Roman" panose="02020603050405020304" pitchFamily="18" charset="0"/>
                <a:cs typeface="Times New Roman" panose="02020603050405020304" pitchFamily="18" charset="0"/>
              </a:rPr>
              <a:t>.: Tipografia Centrală, 2015. 160 p</a:t>
            </a:r>
            <a:r>
              <a:rPr lang="ro-RO" sz="1800" dirty="0" smtClean="0">
                <a:solidFill>
                  <a:schemeClr val="tx1"/>
                </a:solidFill>
                <a:latin typeface="Times New Roman" panose="02020603050405020304" pitchFamily="18" charset="0"/>
                <a:cs typeface="Times New Roman" panose="02020603050405020304" pitchFamily="18" charset="0"/>
              </a:rPr>
              <a:t>.</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DUMITRAȘCO</a:t>
            </a:r>
            <a:r>
              <a:rPr lang="en-US" sz="1800" dirty="0" smtClean="0">
                <a:solidFill>
                  <a:schemeClr val="tx1"/>
                </a:solidFill>
                <a:latin typeface="Times New Roman" panose="02020603050405020304" pitchFamily="18" charset="0"/>
                <a:cs typeface="Times New Roman" panose="02020603050405020304" pitchFamily="18" charset="0"/>
              </a:rPr>
              <a:t>,</a:t>
            </a:r>
            <a:r>
              <a:rPr lang="ro-RO" sz="1800" dirty="0" smtClean="0">
                <a:solidFill>
                  <a:schemeClr val="tx1"/>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M. </a:t>
            </a:r>
            <a:r>
              <a:rPr lang="ro-RO" sz="1800" i="1" dirty="0">
                <a:solidFill>
                  <a:schemeClr val="tx1"/>
                </a:solidFill>
                <a:latin typeface="Times New Roman" panose="02020603050405020304" pitchFamily="18" charset="0"/>
                <a:cs typeface="Times New Roman" panose="02020603050405020304" pitchFamily="18" charset="0"/>
              </a:rPr>
              <a:t>Liberal Foreign Trade </a:t>
            </a:r>
            <a:r>
              <a:rPr lang="ro-RO" sz="1800" i="1" dirty="0" err="1">
                <a:solidFill>
                  <a:schemeClr val="tx1"/>
                </a:solidFill>
                <a:latin typeface="Times New Roman" panose="02020603050405020304" pitchFamily="18" charset="0"/>
                <a:cs typeface="Times New Roman" panose="02020603050405020304" pitchFamily="18" charset="0"/>
              </a:rPr>
              <a:t>Policy</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Valorification</a:t>
            </a:r>
            <a:r>
              <a:rPr lang="ro-RO" sz="1800" i="1" dirty="0">
                <a:solidFill>
                  <a:schemeClr val="tx1"/>
                </a:solidFill>
                <a:latin typeface="Times New Roman" panose="02020603050405020304" pitchFamily="18" charset="0"/>
                <a:cs typeface="Times New Roman" panose="02020603050405020304" pitchFamily="18" charset="0"/>
              </a:rPr>
              <a:t>: Case of Moldova</a:t>
            </a:r>
            <a:r>
              <a:rPr lang="ro-RO" sz="1800" dirty="0">
                <a:solidFill>
                  <a:schemeClr val="tx1"/>
                </a:solidFill>
                <a:latin typeface="Times New Roman" panose="02020603050405020304" pitchFamily="18" charset="0"/>
                <a:cs typeface="Times New Roman" panose="02020603050405020304" pitchFamily="18" charset="0"/>
              </a:rPr>
              <a:t>. Lambert Academic </a:t>
            </a:r>
            <a:r>
              <a:rPr lang="ro-RO" sz="1800" dirty="0" err="1">
                <a:solidFill>
                  <a:schemeClr val="tx1"/>
                </a:solidFill>
                <a:latin typeface="Times New Roman" panose="02020603050405020304" pitchFamily="18" charset="0"/>
                <a:cs typeface="Times New Roman" panose="02020603050405020304" pitchFamily="18" charset="0"/>
              </a:rPr>
              <a:t>Publishing</a:t>
            </a:r>
            <a:r>
              <a:rPr lang="ro-RO" sz="1800" dirty="0">
                <a:solidFill>
                  <a:schemeClr val="tx1"/>
                </a:solidFill>
                <a:latin typeface="Times New Roman" panose="02020603050405020304" pitchFamily="18" charset="0"/>
                <a:cs typeface="Times New Roman" panose="02020603050405020304" pitchFamily="18" charset="0"/>
              </a:rPr>
              <a:t>, 2015. 88 p</a:t>
            </a:r>
            <a:r>
              <a:rPr lang="ro-RO" sz="1800" dirty="0" smtClean="0">
                <a:solidFill>
                  <a:schemeClr val="tx1"/>
                </a:solidFill>
                <a:latin typeface="Times New Roman" panose="02020603050405020304" pitchFamily="18" charset="0"/>
                <a:cs typeface="Times New Roman" panose="02020603050405020304" pitchFamily="18" charset="0"/>
              </a:rPr>
              <a:t>.</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en-US" sz="4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CHINDÎBALIUC</a:t>
            </a:r>
            <a:r>
              <a:rPr lang="ro-RO" sz="1800" dirty="0">
                <a:solidFill>
                  <a:schemeClr val="tx1"/>
                </a:solidFill>
                <a:latin typeface="Times New Roman" panose="02020603050405020304" pitchFamily="18" charset="0"/>
                <a:cs typeface="Times New Roman" panose="02020603050405020304" pitchFamily="18" charset="0"/>
              </a:rPr>
              <a:t>, O. </a:t>
            </a:r>
            <a:r>
              <a:rPr lang="ro-RO" sz="1800" i="1" dirty="0" err="1">
                <a:solidFill>
                  <a:schemeClr val="tx1"/>
                </a:solidFill>
                <a:latin typeface="Times New Roman" panose="02020603050405020304" pitchFamily="18" charset="0"/>
                <a:cs typeface="Times New Roman" panose="02020603050405020304" pitchFamily="18" charset="0"/>
              </a:rPr>
              <a:t>Энергетическая</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безопасность</a:t>
            </a:r>
            <a:r>
              <a:rPr lang="ro-RO" sz="1800" i="1" dirty="0">
                <a:solidFill>
                  <a:schemeClr val="tx1"/>
                </a:solidFill>
                <a:latin typeface="Times New Roman" panose="02020603050405020304" pitchFamily="18" charset="0"/>
                <a:cs typeface="Times New Roman" panose="02020603050405020304" pitchFamily="18" charset="0"/>
              </a:rPr>
              <a:t> в </a:t>
            </a:r>
            <a:r>
              <a:rPr lang="ro-RO" sz="1800" i="1" dirty="0" err="1">
                <a:solidFill>
                  <a:schemeClr val="tx1"/>
                </a:solidFill>
                <a:latin typeface="Times New Roman" panose="02020603050405020304" pitchFamily="18" charset="0"/>
                <a:cs typeface="Times New Roman" panose="02020603050405020304" pitchFamily="18" charset="0"/>
              </a:rPr>
              <a:t>контексте</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современных</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геополитических</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smtClean="0">
                <a:solidFill>
                  <a:schemeClr val="tx1"/>
                </a:solidFill>
                <a:latin typeface="Times New Roman" panose="02020603050405020304" pitchFamily="18" charset="0"/>
                <a:cs typeface="Times New Roman" panose="02020603050405020304" pitchFamily="18" charset="0"/>
              </a:rPr>
              <a:t>трансформаций</a:t>
            </a:r>
            <a:r>
              <a:rPr lang="ro-RO" sz="1800" i="1" dirty="0" smtClean="0">
                <a:solidFill>
                  <a:schemeClr val="tx1"/>
                </a:solidFill>
                <a:latin typeface="Times New Roman" panose="02020603050405020304" pitchFamily="18" charset="0"/>
                <a:cs typeface="Times New Roman" panose="02020603050405020304" pitchFamily="18" charset="0"/>
              </a:rPr>
              <a:t>.</a:t>
            </a:r>
            <a:r>
              <a:rPr lang="ro-RO" sz="1800" dirty="0" smtClean="0">
                <a:solidFill>
                  <a:schemeClr val="tx1"/>
                </a:solidFill>
                <a:latin typeface="Times New Roman" panose="02020603050405020304" pitchFamily="18" charset="0"/>
                <a:cs typeface="Times New Roman" panose="02020603050405020304" pitchFamily="18" charset="0"/>
              </a:rPr>
              <a:t> </a:t>
            </a:r>
            <a:r>
              <a:rPr lang="ro-RO" sz="1800" dirty="0" err="1" smtClean="0">
                <a:solidFill>
                  <a:schemeClr val="tx1"/>
                </a:solidFill>
                <a:latin typeface="Times New Roman" panose="02020603050405020304" pitchFamily="18" charset="0"/>
                <a:cs typeface="Times New Roman" panose="02020603050405020304" pitchFamily="18" charset="0"/>
              </a:rPr>
              <a:t>Кишинев</a:t>
            </a:r>
            <a:r>
              <a:rPr lang="ro-RO" sz="1800" dirty="0">
                <a:solidFill>
                  <a:schemeClr val="tx1"/>
                </a:solidFill>
                <a:latin typeface="Times New Roman" panose="02020603050405020304" pitchFamily="18" charset="0"/>
                <a:cs typeface="Times New Roman" panose="02020603050405020304" pitchFamily="18" charset="0"/>
              </a:rPr>
              <a:t>: CEP USM, 2015. 324 c. </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CHIRTOACĂ</a:t>
            </a:r>
            <a:r>
              <a:rPr lang="ro-RO" sz="1800" dirty="0">
                <a:solidFill>
                  <a:schemeClr val="tx1"/>
                </a:solidFill>
                <a:latin typeface="Times New Roman" panose="02020603050405020304" pitchFamily="18" charset="0"/>
                <a:cs typeface="Times New Roman" panose="02020603050405020304" pitchFamily="18" charset="0"/>
              </a:rPr>
              <a:t>, L. </a:t>
            </a:r>
            <a:r>
              <a:rPr lang="ro-RO" sz="1800" i="1" dirty="0">
                <a:solidFill>
                  <a:schemeClr val="tx1"/>
                </a:solidFill>
                <a:latin typeface="Times New Roman" panose="02020603050405020304" pitchFamily="18" charset="0"/>
                <a:cs typeface="Times New Roman" panose="02020603050405020304" pitchFamily="18" charset="0"/>
              </a:rPr>
              <a:t>Drept civil. Teoria Generală a obligațiilor.</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Ch</a:t>
            </a:r>
            <a:r>
              <a:rPr lang="ro-RO" sz="1800" dirty="0">
                <a:solidFill>
                  <a:schemeClr val="tx1"/>
                </a:solidFill>
                <a:latin typeface="Times New Roman" panose="02020603050405020304" pitchFamily="18" charset="0"/>
                <a:cs typeface="Times New Roman" panose="02020603050405020304" pitchFamily="18" charset="0"/>
              </a:rPr>
              <a:t>.: Print-Caro, 2015. 263 p</a:t>
            </a:r>
            <a:r>
              <a:rPr lang="ro-RO" sz="1800" dirty="0" smtClean="0">
                <a:solidFill>
                  <a:schemeClr val="tx1"/>
                </a:solidFill>
                <a:latin typeface="Times New Roman" panose="02020603050405020304" pitchFamily="18" charset="0"/>
                <a:cs typeface="Times New Roman" panose="02020603050405020304" pitchFamily="18" charset="0"/>
              </a:rPr>
              <a:t>.</a:t>
            </a:r>
            <a:endParaRPr lang="en-US" sz="6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ȚVEATCOV, </a:t>
            </a:r>
            <a:r>
              <a:rPr lang="ro-RO" sz="1800" dirty="0">
                <a:solidFill>
                  <a:schemeClr val="tx1"/>
                </a:solidFill>
                <a:latin typeface="Times New Roman" panose="02020603050405020304" pitchFamily="18" charset="0"/>
                <a:cs typeface="Times New Roman" panose="02020603050405020304" pitchFamily="18" charset="0"/>
              </a:rPr>
              <a:t>N. </a:t>
            </a:r>
            <a:r>
              <a:rPr lang="ro-RO" sz="1800" i="1" dirty="0" err="1">
                <a:solidFill>
                  <a:schemeClr val="tx1"/>
                </a:solidFill>
                <a:latin typeface="Times New Roman" panose="02020603050405020304" pitchFamily="18" charset="0"/>
                <a:cs typeface="Times New Roman" panose="02020603050405020304" pitchFamily="18" charset="0"/>
              </a:rPr>
              <a:t>Голос</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Гагаузии</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Гагаузская</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автономия</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глазами</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её</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жителей</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Ch</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Intellect</a:t>
            </a:r>
            <a:r>
              <a:rPr lang="ro-RO" sz="1800" dirty="0">
                <a:solidFill>
                  <a:schemeClr val="tx1"/>
                </a:solidFill>
                <a:latin typeface="Times New Roman" panose="02020603050405020304" pitchFamily="18" charset="0"/>
                <a:cs typeface="Times New Roman" panose="02020603050405020304" pitchFamily="18" charset="0"/>
              </a:rPr>
              <a:t> Group, 2015, 102 p. </a:t>
            </a:r>
            <a:endParaRPr lang="en-US" sz="18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endParaRPr lang="ro-RO" sz="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mj-lt"/>
              <a:buAutoNum type="arabicPeriod"/>
            </a:pPr>
            <a:r>
              <a:rPr lang="ro-RO" sz="1800" dirty="0" smtClean="0">
                <a:solidFill>
                  <a:schemeClr val="tx1"/>
                </a:solidFill>
                <a:latin typeface="Times New Roman" panose="02020603050405020304" pitchFamily="18" charset="0"/>
                <a:cs typeface="Times New Roman" panose="02020603050405020304" pitchFamily="18" charset="0"/>
              </a:rPr>
              <a:t>ȚVEATCOV, </a:t>
            </a:r>
            <a:r>
              <a:rPr lang="ro-RO" sz="1800" dirty="0">
                <a:solidFill>
                  <a:schemeClr val="tx1"/>
                </a:solidFill>
                <a:latin typeface="Times New Roman" panose="02020603050405020304" pitchFamily="18" charset="0"/>
                <a:cs typeface="Times New Roman" panose="02020603050405020304" pitchFamily="18" charset="0"/>
              </a:rPr>
              <a:t>N. </a:t>
            </a:r>
            <a:r>
              <a:rPr lang="ro-RO" sz="1800" i="1" dirty="0" err="1">
                <a:solidFill>
                  <a:schemeClr val="tx1"/>
                </a:solidFill>
                <a:latin typeface="Times New Roman" panose="02020603050405020304" pitchFamily="18" charset="0"/>
                <a:cs typeface="Times New Roman" panose="02020603050405020304" pitchFamily="18" charset="0"/>
              </a:rPr>
              <a:t>Conflictos</a:t>
            </a:r>
            <a:r>
              <a:rPr lang="ro-RO" sz="1800" i="1" dirty="0">
                <a:solidFill>
                  <a:schemeClr val="tx1"/>
                </a:solidFill>
                <a:latin typeface="Times New Roman" panose="02020603050405020304" pitchFamily="18" charset="0"/>
                <a:cs typeface="Times New Roman" panose="02020603050405020304" pitchFamily="18" charset="0"/>
              </a:rPr>
              <a:t> </a:t>
            </a:r>
            <a:r>
              <a:rPr lang="ro-RO" sz="1800" i="1" dirty="0" err="1">
                <a:solidFill>
                  <a:schemeClr val="tx1"/>
                </a:solidFill>
                <a:latin typeface="Times New Roman" panose="02020603050405020304" pitchFamily="18" charset="0"/>
                <a:cs typeface="Times New Roman" panose="02020603050405020304" pitchFamily="18" charset="0"/>
              </a:rPr>
              <a:t>políticos</a:t>
            </a:r>
            <a:r>
              <a:rPr lang="ro-RO" sz="1800" i="1" dirty="0">
                <a:solidFill>
                  <a:schemeClr val="tx1"/>
                </a:solidFill>
                <a:latin typeface="Times New Roman" panose="02020603050405020304" pitchFamily="18" charset="0"/>
                <a:cs typeface="Times New Roman" panose="02020603050405020304" pitchFamily="18" charset="0"/>
              </a:rPr>
              <a:t> en la </a:t>
            </a:r>
            <a:r>
              <a:rPr lang="ro-RO" sz="1800" i="1" dirty="0" err="1">
                <a:solidFill>
                  <a:schemeClr val="tx1"/>
                </a:solidFill>
                <a:latin typeface="Times New Roman" panose="02020603050405020304" pitchFamily="18" charset="0"/>
                <a:cs typeface="Times New Roman" panose="02020603050405020304" pitchFamily="18" charset="0"/>
              </a:rPr>
              <a:t>República</a:t>
            </a:r>
            <a:r>
              <a:rPr lang="ro-RO" sz="1800" i="1" dirty="0">
                <a:solidFill>
                  <a:schemeClr val="tx1"/>
                </a:solidFill>
                <a:latin typeface="Times New Roman" panose="02020603050405020304" pitchFamily="18" charset="0"/>
                <a:cs typeface="Times New Roman" panose="02020603050405020304" pitchFamily="18" charset="0"/>
              </a:rPr>
              <a:t> de Moldavia: </a:t>
            </a:r>
            <a:r>
              <a:rPr lang="ro-RO" sz="1800" i="1" dirty="0" err="1">
                <a:solidFill>
                  <a:schemeClr val="tx1"/>
                </a:solidFill>
                <a:latin typeface="Times New Roman" panose="02020603050405020304" pitchFamily="18" charset="0"/>
                <a:cs typeface="Times New Roman" panose="02020603050405020304" pitchFamily="18" charset="0"/>
              </a:rPr>
              <a:t>retrospectivas</a:t>
            </a:r>
            <a:r>
              <a:rPr lang="ro-RO" sz="1800" i="1" dirty="0">
                <a:solidFill>
                  <a:schemeClr val="tx1"/>
                </a:solidFill>
                <a:latin typeface="Times New Roman" panose="02020603050405020304" pitchFamily="18" charset="0"/>
                <a:cs typeface="Times New Roman" panose="02020603050405020304" pitchFamily="18" charset="0"/>
              </a:rPr>
              <a:t> e </a:t>
            </a:r>
            <a:r>
              <a:rPr lang="ro-RO" sz="1800" i="1" dirty="0" err="1">
                <a:solidFill>
                  <a:schemeClr val="tx1"/>
                </a:solidFill>
                <a:latin typeface="Times New Roman" panose="02020603050405020304" pitchFamily="18" charset="0"/>
                <a:cs typeface="Times New Roman" panose="02020603050405020304" pitchFamily="18" charset="0"/>
              </a:rPr>
              <a:t>oportunidades</a:t>
            </a:r>
            <a:r>
              <a:rPr lang="ro-RO" sz="1800" dirty="0">
                <a:solidFill>
                  <a:schemeClr val="tx1"/>
                </a:solidFill>
                <a:latin typeface="Times New Roman" panose="02020603050405020304" pitchFamily="18" charset="0"/>
                <a:cs typeface="Times New Roman" panose="02020603050405020304" pitchFamily="18" charset="0"/>
              </a:rPr>
              <a:t>. Madrid: </a:t>
            </a:r>
            <a:r>
              <a:rPr lang="ro-RO" sz="1800" dirty="0" err="1">
                <a:solidFill>
                  <a:schemeClr val="tx1"/>
                </a:solidFill>
                <a:latin typeface="Times New Roman" panose="02020603050405020304" pitchFamily="18" charset="0"/>
                <a:cs typeface="Times New Roman" panose="02020603050405020304" pitchFamily="18" charset="0"/>
              </a:rPr>
              <a:t>Mundi</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Book</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err="1">
                <a:solidFill>
                  <a:schemeClr val="tx1"/>
                </a:solidFill>
                <a:latin typeface="Times New Roman" panose="02020603050405020304" pitchFamily="18" charset="0"/>
                <a:cs typeface="Times New Roman" panose="02020603050405020304" pitchFamily="18" charset="0"/>
              </a:rPr>
              <a:t>Ediciones</a:t>
            </a:r>
            <a:r>
              <a:rPr lang="ro-RO" sz="1800" dirty="0">
                <a:solidFill>
                  <a:schemeClr val="tx1"/>
                </a:solidFill>
                <a:latin typeface="Times New Roman" panose="02020603050405020304" pitchFamily="18" charset="0"/>
                <a:cs typeface="Times New Roman" panose="02020603050405020304" pitchFamily="18" charset="0"/>
              </a:rPr>
              <a:t>, 2015, 152 p</a:t>
            </a:r>
            <a:r>
              <a:rPr lang="ro-RO" sz="1800" dirty="0" smtClean="0">
                <a:solidFill>
                  <a:schemeClr val="tx1"/>
                </a:solidFill>
                <a:latin typeface="Times New Roman" panose="02020603050405020304" pitchFamily="18" charset="0"/>
                <a:cs typeface="Times New Roman" panose="02020603050405020304" pitchFamily="18" charset="0"/>
              </a:rPr>
              <a:t>.</a:t>
            </a:r>
            <a:endParaRPr lang="ro-RO" sz="1800" i="1" dirty="0">
              <a:solidFill>
                <a:schemeClr val="tx1"/>
              </a:solidFill>
              <a:latin typeface="Times New Roman" panose="02020603050405020304" pitchFamily="18" charset="0"/>
              <a:cs typeface="Times New Roman" panose="02020603050405020304" pitchFamily="18" charset="0"/>
            </a:endParaRPr>
          </a:p>
          <a:p>
            <a:pPr algn="l"/>
            <a:endParaRPr lang="en-US" sz="1600" b="1"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676746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640</TotalTime>
  <Words>1806</Words>
  <Application>Microsoft Office PowerPoint</Application>
  <PresentationFormat>Expunere pe ecran (4:3)</PresentationFormat>
  <Paragraphs>246</Paragraphs>
  <Slides>30</Slides>
  <Notes>0</Notes>
  <HiddenSlides>0</HiddenSlides>
  <MMClips>0</MMClips>
  <ScaleCrop>false</ScaleCrop>
  <HeadingPairs>
    <vt:vector size="4" baseType="variant">
      <vt:variant>
        <vt:lpstr>Temă</vt:lpstr>
      </vt:variant>
      <vt:variant>
        <vt:i4>1</vt:i4>
      </vt:variant>
      <vt:variant>
        <vt:lpstr>Titluri diapozitive</vt:lpstr>
      </vt:variant>
      <vt:variant>
        <vt:i4>30</vt:i4>
      </vt:variant>
    </vt:vector>
  </HeadingPairs>
  <TitlesOfParts>
    <vt:vector size="31" baseType="lpstr">
      <vt:lpstr>Temă Office</vt:lpstr>
      <vt:lpstr>Institutul de Cercetări Juridice și Politice al AȘM   RAPORT  PRIVIND ACTIVITATEA  ȘTIINȚIFICĂ ŞI INOVAŢIONALĂ  PE ANUL 2015   Director: Valeriu CUȘNIR, prof. univ., dr. hab.   </vt:lpstr>
      <vt:lpstr>ORGANIGRAMA  Institutului de Cercetări Juridice și Politice al AȘM</vt:lpstr>
      <vt:lpstr>Proiecte din sfera ştiinţei şi inovării investigate  în  2013-2015  în cadrul ICJP al AȘM</vt:lpstr>
      <vt:lpstr>Proiecte din sfera ştiinţei şi inovării investigate pe parcursul anului 2015    Proiecte de cercetare fundamentale – 4: </vt:lpstr>
      <vt:lpstr>Proiecte din sfera ştiinţei şi inovării investigate pe parcursul anului 2015    Proiecte de cercetare internaționale – 2:</vt:lpstr>
      <vt:lpstr>Principalele realizări științifice în anul 2015</vt:lpstr>
      <vt:lpstr>Numărul total de publicații ale cercetătorilor ICJP editate în 2013 - 2015</vt:lpstr>
      <vt:lpstr>Monografii, culegeri, manuale și studii ale cercetătorilor ICJP editate în 2013 - 2015</vt:lpstr>
      <vt:lpstr>Monografii editate în anul 2015:</vt:lpstr>
      <vt:lpstr>Monografii editate în anul 2015:</vt:lpstr>
      <vt:lpstr>Culegeri, rapoarte și studii editate în anul 2015:</vt:lpstr>
      <vt:lpstr>Culegeri și studii editate în anul 2015:</vt:lpstr>
      <vt:lpstr>Manuale și lucrări didactice editate în 2015:</vt:lpstr>
      <vt:lpstr>Manuale, rapoarte și lucrări didactice editate în 2015:</vt:lpstr>
      <vt:lpstr>STUDII ANALITICE efectuate în anul 2015:</vt:lpstr>
      <vt:lpstr>STUDII ANALITICE efectuate în anul 2015:</vt:lpstr>
      <vt:lpstr>STUDII ANALITICE efectuate în anul 2015:</vt:lpstr>
      <vt:lpstr>STUDII ANALITICE efectuate în anul 2015:</vt:lpstr>
      <vt:lpstr>ORGANIZAREA manifestărilor ŞTIINŢIFICE în anii 2013 - 2015</vt:lpstr>
      <vt:lpstr>ORGANIZAREA manifestărilor ŞTIINŢIFICE în anul 2015</vt:lpstr>
      <vt:lpstr>ORGANIZAREA manifestărilor ŞTIINŢIFICE în anul 2015</vt:lpstr>
      <vt:lpstr>REVISTE EDITATE de ICJP al AȘM în anul 2015</vt:lpstr>
      <vt:lpstr>REVISTE EDITATE de ICJP al AȘM în anul 2015</vt:lpstr>
      <vt:lpstr>ACTIVITATEA DE PREGĂTIRE A CADRELOR ȘTIINȚIFICE</vt:lpstr>
      <vt:lpstr>COLABORAREA ȘTIINȚIFICĂ INTERNAȚIONALĂ</vt:lpstr>
      <vt:lpstr>COLABORAREA ȘTIINȚIFICĂ INTERNAȚIONALĂ</vt:lpstr>
      <vt:lpstr>DISTINCȚII / DIPLOME OBȚINUTE de către cercetătorii ICJP al AȘM în anul 2015 </vt:lpstr>
      <vt:lpstr>CONCLUZII:</vt:lpstr>
      <vt:lpstr>     PROPUNERI DE PERSPECTIVĂ:</vt:lpstr>
      <vt:lpstr>Vă mulțumesc pentru atenție!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Institutul de Cercetări Juridice și Politice al AȘM   RAPORT  PRIVIND ACTIVITATEA  ȘTIINȚIFICĂ ŞI INOVAŢIONALĂ  PE ANUL 2015   Director: Valeriu CUȘNIR, prof. univ., dr. hab.   </dc:title>
  <dc:creator>IIESP</dc:creator>
  <cp:lastModifiedBy>IIESP</cp:lastModifiedBy>
  <cp:revision>72</cp:revision>
  <dcterms:created xsi:type="dcterms:W3CDTF">2016-01-15T15:59:30Z</dcterms:created>
  <dcterms:modified xsi:type="dcterms:W3CDTF">2016-01-21T14:56:05Z</dcterms:modified>
</cp:coreProperties>
</file>