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15"/>
  </p:notesMasterIdLst>
  <p:handoutMasterIdLst>
    <p:handoutMasterId r:id="rId16"/>
  </p:handoutMasterIdLst>
  <p:sldIdLst>
    <p:sldId id="256" r:id="rId2"/>
    <p:sldId id="267" r:id="rId3"/>
    <p:sldId id="268" r:id="rId4"/>
    <p:sldId id="269" r:id="rId5"/>
    <p:sldId id="270" r:id="rId6"/>
    <p:sldId id="271" r:id="rId7"/>
    <p:sldId id="272" r:id="rId8"/>
    <p:sldId id="275" r:id="rId9"/>
    <p:sldId id="265" r:id="rId10"/>
    <p:sldId id="264" r:id="rId11"/>
    <p:sldId id="266" r:id="rId12"/>
    <p:sldId id="276" r:id="rId13"/>
    <p:sldId id="260"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F3300"/>
    <a:srgbClr val="FF6600"/>
    <a:srgbClr val="336699"/>
    <a:srgbClr val="CCFF33"/>
    <a:srgbClr val="A50021"/>
    <a:srgbClr val="C2DADC"/>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autoAdjust="0"/>
    <p:restoredTop sz="94656" autoAdjust="0"/>
  </p:normalViewPr>
  <p:slideViewPr>
    <p:cSldViewPr>
      <p:cViewPr varScale="1">
        <p:scale>
          <a:sx n="85" d="100"/>
          <a:sy n="85" d="100"/>
        </p:scale>
        <p:origin x="-1301"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ru-RU"/>
          </a:p>
        </p:txBody>
      </p:sp>
      <p:sp>
        <p:nvSpPr>
          <p:cNvPr id="2560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ru-RU"/>
          </a:p>
        </p:txBody>
      </p:sp>
      <p:sp>
        <p:nvSpPr>
          <p:cNvPr id="2560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ru-RU"/>
          </a:p>
        </p:txBody>
      </p:sp>
      <p:sp>
        <p:nvSpPr>
          <p:cNvPr id="2560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2C73164A-1BE7-4877-AB77-AC96C5301CCD}" type="slidenum">
              <a:rPr lang="ru-RU"/>
              <a:pPr>
                <a:defRPr/>
              </a:pPr>
              <a:t>‹#›</a:t>
            </a:fld>
            <a:endParaRPr lang="ru-RU"/>
          </a:p>
        </p:txBody>
      </p:sp>
    </p:spTree>
    <p:extLst>
      <p:ext uri="{BB962C8B-B14F-4D97-AF65-F5344CB8AC3E}">
        <p14:creationId xmlns:p14="http://schemas.microsoft.com/office/powerpoint/2010/main" val="28107124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cs typeface="+mn-cs"/>
              </a:defRPr>
            </a:lvl1pPr>
          </a:lstStyle>
          <a:p>
            <a:pPr>
              <a:defRPr/>
            </a:pPr>
            <a:endParaRPr lang="ru-RU"/>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fld id="{AF43106A-90BE-4B5E-98BB-EE08C5651C4D}" type="datetimeFigureOut">
              <a:rPr lang="ru-RU"/>
              <a:pPr>
                <a:defRPr/>
              </a:pPr>
              <a:t>25.02.2020</a:t>
            </a:fld>
            <a:endParaRPr lang="ru-RU"/>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cs typeface="+mn-cs"/>
              </a:defRPr>
            </a:lvl1pPr>
          </a:lstStyle>
          <a:p>
            <a:pPr>
              <a:defRPr/>
            </a:pPr>
            <a:endParaRPr lang="ru-RU"/>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cs typeface="+mn-cs"/>
              </a:defRPr>
            </a:lvl1pPr>
          </a:lstStyle>
          <a:p>
            <a:pPr>
              <a:defRPr/>
            </a:pPr>
            <a:fld id="{76C288EF-13EA-400F-9AD6-0100FC2814A0}" type="slidenum">
              <a:rPr lang="ru-RU"/>
              <a:pPr>
                <a:defRPr/>
              </a:pPr>
              <a:t>‹#›</a:t>
            </a:fld>
            <a:endParaRPr lang="ru-RU"/>
          </a:p>
        </p:txBody>
      </p:sp>
    </p:spTree>
    <p:extLst>
      <p:ext uri="{BB962C8B-B14F-4D97-AF65-F5344CB8AC3E}">
        <p14:creationId xmlns:p14="http://schemas.microsoft.com/office/powerpoint/2010/main" val="2476186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76C288EF-13EA-400F-9AD6-0100FC2814A0}" type="slidenum">
              <a:rPr lang="ru-RU" smtClean="0"/>
              <a:pPr>
                <a:defRPr/>
              </a:pPr>
              <a:t>9</a:t>
            </a:fld>
            <a:endParaRPr lang="ru-RU"/>
          </a:p>
        </p:txBody>
      </p:sp>
    </p:spTree>
    <p:extLst>
      <p:ext uri="{BB962C8B-B14F-4D97-AF65-F5344CB8AC3E}">
        <p14:creationId xmlns:p14="http://schemas.microsoft.com/office/powerpoint/2010/main" val="1026068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76C288EF-13EA-400F-9AD6-0100FC2814A0}" type="slidenum">
              <a:rPr lang="ru-RU" smtClean="0"/>
              <a:pPr>
                <a:defRPr/>
              </a:pPr>
              <a:t>11</a:t>
            </a:fld>
            <a:endParaRPr lang="ru-RU"/>
          </a:p>
        </p:txBody>
      </p:sp>
    </p:spTree>
    <p:extLst>
      <p:ext uri="{BB962C8B-B14F-4D97-AF65-F5344CB8AC3E}">
        <p14:creationId xmlns:p14="http://schemas.microsoft.com/office/powerpoint/2010/main" val="4110352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pPr>
              <a:defRPr/>
            </a:pPr>
            <a:fld id="{76C288EF-13EA-400F-9AD6-0100FC2814A0}" type="slidenum">
              <a:rPr lang="ru-RU" smtClean="0"/>
              <a:pPr>
                <a:defRPr/>
              </a:pPr>
              <a:t>12</a:t>
            </a:fld>
            <a:endParaRPr lang="ru-RU"/>
          </a:p>
        </p:txBody>
      </p:sp>
    </p:spTree>
    <p:extLst>
      <p:ext uri="{BB962C8B-B14F-4D97-AF65-F5344CB8AC3E}">
        <p14:creationId xmlns:p14="http://schemas.microsoft.com/office/powerpoint/2010/main" val="3669443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69C5CD3A-C8C3-4CE0-9DBE-937F693E06BD}"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08E457A-87CC-48FD-88C0-EC9E192EBA6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DD1462B9-2054-4EDE-8AB2-E8E971119A57}"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9E0608F-8E66-4562-8E29-0764BC6F72C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B61ED937-0911-4C16-87CC-968F81561DAF}"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637EBF9-418D-4EFB-BEE9-7E9E19B3C92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fld id="{C98C03DE-A44E-4A8F-AD1D-96D8E09A85FE}"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CC88BC72-F1AB-4302-B592-EC3E5ADA82E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4465E1D1-C3D7-417D-BB86-68839F028FF5}" type="datetime1">
              <a:rPr lang="ru-RU"/>
              <a:pPr>
                <a:defRPr/>
              </a:pPr>
              <a:t>25.02.2020</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0E16916-B1D8-42F6-A8EC-1C34C4E42CE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fld id="{4CFA89DC-E411-40CA-AA55-FA8B2D097C9C}" type="datetime1">
              <a:rPr lang="ru-RU"/>
              <a:pPr>
                <a:defRPr/>
              </a:pPr>
              <a:t>25.02.2020</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877F720-DDF4-462B-8141-5D40ACC18A4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fld id="{EDB77FF8-D77F-4135-8DC0-8BC3018C6BA6}" type="datetime1">
              <a:rPr lang="ru-RU"/>
              <a:pPr>
                <a:defRPr/>
              </a:pPr>
              <a:t>25.02.2020</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B310D9FD-6DFE-4A99-8F50-D7651EBB125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fld id="{0B94154B-7A28-421B-AD03-DDC5A8BB8858}" type="datetime1">
              <a:rPr lang="ru-RU"/>
              <a:pPr>
                <a:defRPr/>
              </a:pPr>
              <a:t>25.02.2020</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564BFBD2-7B1B-4F89-9ABB-FCFCAF8C223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342678E-02E2-4041-9CD7-D5F6BA4CE2A6}" type="datetime1">
              <a:rPr lang="ru-RU"/>
              <a:pPr>
                <a:defRPr/>
              </a:pPr>
              <a:t>25.02.2020</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341FE5C6-D180-444D-8363-0B7CC3BEBE7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F004B082-6D64-48C8-BA26-70D3A783C69D}" type="datetime1">
              <a:rPr lang="ru-RU"/>
              <a:pPr>
                <a:defRPr/>
              </a:pPr>
              <a:t>25.02.2020</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C264807-70C9-4597-9154-CE425DA05E1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73884F85-BAE0-4E22-92B1-6C2B09EC2A0E}" type="datetime1">
              <a:rPr lang="ru-RU"/>
              <a:pPr>
                <a:defRPr/>
              </a:pPr>
              <a:t>25.02.2020</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A1C7EBA-0D1E-48A6-854C-94AB4C8EFFF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cs typeface="+mn-cs"/>
              </a:defRPr>
            </a:lvl1pPr>
          </a:lstStyle>
          <a:p>
            <a:pPr>
              <a:defRPr/>
            </a:pPr>
            <a:fld id="{D3BB6D06-44C5-41FB-ADC8-F8281F6722A6}" type="datetime1">
              <a:rPr lang="ru-RU"/>
              <a:pPr>
                <a:defRPr/>
              </a:pPr>
              <a:t>25.02.2020</a:t>
            </a:fld>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A357024A-061B-41ED-96CC-7ED4F80DC8F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051" name="Rectangle 9"/>
          <p:cNvSpPr>
            <a:spLocks noChangeArrowheads="1"/>
          </p:cNvSpPr>
          <p:nvPr/>
        </p:nvSpPr>
        <p:spPr bwMode="auto">
          <a:xfrm>
            <a:off x="714348" y="3490217"/>
            <a:ext cx="7632700" cy="1126462"/>
          </a:xfrm>
          <a:prstGeom prst="rect">
            <a:avLst/>
          </a:prstGeom>
          <a:noFill/>
          <a:ln w="9525">
            <a:noFill/>
            <a:miter lim="800000"/>
            <a:headEnd/>
            <a:tailEnd/>
          </a:ln>
        </p:spPr>
        <p:txBody>
          <a:bodyPr anchor="ctr">
            <a:spAutoFit/>
          </a:bodyPr>
          <a:lstStyle/>
          <a:p>
            <a:pPr algn="ctr">
              <a:lnSpc>
                <a:spcPct val="120000"/>
              </a:lnSpc>
            </a:pPr>
            <a:endParaRPr lang="ro-RO" sz="2800" b="1" dirty="0">
              <a:solidFill>
                <a:srgbClr val="003366"/>
              </a:solidFill>
              <a:latin typeface="Times New Roman" pitchFamily="18" charset="0"/>
            </a:endParaRPr>
          </a:p>
          <a:p>
            <a:pPr algn="ctr">
              <a:lnSpc>
                <a:spcPct val="120000"/>
              </a:lnSpc>
            </a:pPr>
            <a:endParaRPr lang="ro-RO" sz="2800" b="1" dirty="0">
              <a:solidFill>
                <a:srgbClr val="003366"/>
              </a:solidFill>
              <a:latin typeface="Times New Roman" pitchFamily="18" charset="0"/>
            </a:endParaRPr>
          </a:p>
        </p:txBody>
      </p:sp>
      <p:sp>
        <p:nvSpPr>
          <p:cNvPr id="2" name="TextBox 1"/>
          <p:cNvSpPr txBox="1"/>
          <p:nvPr/>
        </p:nvSpPr>
        <p:spPr>
          <a:xfrm>
            <a:off x="1115616" y="2060848"/>
            <a:ext cx="7128792" cy="3477875"/>
          </a:xfrm>
          <a:prstGeom prst="rect">
            <a:avLst/>
          </a:prstGeom>
          <a:noFill/>
        </p:spPr>
        <p:txBody>
          <a:bodyPr wrap="square" rtlCol="0">
            <a:spAutoFit/>
          </a:bodyPr>
          <a:lstStyle/>
          <a:p>
            <a:pPr algn="ctr"/>
            <a:r>
              <a:rPr lang="it-IT" sz="2800" b="1" dirty="0">
                <a:latin typeface="Times New Roman" panose="02020603050405020304" pitchFamily="18" charset="0"/>
                <a:cs typeface="Times New Roman" panose="02020603050405020304" pitchFamily="18" charset="0"/>
              </a:rPr>
              <a:t>Raportul</a:t>
            </a:r>
            <a:br>
              <a:rPr lang="it-IT" sz="2800" b="1" dirty="0">
                <a:latin typeface="Times New Roman" panose="02020603050405020304" pitchFamily="18" charset="0"/>
                <a:cs typeface="Times New Roman" panose="02020603050405020304" pitchFamily="18" charset="0"/>
              </a:rPr>
            </a:br>
            <a:r>
              <a:rPr lang="it-IT" sz="2800" b="1" dirty="0">
                <a:latin typeface="Times New Roman" panose="02020603050405020304" pitchFamily="18" charset="0"/>
                <a:cs typeface="Times New Roman" panose="02020603050405020304" pitchFamily="18" charset="0"/>
              </a:rPr>
              <a:t>proiectului programelor internaţionale (Ucraina, Italia) pentru anii </a:t>
            </a:r>
            <a:r>
              <a:rPr lang="it-IT" sz="2800" b="1" dirty="0" smtClean="0">
                <a:latin typeface="Times New Roman" panose="02020603050405020304" pitchFamily="18" charset="0"/>
                <a:cs typeface="Times New Roman" panose="02020603050405020304" pitchFamily="18" charset="0"/>
              </a:rPr>
              <a:t>2018-2019</a:t>
            </a:r>
            <a:endParaRPr lang="x-none" sz="2800" b="1" dirty="0" smtClean="0">
              <a:latin typeface="Times New Roman" panose="02020603050405020304" pitchFamily="18" charset="0"/>
              <a:cs typeface="Times New Roman" panose="02020603050405020304" pitchFamily="18" charset="0"/>
            </a:endParaRPr>
          </a:p>
          <a:p>
            <a:pPr algn="ctr"/>
            <a:endParaRPr lang="x-none" sz="2800" b="1" i="1" dirty="0">
              <a:latin typeface="Times New Roman" panose="02020603050405020304" pitchFamily="18" charset="0"/>
              <a:cs typeface="Times New Roman" panose="02020603050405020304" pitchFamily="18" charset="0"/>
            </a:endParaRPr>
          </a:p>
          <a:p>
            <a:pPr algn="ctr"/>
            <a:r>
              <a:rPr lang="ro-RO" sz="2400" b="1" i="1" dirty="0" smtClean="0">
                <a:latin typeface="Times New Roman" panose="02020603050405020304" pitchFamily="18" charset="0"/>
                <a:cs typeface="Times New Roman" panose="02020603050405020304" pitchFamily="18" charset="0"/>
              </a:rPr>
              <a:t>Mecanisme </a:t>
            </a:r>
            <a:r>
              <a:rPr lang="ro-RO" sz="2400" b="1" i="1" dirty="0">
                <a:latin typeface="Times New Roman" panose="02020603050405020304" pitchFamily="18" charset="0"/>
                <a:cs typeface="Times New Roman" panose="02020603050405020304" pitchFamily="18" charset="0"/>
              </a:rPr>
              <a:t>de protecţie a drepturilor minime sociale și civile </a:t>
            </a:r>
            <a:r>
              <a:rPr lang="ro-RO" sz="2400" b="1" i="1" dirty="0" smtClean="0">
                <a:latin typeface="Times New Roman" panose="02020603050405020304" pitchFamily="18" charset="0"/>
                <a:cs typeface="Times New Roman" panose="02020603050405020304" pitchFamily="18" charset="0"/>
              </a:rPr>
              <a:t> în </a:t>
            </a:r>
            <a:r>
              <a:rPr lang="ro-RO" sz="2400" b="1" i="1" dirty="0">
                <a:latin typeface="Times New Roman" panose="02020603050405020304" pitchFamily="18" charset="0"/>
                <a:cs typeface="Times New Roman" panose="02020603050405020304" pitchFamily="18" charset="0"/>
              </a:rPr>
              <a:t>Republica Moldova și </a:t>
            </a:r>
            <a:r>
              <a:rPr lang="ro-RO" sz="2400" b="1" i="1" dirty="0" smtClean="0">
                <a:latin typeface="Times New Roman" panose="02020603050405020304" pitchFamily="18" charset="0"/>
                <a:cs typeface="Times New Roman" panose="02020603050405020304" pitchFamily="18" charset="0"/>
              </a:rPr>
              <a:t>Italia</a:t>
            </a:r>
          </a:p>
          <a:p>
            <a:pPr algn="ctr"/>
            <a:r>
              <a:rPr lang="ro-RO" sz="1600" b="1" i="1" dirty="0">
                <a:latin typeface="Times New Roman" panose="02020603050405020304" pitchFamily="18" charset="0"/>
                <a:cs typeface="Times New Roman" panose="02020603050405020304" pitchFamily="18" charset="0"/>
              </a:rPr>
              <a:t>18.80013.16.06.05/F</a:t>
            </a:r>
          </a:p>
          <a:p>
            <a:endParaRPr lang="ro-RO" dirty="0" smtClean="0">
              <a:latin typeface="Times New Roman" panose="02020603050405020304" pitchFamily="18" charset="0"/>
              <a:cs typeface="Times New Roman" panose="02020603050405020304" pitchFamily="18" charset="0"/>
            </a:endParaRPr>
          </a:p>
          <a:p>
            <a:r>
              <a:rPr lang="ro-RO" dirty="0" smtClean="0">
                <a:latin typeface="Times New Roman" panose="02020603050405020304" pitchFamily="18" charset="0"/>
                <a:cs typeface="Times New Roman" panose="02020603050405020304" pitchFamily="18" charset="0"/>
              </a:rPr>
              <a:t>Director de proiect  - dr. hab. Victor </a:t>
            </a:r>
            <a:r>
              <a:rPr lang="ro-RO" dirty="0" err="1" smtClean="0">
                <a:latin typeface="Times New Roman" panose="02020603050405020304" pitchFamily="18" charset="0"/>
                <a:cs typeface="Times New Roman" panose="02020603050405020304" pitchFamily="18" charset="0"/>
              </a:rPr>
              <a:t>Juc</a:t>
            </a:r>
            <a:endParaRPr lang="ro-RO"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4063973" y="605958"/>
            <a:ext cx="933450" cy="12858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 PARTICIPĂRI</a:t>
            </a:r>
            <a:r>
              <a:rPr lang="ru-RU" dirty="0" smtClean="0">
                <a:latin typeface="Times New Roman" panose="02020603050405020304" pitchFamily="18" charset="0"/>
                <a:cs typeface="Times New Roman" panose="02020603050405020304" pitchFamily="18" charset="0"/>
              </a:rPr>
              <a:t> </a:t>
            </a:r>
            <a:r>
              <a:rPr lang="x-none" dirty="0" smtClean="0">
                <a:latin typeface="Times New Roman" panose="02020603050405020304" pitchFamily="18" charset="0"/>
                <a:cs typeface="Times New Roman" panose="02020603050405020304" pitchFamily="18" charset="0"/>
              </a:rPr>
              <a:t>LA PROIECTE  INTERNAȚIONALE</a:t>
            </a:r>
            <a:r>
              <a:rPr lang="ru-RU" dirty="0" smtClean="0">
                <a:latin typeface="Times New Roman" panose="02020603050405020304" pitchFamily="18" charset="0"/>
                <a:cs typeface="Times New Roman" panose="02020603050405020304" pitchFamily="18" charset="0"/>
              </a:rPr>
              <a:t> </a:t>
            </a:r>
            <a:r>
              <a:rPr lang="x-none" dirty="0" smtClean="0">
                <a:latin typeface="Times New Roman" panose="02020603050405020304" pitchFamily="18" charset="0"/>
                <a:cs typeface="Times New Roman" panose="02020603050405020304" pitchFamily="18" charset="0"/>
              </a:rPr>
              <a:t>/SPAȚIUL EUROPEAN </a:t>
            </a:r>
            <a:endParaRPr lang="ru-RU" dirty="0">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926975190"/>
              </p:ext>
            </p:extLst>
          </p:nvPr>
        </p:nvGraphicFramePr>
        <p:xfrm>
          <a:off x="1364741" y="2492896"/>
          <a:ext cx="6486525" cy="3291840"/>
        </p:xfrm>
        <a:graphic>
          <a:graphicData uri="http://schemas.openxmlformats.org/drawingml/2006/table">
            <a:tbl>
              <a:tblPr firstRow="1" firstCol="1" bandRow="1"/>
              <a:tblGrid>
                <a:gridCol w="2162175">
                  <a:extLst>
                    <a:ext uri="{9D8B030D-6E8A-4147-A177-3AD203B41FA5}">
                      <a16:colId xmlns:a16="http://schemas.microsoft.com/office/drawing/2014/main" xmlns="" val="20000"/>
                    </a:ext>
                  </a:extLst>
                </a:gridCol>
                <a:gridCol w="2162175">
                  <a:extLst>
                    <a:ext uri="{9D8B030D-6E8A-4147-A177-3AD203B41FA5}">
                      <a16:colId xmlns:a16="http://schemas.microsoft.com/office/drawing/2014/main" xmlns="" val="20001"/>
                    </a:ext>
                  </a:extLst>
                </a:gridCol>
                <a:gridCol w="2162175">
                  <a:extLst>
                    <a:ext uri="{9D8B030D-6E8A-4147-A177-3AD203B41FA5}">
                      <a16:colId xmlns:a16="http://schemas.microsoft.com/office/drawing/2014/main" xmlns="" val="20002"/>
                    </a:ext>
                  </a:extLst>
                </a:gridCol>
              </a:tblGrid>
              <a:tr h="0">
                <a:tc>
                  <a:txBody>
                    <a:bodyPr/>
                    <a:lstStyle/>
                    <a:p>
                      <a:pPr algn="ctr">
                        <a:lnSpc>
                          <a:spcPct val="150000"/>
                        </a:lnSpc>
                        <a:spcAft>
                          <a:spcPts val="1000"/>
                        </a:spcAft>
                      </a:pPr>
                      <a:r>
                        <a:rPr lang="ro-RO" sz="1200" b="1">
                          <a:effectLst/>
                          <a:latin typeface="Times New Roman" panose="02020603050405020304" pitchFamily="18" charset="0"/>
                          <a:ea typeface="Times New Roman" panose="02020603050405020304" pitchFamily="18" charset="0"/>
                        </a:rPr>
                        <a:t>codul acțiunii</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ro-RO" sz="1200" b="1">
                          <a:effectLst/>
                          <a:latin typeface="Times New Roman" panose="02020603050405020304" pitchFamily="18" charset="0"/>
                          <a:ea typeface="Times New Roman" panose="02020603050405020304" pitchFamily="18" charset="0"/>
                        </a:rPr>
                        <a:t>denumirea proiectului</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ro-RO" sz="1200" b="1">
                          <a:effectLst/>
                          <a:latin typeface="Times New Roman" panose="02020603050405020304" pitchFamily="18" charset="0"/>
                          <a:ea typeface="Times New Roman" panose="02020603050405020304" pitchFamily="18" charset="0"/>
                        </a:rPr>
                        <a:t>participanți</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0">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CA16211:</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Reappraising Intellectual Debates on Civic Rights and Democracy in Europe</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Alexandru Roșca, Victoria Lisnic</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0">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CA17127</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Building on scientific literacy in evolution towards scientifically responsible Europeans</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Alexandru Ro</a:t>
                      </a:r>
                      <a:r>
                        <a:rPr lang="ro-RO" sz="1200">
                          <a:effectLst/>
                          <a:latin typeface="Times New Roman" panose="02020603050405020304" pitchFamily="18" charset="0"/>
                          <a:ea typeface="Times New Roman" panose="02020603050405020304" pitchFamily="18" charset="0"/>
                        </a:rPr>
                        <a:t>șca</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0">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CA18213</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Rural NEET Youth Network: Modelling the risks underlying</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Victor Juc</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0">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CA18119</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Who Cares in Europe?</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Alexandru Ro</a:t>
                      </a:r>
                      <a:r>
                        <a:rPr lang="ro-RO" sz="1200">
                          <a:effectLst/>
                          <a:latin typeface="Times New Roman" panose="02020603050405020304" pitchFamily="18" charset="0"/>
                          <a:ea typeface="Times New Roman" panose="02020603050405020304" pitchFamily="18" charset="0"/>
                        </a:rPr>
                        <a:t>șca</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0">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CA 18236</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effectLst/>
                          <a:latin typeface="Times New Roman" panose="02020603050405020304" pitchFamily="18" charset="0"/>
                          <a:ea typeface="Times New Roman" panose="02020603050405020304" pitchFamily="18" charset="0"/>
                        </a:rPr>
                        <a:t>Multi-disciplinary innovation for social change</a:t>
                      </a:r>
                      <a:endParaRPr lang="ru-RU"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dirty="0">
                          <a:effectLst/>
                          <a:latin typeface="Times New Roman" panose="02020603050405020304" pitchFamily="18" charset="0"/>
                          <a:ea typeface="Times New Roman" panose="02020603050405020304" pitchFamily="18" charset="0"/>
                        </a:rPr>
                        <a:t>Victoria </a:t>
                      </a:r>
                      <a:r>
                        <a:rPr lang="en-US" sz="1200" dirty="0" err="1">
                          <a:effectLst/>
                          <a:latin typeface="Times New Roman" panose="02020603050405020304" pitchFamily="18" charset="0"/>
                          <a:ea typeface="Times New Roman" panose="02020603050405020304" pitchFamily="18" charset="0"/>
                        </a:rPr>
                        <a:t>Lisnic</a:t>
                      </a:r>
                      <a:endParaRPr lang="ru-RU"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bl>
          </a:graphicData>
        </a:graphic>
      </p:graphicFrame>
      <p:sp>
        <p:nvSpPr>
          <p:cNvPr id="4" name="TextBox 3"/>
          <p:cNvSpPr txBox="1"/>
          <p:nvPr/>
        </p:nvSpPr>
        <p:spPr>
          <a:xfrm>
            <a:off x="719571" y="1052736"/>
            <a:ext cx="7776864" cy="1077218"/>
          </a:xfrm>
          <a:prstGeom prst="rect">
            <a:avLst/>
          </a:prstGeom>
          <a:noFill/>
        </p:spPr>
        <p:txBody>
          <a:bodyPr wrap="square" rtlCol="0">
            <a:spAutoFit/>
          </a:bodyPr>
          <a:lstStyle/>
          <a:p>
            <a:pPr algn="just"/>
            <a:r>
              <a:rPr lang="x-none" sz="1600" dirty="0" smtClean="0">
                <a:latin typeface="Times New Roman" panose="02020603050405020304" pitchFamily="18" charset="0"/>
                <a:cs typeface="Times New Roman" panose="02020603050405020304" pitchFamily="18" charset="0"/>
              </a:rPr>
              <a:t>Trei din patru executori ai proiectului, din momentul startului acestuia, s-au integrat în cinci proiecte de tip COST</a:t>
            </a:r>
            <a:r>
              <a:rPr lang="x-none" sz="1600" dirty="0">
                <a:latin typeface="Times New Roman" panose="02020603050405020304" pitchFamily="18" charset="0"/>
                <a:cs typeface="Times New Roman" panose="02020603050405020304" pitchFamily="18" charset="0"/>
              </a:rPr>
              <a:t>: organismul pan-european care își propune să faciliteze progrese științifice inovatoare care să conducă la noi concepte și produse. COST contribuie astfel, la consolidarea capacităților de cercetare și inovare din Europa.</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3958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3" cstate="print"/>
          <a:srcRect/>
          <a:stretch>
            <a:fillRect/>
          </a:stretch>
        </p:blipFill>
        <p:spPr bwMode="auto">
          <a:xfrm>
            <a:off x="0" y="-99392"/>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CONCLUZII</a:t>
            </a: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11560" y="1052736"/>
            <a:ext cx="7920880" cy="5372817"/>
          </a:xfrm>
          <a:prstGeom prst="rect">
            <a:avLst/>
          </a:prstGeom>
          <a:noFill/>
        </p:spPr>
        <p:txBody>
          <a:bodyPr wrap="square" rtlCol="0">
            <a:spAutoFit/>
          </a:bodyPr>
          <a:lstStyle/>
          <a:p>
            <a:pPr marL="514350" indent="-285750" algn="just">
              <a:lnSpc>
                <a:spcPct val="150000"/>
              </a:lnSpc>
              <a:spcAft>
                <a:spcPts val="1000"/>
              </a:spcAft>
              <a:buFont typeface="Wingdings" panose="05000000000000000000" pitchFamily="2" charset="2"/>
              <a:buChar char="§"/>
            </a:pPr>
            <a:r>
              <a:rPr lang="ro-RO" sz="1500" kern="1600" dirty="0">
                <a:latin typeface="Times New Roman" panose="02020603050405020304" pitchFamily="18" charset="0"/>
                <a:ea typeface="Times New Roman" panose="02020603050405020304" pitchFamily="18" charset="0"/>
              </a:rPr>
              <a:t>Ambele echipe de cercetare au reușit să atingă scopurile, propuse </a:t>
            </a:r>
            <a:r>
              <a:rPr lang="en-US" sz="1500" kern="1600" dirty="0">
                <a:latin typeface="Times New Roman" panose="02020603050405020304" pitchFamily="18" charset="0"/>
                <a:ea typeface="Times New Roman" panose="02020603050405020304" pitchFamily="18" charset="0"/>
              </a:rPr>
              <a:t>de </a:t>
            </a:r>
            <a:r>
              <a:rPr lang="en-US" sz="1500" kern="1600" dirty="0" err="1">
                <a:latin typeface="Times New Roman" panose="02020603050405020304" pitchFamily="18" charset="0"/>
                <a:ea typeface="Times New Roman" panose="02020603050405020304" pitchFamily="18" charset="0"/>
              </a:rPr>
              <a:t>proiect</a:t>
            </a:r>
            <a:r>
              <a:rPr lang="ro-RO" sz="1500" kern="1600" dirty="0">
                <a:latin typeface="Times New Roman" panose="02020603050405020304" pitchFamily="18" charset="0"/>
                <a:ea typeface="Times New Roman" panose="02020603050405020304" pitchFamily="18" charset="0"/>
              </a:rPr>
              <a:t>, printre care documentarea asupra tematicii de interes comun, elaborarea planului de activitate al echipelor de cercetare, analiza și confruntarea materialului acumulat, preluare de bune practici și activități de pregătire a evenimentelor </a:t>
            </a:r>
            <a:r>
              <a:rPr lang="x-none" sz="1500" kern="1600" dirty="0">
                <a:latin typeface="Times New Roman" panose="02020603050405020304" pitchFamily="18" charset="0"/>
                <a:ea typeface="Times New Roman" panose="02020603050405020304" pitchFamily="18" charset="0"/>
              </a:rPr>
              <a:t>științifice</a:t>
            </a:r>
            <a:r>
              <a:rPr lang="ro-RO" sz="1500" kern="1600" dirty="0">
                <a:latin typeface="Times New Roman" panose="02020603050405020304" pitchFamily="18" charset="0"/>
                <a:ea typeface="Times New Roman" panose="02020603050405020304" pitchFamily="18" charset="0"/>
              </a:rPr>
              <a:t>,  pregătirea publicațiilor comune pe tematica proiectului. Cercetătorii au pregătit planuri individuale </a:t>
            </a:r>
            <a:r>
              <a:rPr lang="ro-RO" sz="1500" kern="1600" dirty="0" smtClean="0">
                <a:latin typeface="Times New Roman" panose="02020603050405020304" pitchFamily="18" charset="0"/>
                <a:ea typeface="Times New Roman" panose="02020603050405020304" pitchFamily="18" charset="0"/>
              </a:rPr>
              <a:t>de publicare pentru </a:t>
            </a:r>
            <a:r>
              <a:rPr lang="ro-RO" sz="1500" kern="1600" dirty="0">
                <a:latin typeface="Times New Roman" panose="02020603050405020304" pitchFamily="18" charset="0"/>
                <a:ea typeface="Times New Roman" panose="02020603050405020304" pitchFamily="18" charset="0"/>
              </a:rPr>
              <a:t>fiecare membru al echipei, care urmează să fie realizate până la întâlnirea finală din cadrul proiectului, ce urmează să aibă loc în Chișinău (primăvara 2020, ultima mobilitate a echipei de la Institutul pentru Studiul Regionalismului, Federalismului și Autoguvernării ''Massimo </a:t>
            </a:r>
            <a:r>
              <a:rPr lang="ro-RO" sz="1500" kern="1600" dirty="0" err="1">
                <a:latin typeface="Times New Roman" panose="02020603050405020304" pitchFamily="18" charset="0"/>
                <a:ea typeface="Times New Roman" panose="02020603050405020304" pitchFamily="18" charset="0"/>
              </a:rPr>
              <a:t>Severo</a:t>
            </a:r>
            <a:r>
              <a:rPr lang="ro-RO" sz="1500" kern="1600" dirty="0">
                <a:latin typeface="Times New Roman" panose="02020603050405020304" pitchFamily="18" charset="0"/>
                <a:ea typeface="Times New Roman" panose="02020603050405020304" pitchFamily="18" charset="0"/>
              </a:rPr>
              <a:t> </a:t>
            </a:r>
            <a:r>
              <a:rPr lang="ro-RO" sz="1500" kern="1600" dirty="0" err="1">
                <a:latin typeface="Times New Roman" panose="02020603050405020304" pitchFamily="18" charset="0"/>
                <a:ea typeface="Times New Roman" panose="02020603050405020304" pitchFamily="18" charset="0"/>
              </a:rPr>
              <a:t>Giannini</a:t>
            </a:r>
            <a:r>
              <a:rPr lang="ro-RO" sz="1500" kern="1600" dirty="0">
                <a:latin typeface="Times New Roman" panose="02020603050405020304" pitchFamily="18" charset="0"/>
                <a:ea typeface="Times New Roman" panose="02020603050405020304" pitchFamily="18" charset="0"/>
              </a:rPr>
              <a:t>'' din Roma). </a:t>
            </a:r>
            <a:endParaRPr lang="ro-RO" sz="1500" kern="1600" dirty="0" smtClean="0">
              <a:latin typeface="Times New Roman" panose="02020603050405020304" pitchFamily="18" charset="0"/>
              <a:ea typeface="Times New Roman" panose="02020603050405020304" pitchFamily="18" charset="0"/>
            </a:endParaRPr>
          </a:p>
          <a:p>
            <a:pPr marL="514350" indent="-285750" algn="just">
              <a:lnSpc>
                <a:spcPct val="150000"/>
              </a:lnSpc>
              <a:spcAft>
                <a:spcPts val="1000"/>
              </a:spcAft>
              <a:buFont typeface="Wingdings" panose="05000000000000000000" pitchFamily="2" charset="2"/>
              <a:buChar char="§"/>
            </a:pPr>
            <a:r>
              <a:rPr lang="ro-RO" sz="1500" kern="1600" dirty="0" smtClean="0">
                <a:latin typeface="Times New Roman" panose="02020603050405020304" pitchFamily="18" charset="0"/>
                <a:ea typeface="Times New Roman" panose="02020603050405020304" pitchFamily="18" charset="0"/>
              </a:rPr>
              <a:t>Analiza </a:t>
            </a:r>
            <a:r>
              <a:rPr lang="ro-RO" sz="1500" kern="1600" dirty="0">
                <a:latin typeface="Times New Roman" panose="02020603050405020304" pitchFamily="18" charset="0"/>
                <a:ea typeface="Times New Roman" panose="02020603050405020304" pitchFamily="18" charset="0"/>
              </a:rPr>
              <a:t>comparativă, ce va reieși din efortul comun al echipelor de cercetare, va enumera provocările și bunele practici în domeniul vizat, va determina gradul de garantare și asigurare a drepturilor civile și sociale în Republica Moldova și Italia, va identifica oportunitățile de înlăturare a barierelor și extindere a posibilităților de asigurare a drepturilor civile și sociale, va demonstra că prin implementarea drepturilor civile și sociale se creează premisele pentru modernizarea social economică.</a:t>
            </a:r>
            <a:endParaRPr lang="ru-RU" sz="15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905488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3" cstate="print"/>
          <a:srcRect/>
          <a:stretch>
            <a:fillRect/>
          </a:stretch>
        </p:blipFill>
        <p:spPr bwMode="auto">
          <a:xfrm>
            <a:off x="0" y="-99392"/>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EXPERIENȚA MOBILITĂȚII DE CERCETARE</a:t>
            </a:r>
            <a:endParaRPr lang="ru-RU"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39281" y="980728"/>
            <a:ext cx="3923928" cy="2942946"/>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1491" y="980728"/>
            <a:ext cx="3875923" cy="2906942"/>
          </a:xfrm>
          <a:prstGeom prst="rect">
            <a:avLst/>
          </a:prstGeom>
        </p:spPr>
      </p:pic>
      <p:pic>
        <p:nvPicPr>
          <p:cNvPr id="6" name="Picture 5"/>
          <p:cNvPicPr>
            <a:picLocks noChangeAspect="1"/>
          </p:cNvPicPr>
          <p:nvPr/>
        </p:nvPicPr>
        <p:blipFill>
          <a:blip r:embed="rId6"/>
          <a:stretch>
            <a:fillRect/>
          </a:stretch>
        </p:blipFill>
        <p:spPr>
          <a:xfrm>
            <a:off x="1082897" y="3991344"/>
            <a:ext cx="6912768" cy="2370462"/>
          </a:xfrm>
          <a:prstGeom prst="rect">
            <a:avLst/>
          </a:prstGeom>
        </p:spPr>
      </p:pic>
    </p:spTree>
    <p:extLst>
      <p:ext uri="{BB962C8B-B14F-4D97-AF65-F5344CB8AC3E}">
        <p14:creationId xmlns:p14="http://schemas.microsoft.com/office/powerpoint/2010/main" val="29139114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899592" y="3140968"/>
            <a:ext cx="7560840" cy="461665"/>
          </a:xfrm>
          <a:prstGeom prst="rect">
            <a:avLst/>
          </a:prstGeom>
          <a:noFill/>
        </p:spPr>
        <p:txBody>
          <a:bodyPr wrap="square" rtlCol="0">
            <a:spAutoFit/>
          </a:bodyPr>
          <a:lstStyle/>
          <a:p>
            <a:pPr algn="ctr"/>
            <a:r>
              <a:rPr lang="x-none" sz="2400" dirty="0" smtClean="0">
                <a:latin typeface="Times New Roman" panose="02020603050405020304" pitchFamily="18" charset="0"/>
                <a:cs typeface="Times New Roman" panose="02020603050405020304" pitchFamily="18" charset="0"/>
              </a:rPr>
              <a:t>VĂ MULȚUMIM PENTRU ATENȚIE!</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12005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TITLUL/CIFRUL PROIECTULUI</a:t>
            </a: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83568" y="1268760"/>
            <a:ext cx="7848872" cy="3816429"/>
          </a:xfrm>
          <a:prstGeom prst="rect">
            <a:avLst/>
          </a:prstGeom>
          <a:noFill/>
        </p:spPr>
        <p:txBody>
          <a:bodyPr wrap="square" rtlCol="0">
            <a:spAutoFit/>
          </a:bodyPr>
          <a:lstStyle/>
          <a:p>
            <a:pPr algn="ctr"/>
            <a:r>
              <a:rPr lang="x-none" sz="2000" i="1" dirty="0">
                <a:latin typeface="Times New Roman" panose="02020603050405020304" pitchFamily="18" charset="0"/>
                <a:ea typeface="Times New Roman" panose="02020603050405020304" pitchFamily="18" charset="0"/>
              </a:rPr>
              <a:t>Mecanisme de protecţie a drepturilor minime sociale și civile  în Republica Moldova și Italia</a:t>
            </a:r>
          </a:p>
          <a:p>
            <a:pPr algn="ctr"/>
            <a:endParaRPr lang="x-none" sz="2000" i="1" dirty="0">
              <a:latin typeface="Times New Roman" panose="02020603050405020304" pitchFamily="18" charset="0"/>
              <a:ea typeface="Times New Roman" panose="02020603050405020304" pitchFamily="18" charset="0"/>
            </a:endParaRPr>
          </a:p>
          <a:p>
            <a:pPr algn="ctr"/>
            <a:r>
              <a:rPr lang="x-none" sz="2000" i="1" dirty="0">
                <a:latin typeface="Times New Roman" panose="02020603050405020304" pitchFamily="18" charset="0"/>
                <a:ea typeface="Times New Roman" panose="02020603050405020304" pitchFamily="18" charset="0"/>
              </a:rPr>
              <a:t>18.80013.16.06.05/F</a:t>
            </a:r>
          </a:p>
          <a:p>
            <a:endParaRPr lang="x-none" sz="1600" dirty="0">
              <a:latin typeface="Times New Roman" panose="02020603050405020304" pitchFamily="18" charset="0"/>
              <a:ea typeface="Times New Roman" panose="02020603050405020304" pitchFamily="18" charset="0"/>
            </a:endParaRPr>
          </a:p>
          <a:p>
            <a:r>
              <a:rPr lang="x-none" sz="1600" dirty="0">
                <a:latin typeface="Times New Roman" panose="02020603050405020304" pitchFamily="18" charset="0"/>
                <a:ea typeface="Times New Roman" panose="02020603050405020304" pitchFamily="18" charset="0"/>
              </a:rPr>
              <a:t>C</a:t>
            </a:r>
            <a:r>
              <a:rPr lang="x-none" sz="1600" dirty="0" smtClean="0">
                <a:latin typeface="Times New Roman" panose="02020603050405020304" pitchFamily="18" charset="0"/>
                <a:ea typeface="Times New Roman" panose="02020603050405020304" pitchFamily="18" charset="0"/>
              </a:rPr>
              <a:t>oncurs </a:t>
            </a:r>
            <a:r>
              <a:rPr lang="x-none" sz="1600" dirty="0">
                <a:latin typeface="Times New Roman" panose="02020603050405020304" pitchFamily="18" charset="0"/>
                <a:ea typeface="Times New Roman" panose="02020603050405020304" pitchFamily="18" charset="0"/>
              </a:rPr>
              <a:t>comun </a:t>
            </a:r>
            <a:r>
              <a:rPr lang="x-none" sz="1600" dirty="0" smtClean="0">
                <a:latin typeface="Times New Roman" panose="02020603050405020304" pitchFamily="18" charset="0"/>
                <a:ea typeface="Times New Roman" panose="02020603050405020304" pitchFamily="18" charset="0"/>
              </a:rPr>
              <a:t>de proiecte între </a:t>
            </a:r>
            <a:r>
              <a:rPr lang="x-none" sz="1600" dirty="0">
                <a:latin typeface="Times New Roman" panose="02020603050405020304" pitchFamily="18" charset="0"/>
                <a:ea typeface="Times New Roman" panose="02020603050405020304" pitchFamily="18" charset="0"/>
              </a:rPr>
              <a:t>Academia de Științe a Moldovei (AȘM) și Consiliul Național pentru Cercetare din Italia (CNCI), </a:t>
            </a:r>
            <a:r>
              <a:rPr lang="x-none" sz="1600" dirty="0" smtClean="0">
                <a:latin typeface="Times New Roman" panose="02020603050405020304" pitchFamily="18" charset="0"/>
                <a:ea typeface="Times New Roman" panose="02020603050405020304" pitchFamily="18" charset="0"/>
              </a:rPr>
              <a:t>pentru anii </a:t>
            </a:r>
            <a:r>
              <a:rPr lang="x-none" sz="1600" dirty="0">
                <a:latin typeface="Times New Roman" panose="02020603050405020304" pitchFamily="18" charset="0"/>
                <a:ea typeface="Times New Roman" panose="02020603050405020304" pitchFamily="18" charset="0"/>
              </a:rPr>
              <a:t>2018-2019</a:t>
            </a:r>
          </a:p>
          <a:p>
            <a:endParaRPr lang="x-none" sz="1600" dirty="0">
              <a:latin typeface="Times New Roman" panose="02020603050405020304" pitchFamily="18" charset="0"/>
              <a:ea typeface="Times New Roman" panose="02020603050405020304" pitchFamily="18" charset="0"/>
            </a:endParaRPr>
          </a:p>
          <a:p>
            <a:r>
              <a:rPr lang="x-none" sz="1600" b="1" dirty="0">
                <a:latin typeface="Times New Roman" panose="02020603050405020304" pitchFamily="18" charset="0"/>
                <a:ea typeface="Times New Roman" panose="02020603050405020304" pitchFamily="18" charset="0"/>
              </a:rPr>
              <a:t>Institutul </a:t>
            </a:r>
            <a:r>
              <a:rPr lang="x-none" sz="1600" b="1" dirty="0" smtClean="0">
                <a:latin typeface="Times New Roman" panose="02020603050405020304" pitchFamily="18" charset="0"/>
                <a:ea typeface="Times New Roman" panose="02020603050405020304" pitchFamily="18" charset="0"/>
              </a:rPr>
              <a:t>Cercetări Juridice, Politice și Sociologice (subdiviziunea implicată - CCPRI)</a:t>
            </a:r>
          </a:p>
          <a:p>
            <a:endParaRPr lang="x-none" sz="1600" b="1" dirty="0">
              <a:latin typeface="Times New Roman" panose="02020603050405020304" pitchFamily="18" charset="0"/>
              <a:ea typeface="Times New Roman" panose="02020603050405020304" pitchFamily="18" charset="0"/>
            </a:endParaRPr>
          </a:p>
          <a:p>
            <a:r>
              <a:rPr lang="x-none" sz="1600" b="1" dirty="0" smtClean="0">
                <a:latin typeface="Times New Roman" panose="02020603050405020304" pitchFamily="18" charset="0"/>
                <a:ea typeface="Times New Roman" panose="02020603050405020304" pitchFamily="18" charset="0"/>
              </a:rPr>
              <a:t>Direcția </a:t>
            </a:r>
            <a:r>
              <a:rPr lang="x-none" sz="1600" b="1" dirty="0">
                <a:latin typeface="Times New Roman" panose="02020603050405020304" pitchFamily="18" charset="0"/>
                <a:ea typeface="Times New Roman" panose="02020603050405020304" pitchFamily="18" charset="0"/>
              </a:rPr>
              <a:t>strategică 5</a:t>
            </a:r>
            <a:r>
              <a:rPr lang="x-none" sz="1600" dirty="0">
                <a:latin typeface="Times New Roman" panose="02020603050405020304" pitchFamily="18" charset="0"/>
                <a:ea typeface="Times New Roman" panose="02020603050405020304" pitchFamily="18" charset="0"/>
              </a:rPr>
              <a:t>. Patrimoniul național și dezvoltarea societății (programa 16.06, 0807</a:t>
            </a:r>
            <a:r>
              <a:rPr lang="x-none" sz="1600" dirty="0" smtClean="0">
                <a:latin typeface="Times New Roman" panose="02020603050405020304" pitchFamily="18" charset="0"/>
                <a:ea typeface="Times New Roman" panose="02020603050405020304" pitchFamily="18" charset="0"/>
              </a:rPr>
              <a:t>)</a:t>
            </a:r>
          </a:p>
          <a:p>
            <a:endParaRPr lang="x-none" sz="1600" dirty="0">
              <a:latin typeface="Times New Roman" panose="02020603050405020304" pitchFamily="18" charset="0"/>
              <a:ea typeface="Times New Roman" panose="02020603050405020304" pitchFamily="18" charset="0"/>
            </a:endParaRPr>
          </a:p>
          <a:p>
            <a:r>
              <a:rPr lang="x-none" sz="1600" b="1" dirty="0" smtClean="0">
                <a:latin typeface="Times New Roman" panose="02020603050405020304" pitchFamily="18" charset="0"/>
                <a:ea typeface="Times New Roman" panose="02020603050405020304" pitchFamily="18" charset="0"/>
              </a:rPr>
              <a:t>Directorul de proiect</a:t>
            </a:r>
            <a:r>
              <a:rPr lang="x-none" sz="1600" dirty="0" smtClean="0">
                <a:latin typeface="Times New Roman" panose="02020603050405020304" pitchFamily="18" charset="0"/>
                <a:ea typeface="Times New Roman" panose="02020603050405020304" pitchFamily="18" charset="0"/>
              </a:rPr>
              <a:t>: dr. hab., prof. univ. Victor Juc</a:t>
            </a:r>
            <a:endParaRPr lang="x-none" sz="1600" dirty="0">
              <a:latin typeface="Times New Roman" panose="02020603050405020304" pitchFamily="18" charset="0"/>
              <a:ea typeface="Times New Roman" panose="02020603050405020304" pitchFamily="18" charset="0"/>
            </a:endParaRPr>
          </a:p>
          <a:p>
            <a:endParaRPr lang="x-none" dirty="0"/>
          </a:p>
        </p:txBody>
      </p:sp>
    </p:spTree>
    <p:extLst>
      <p:ext uri="{BB962C8B-B14F-4D97-AF65-F5344CB8AC3E}">
        <p14:creationId xmlns:p14="http://schemas.microsoft.com/office/powerpoint/2010/main" val="656685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ETAPA 2019</a:t>
            </a: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83568" y="1268760"/>
            <a:ext cx="7848872" cy="3293209"/>
          </a:xfrm>
          <a:prstGeom prst="rect">
            <a:avLst/>
          </a:prstGeom>
          <a:noFill/>
        </p:spPr>
        <p:txBody>
          <a:bodyPr wrap="square" rtlCol="0">
            <a:spAutoFit/>
          </a:bodyPr>
          <a:lstStyle/>
          <a:p>
            <a:r>
              <a:rPr lang="x-none" sz="1600" b="1" dirty="0" smtClean="0">
                <a:latin typeface="Times New Roman" panose="02020603050405020304" pitchFamily="18" charset="0"/>
                <a:ea typeface="Times New Roman" panose="02020603050405020304" pitchFamily="18" charset="0"/>
              </a:rPr>
              <a:t>Scopul: </a:t>
            </a:r>
          </a:p>
          <a:p>
            <a:endParaRPr lang="x-none" sz="1600" b="1" dirty="0">
              <a:latin typeface="Times New Roman" panose="02020603050405020304" pitchFamily="18" charset="0"/>
              <a:ea typeface="Times New Roman" panose="02020603050405020304" pitchFamily="18" charset="0"/>
            </a:endParaRPr>
          </a:p>
          <a:p>
            <a:r>
              <a:rPr lang="x-none" sz="1600" dirty="0" smtClean="0">
                <a:latin typeface="Times New Roman" panose="02020603050405020304" pitchFamily="18" charset="0"/>
                <a:ea typeface="Times New Roman" panose="02020603050405020304" pitchFamily="18" charset="0"/>
              </a:rPr>
              <a:t>pregătirea cercetărilor comparative ale mecanismelor de protecție ale drepturilor minime sociale și civile</a:t>
            </a:r>
          </a:p>
          <a:p>
            <a:endParaRPr lang="x-none" sz="1600" b="1" dirty="0">
              <a:latin typeface="Times New Roman" panose="02020603050405020304" pitchFamily="18" charset="0"/>
              <a:ea typeface="Times New Roman" panose="02020603050405020304" pitchFamily="18" charset="0"/>
            </a:endParaRPr>
          </a:p>
          <a:p>
            <a:r>
              <a:rPr lang="x-none" sz="1600" b="1" dirty="0" smtClean="0">
                <a:latin typeface="Times New Roman" panose="02020603050405020304" pitchFamily="18" charset="0"/>
                <a:ea typeface="Times New Roman" panose="02020603050405020304" pitchFamily="18" charset="0"/>
              </a:rPr>
              <a:t>Obiective: </a:t>
            </a:r>
          </a:p>
          <a:p>
            <a:endParaRPr lang="x-none" sz="1600" b="1" dirty="0" smtClean="0">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x-none" sz="1600" b="1" dirty="0" smtClean="0">
                <a:latin typeface="Times New Roman" panose="02020603050405020304" pitchFamily="18" charset="0"/>
                <a:ea typeface="Times New Roman" panose="02020603050405020304" pitchFamily="18" charset="0"/>
              </a:rPr>
              <a:t>valorificarea materialelor ce </a:t>
            </a:r>
            <a:r>
              <a:rPr lang="x-none" sz="1600" b="1" dirty="0">
                <a:latin typeface="Times New Roman" panose="02020603050405020304" pitchFamily="18" charset="0"/>
                <a:ea typeface="Times New Roman" panose="02020603050405020304" pitchFamily="18" charset="0"/>
              </a:rPr>
              <a:t>țin de componenta comparativă a cercetării; </a:t>
            </a:r>
            <a:endParaRPr lang="x-none" sz="1600" b="1" dirty="0" smtClean="0">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it-IT" sz="1600" b="1" dirty="0" smtClean="0">
                <a:latin typeface="Times New Roman" panose="02020603050405020304" pitchFamily="18" charset="0"/>
                <a:ea typeface="Times New Roman" panose="02020603050405020304" pitchFamily="18" charset="0"/>
              </a:rPr>
              <a:t>conveni</a:t>
            </a:r>
            <a:r>
              <a:rPr lang="x-none" sz="1600" b="1" dirty="0" smtClean="0">
                <a:latin typeface="Times New Roman" panose="02020603050405020304" pitchFamily="18" charset="0"/>
                <a:ea typeface="Times New Roman" panose="02020603050405020304" pitchFamily="18" charset="0"/>
              </a:rPr>
              <a:t>rea</a:t>
            </a:r>
            <a:r>
              <a:rPr lang="it-IT" sz="1600" b="1" dirty="0" smtClean="0">
                <a:latin typeface="Times New Roman" panose="02020603050405020304" pitchFamily="18" charset="0"/>
                <a:ea typeface="Times New Roman" panose="02020603050405020304" pitchFamily="18" charset="0"/>
              </a:rPr>
              <a:t> </a:t>
            </a:r>
            <a:r>
              <a:rPr lang="it-IT" sz="1600" b="1" dirty="0">
                <a:latin typeface="Times New Roman" panose="02020603050405020304" pitchFamily="18" charset="0"/>
                <a:ea typeface="Times New Roman" panose="02020603050405020304" pitchFamily="18" charset="0"/>
              </a:rPr>
              <a:t>asupra </a:t>
            </a:r>
            <a:r>
              <a:rPr lang="x-none" sz="1600" b="1" dirty="0" smtClean="0">
                <a:latin typeface="Times New Roman" panose="02020603050405020304" pitchFamily="18" charset="0"/>
                <a:ea typeface="Times New Roman" panose="02020603050405020304" pitchFamily="18" charset="0"/>
              </a:rPr>
              <a:t>parametrilor tehnici ai lucrării colective și</a:t>
            </a:r>
            <a:r>
              <a:rPr lang="it-IT" sz="1600" b="1" dirty="0" smtClean="0">
                <a:latin typeface="Times New Roman" panose="02020603050405020304" pitchFamily="18" charset="0"/>
                <a:ea typeface="Times New Roman" panose="02020603050405020304" pitchFamily="18" charset="0"/>
              </a:rPr>
              <a:t> </a:t>
            </a:r>
            <a:r>
              <a:rPr lang="it-IT" sz="1600" b="1" dirty="0">
                <a:latin typeface="Times New Roman" panose="02020603050405020304" pitchFamily="18" charset="0"/>
                <a:ea typeface="Times New Roman" panose="02020603050405020304" pitchFamily="18" charset="0"/>
              </a:rPr>
              <a:t>contribuției individuale </a:t>
            </a:r>
            <a:r>
              <a:rPr lang="x-none" sz="1600" b="1" dirty="0" smtClean="0">
                <a:latin typeface="Times New Roman" panose="02020603050405020304" pitchFamily="18" charset="0"/>
                <a:ea typeface="Times New Roman" panose="02020603050405020304" pitchFamily="18" charset="0"/>
              </a:rPr>
              <a:t>a fiecărui executor al proiectului;</a:t>
            </a:r>
          </a:p>
          <a:p>
            <a:pPr marL="285750" indent="-285750">
              <a:buFont typeface="Arial" panose="020B0604020202020204" pitchFamily="34" charset="0"/>
              <a:buChar char="•"/>
            </a:pPr>
            <a:r>
              <a:rPr lang="x-none" sz="1600" b="1" dirty="0" smtClean="0">
                <a:latin typeface="Times New Roman" panose="02020603050405020304" pitchFamily="18" charset="0"/>
                <a:ea typeface="Times New Roman" panose="02020603050405020304" pitchFamily="18" charset="0"/>
              </a:rPr>
              <a:t>Valorificarea posibilității participării comune la proiectele tip COST;</a:t>
            </a:r>
          </a:p>
          <a:p>
            <a:pPr marL="285750" indent="-285750">
              <a:buFont typeface="Arial" panose="020B0604020202020204" pitchFamily="34" charset="0"/>
              <a:buChar char="•"/>
            </a:pPr>
            <a:r>
              <a:rPr lang="x-none" sz="1600" b="1" dirty="0">
                <a:latin typeface="Times New Roman" panose="02020603050405020304" pitchFamily="18" charset="0"/>
                <a:ea typeface="Times New Roman" panose="02020603050405020304" pitchFamily="18" charset="0"/>
              </a:rPr>
              <a:t>p</a:t>
            </a:r>
            <a:r>
              <a:rPr lang="x-none" sz="1600" b="1" dirty="0" smtClean="0">
                <a:latin typeface="Times New Roman" panose="02020603050405020304" pitchFamily="18" charset="0"/>
                <a:ea typeface="Times New Roman" panose="02020603050405020304" pitchFamily="18" charset="0"/>
              </a:rPr>
              <a:t>articiparea la ultimele 2 exerciții de mobilitate Moldova                  Italia</a:t>
            </a:r>
            <a:endParaRPr lang="x-none" sz="1600" b="1" dirty="0">
              <a:latin typeface="Times New Roman" panose="02020603050405020304" pitchFamily="18" charset="0"/>
              <a:ea typeface="Times New Roman" panose="02020603050405020304" pitchFamily="18" charset="0"/>
            </a:endParaRPr>
          </a:p>
          <a:p>
            <a:endParaRPr lang="x-none" sz="1600" b="1" dirty="0">
              <a:latin typeface="Times New Roman" panose="02020603050405020304" pitchFamily="18" charset="0"/>
              <a:ea typeface="Times New Roman" panose="02020603050405020304" pitchFamily="18" charset="0"/>
            </a:endParaRPr>
          </a:p>
        </p:txBody>
      </p:sp>
      <p:cxnSp>
        <p:nvCxnSpPr>
          <p:cNvPr id="7" name="Straight Arrow Connector 6"/>
          <p:cNvCxnSpPr/>
          <p:nvPr/>
        </p:nvCxnSpPr>
        <p:spPr bwMode="auto">
          <a:xfrm>
            <a:off x="6084168" y="4149080"/>
            <a:ext cx="792088"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935143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REZULTATE  2019</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11560" y="1124744"/>
            <a:ext cx="7848872" cy="3046988"/>
          </a:xfrm>
          <a:prstGeom prst="rect">
            <a:avLst/>
          </a:prstGeom>
          <a:noFill/>
        </p:spPr>
        <p:txBody>
          <a:bodyPr wrap="square" rtlCol="0">
            <a:spAutoFit/>
          </a:bodyPr>
          <a:lstStyle/>
          <a:p>
            <a:pPr algn="just"/>
            <a:r>
              <a:rPr lang="x-none" sz="1600" dirty="0">
                <a:latin typeface="Times New Roman" panose="02020603050405020304" pitchFamily="18" charset="0"/>
                <a:ea typeface="Times New Roman" panose="02020603050405020304" pitchFamily="18" charset="0"/>
              </a:rPr>
              <a:t>1.Ambele echipe de cercetare au analizat cadrul legal, contextul socio-economic și politic, statisticile, precum și rapoartele organizațiilor internaționale din domeniu cu privire la situația din </a:t>
            </a:r>
            <a:r>
              <a:rPr lang="x-none" sz="1600" dirty="0" smtClean="0">
                <a:latin typeface="Times New Roman" panose="02020603050405020304" pitchFamily="18" charset="0"/>
                <a:ea typeface="Times New Roman" panose="02020603050405020304" pitchFamily="18" charset="0"/>
              </a:rPr>
              <a:t>țară;</a:t>
            </a:r>
          </a:p>
          <a:p>
            <a:pPr algn="just"/>
            <a:endParaRPr lang="x-none" sz="1600" dirty="0">
              <a:latin typeface="Times New Roman" panose="02020603050405020304" pitchFamily="18" charset="0"/>
              <a:ea typeface="Times New Roman" panose="02020603050405020304" pitchFamily="18" charset="0"/>
            </a:endParaRPr>
          </a:p>
          <a:p>
            <a:pPr algn="just"/>
            <a:r>
              <a:rPr lang="x-none" sz="1600" dirty="0">
                <a:latin typeface="Times New Roman" panose="02020603050405020304" pitchFamily="18" charset="0"/>
                <a:ea typeface="Times New Roman" panose="02020603050405020304" pitchFamily="18" charset="0"/>
              </a:rPr>
              <a:t>2.Ambele echipe au acumulat materialul necesar pentru publicarea articolelor </a:t>
            </a:r>
            <a:r>
              <a:rPr lang="x-none" sz="1600" dirty="0" smtClean="0">
                <a:latin typeface="Times New Roman" panose="02020603050405020304" pitchFamily="18" charset="0"/>
                <a:ea typeface="Times New Roman" panose="02020603050405020304" pitchFamily="18" charset="0"/>
              </a:rPr>
              <a:t>comune;</a:t>
            </a:r>
          </a:p>
          <a:p>
            <a:pPr algn="just"/>
            <a:endParaRPr lang="x-none" sz="1600" dirty="0">
              <a:latin typeface="Times New Roman" panose="02020603050405020304" pitchFamily="18" charset="0"/>
              <a:ea typeface="Times New Roman" panose="02020603050405020304" pitchFamily="18" charset="0"/>
            </a:endParaRPr>
          </a:p>
          <a:p>
            <a:pPr algn="just"/>
            <a:r>
              <a:rPr lang="x-none" sz="1600" dirty="0">
                <a:latin typeface="Times New Roman" panose="02020603050405020304" pitchFamily="18" charset="0"/>
                <a:ea typeface="Times New Roman" panose="02020603050405020304" pitchFamily="18" charset="0"/>
              </a:rPr>
              <a:t>3.Experiența acumulată a permis unor participanți extinderea experienței pe domeniul COST, pentru participarea la acțiuni, cu tematică adiacentă: Victor Juc (CA18213, Rural NEET Youth Network: Modelling the risks underlying; Membru al Comitetului de management), Alexandrui Roșca (CA1811, Who Cares in Europe?; Membru al Comitetului de management); Victoria Lisnic (CA16211, Reappraising Intellectual Debates on Civic Rights and Democracy in Europe; Membru al Comitetului de management).</a:t>
            </a:r>
          </a:p>
        </p:txBody>
      </p:sp>
    </p:spTree>
    <p:extLst>
      <p:ext uri="{BB962C8B-B14F-4D97-AF65-F5344CB8AC3E}">
        <p14:creationId xmlns:p14="http://schemas.microsoft.com/office/powerpoint/2010/main" val="1078911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IMPACTUL AȘTEPTAT AL PROIECTULUI</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83568" y="1196752"/>
            <a:ext cx="7848872" cy="5293757"/>
          </a:xfrm>
          <a:prstGeom prst="rect">
            <a:avLst/>
          </a:prstGeom>
          <a:noFill/>
        </p:spPr>
        <p:txBody>
          <a:bodyPr wrap="square" rtlCol="0">
            <a:spAutoFit/>
          </a:bodyPr>
          <a:lstStyle/>
          <a:p>
            <a:pPr marL="285750" indent="-285750" algn="just">
              <a:buFont typeface="Arial" panose="020B0604020202020204" pitchFamily="34" charset="0"/>
              <a:buChar char="•"/>
            </a:pPr>
            <a:r>
              <a:rPr lang="ro-RO" sz="1600" dirty="0">
                <a:latin typeface="Times New Roman" panose="02020603050405020304" pitchFamily="18" charset="0"/>
                <a:ea typeface="Times New Roman" panose="02020603050405020304" pitchFamily="18" charset="0"/>
              </a:rPr>
              <a:t>Rezultatele investigaţiilor se vor materializa în publicații comune și evenimente științifice, organizate atât în Moldova, cât și în Italia, cu ocazia prezentării lucrării finale în anul 2020.</a:t>
            </a:r>
            <a:endParaRPr lang="ru-RU" sz="1600" dirty="0">
              <a:latin typeface="Times New Roman" panose="02020603050405020304" pitchFamily="18" charset="0"/>
              <a:ea typeface="Times New Roman" panose="02020603050405020304" pitchFamily="18" charset="0"/>
            </a:endParaRPr>
          </a:p>
          <a:p>
            <a:pPr marL="285750" indent="-285750" algn="just">
              <a:buFont typeface="Arial" panose="020B0604020202020204" pitchFamily="34" charset="0"/>
              <a:buChar char="•"/>
            </a:pPr>
            <a:r>
              <a:rPr lang="ro-RO" sz="1600" dirty="0">
                <a:latin typeface="Times New Roman" panose="02020603050405020304" pitchFamily="18" charset="0"/>
                <a:ea typeface="Times New Roman" panose="02020603050405020304" pitchFamily="18" charset="0"/>
              </a:rPr>
              <a:t>Rezultatele obtinute în calitate de elaborări științifico-teoretice și recomandări practice vor contribui la atragerea interesului factorilor de decizie; sporirea transparenței actului decizional, în vederea promovării și garantării drepturilor minime sociale și civile, precum și informarea societății civile și mediatizarea drepturilor minime sociale și civile, făcând referință la experiența Italiei. </a:t>
            </a:r>
            <a:endParaRPr lang="ru-RU" sz="1600" dirty="0">
              <a:latin typeface="Times New Roman" panose="02020603050405020304" pitchFamily="18" charset="0"/>
              <a:ea typeface="Times New Roman" panose="02020603050405020304" pitchFamily="18" charset="0"/>
            </a:endParaRPr>
          </a:p>
          <a:p>
            <a:pPr marL="285750" indent="-285750" algn="just">
              <a:buFont typeface="Arial" panose="020B0604020202020204" pitchFamily="34" charset="0"/>
              <a:buChar char="•"/>
            </a:pPr>
            <a:r>
              <a:rPr lang="ro-RO" sz="1600" dirty="0">
                <a:latin typeface="Times New Roman" panose="02020603050405020304" pitchFamily="18" charset="0"/>
                <a:ea typeface="Times New Roman" panose="02020603050405020304" pitchFamily="18" charset="0"/>
              </a:rPr>
              <a:t>De asemenea, va fi determinat gradul de garantare și asigurare a drepturilor civile și sociale în Republica Moldova, vor fi identificate oportunitățile de înlăturare a barierelor și extindere a posibilităților de asigurare a drepturilor civile și sociale, va fi demonstrat că prin implementarea drepturilor civile și sociale se creează premisele pentru modernizarea social economică.</a:t>
            </a:r>
            <a:endParaRPr lang="ru-RU" sz="1600" dirty="0">
              <a:latin typeface="Times New Roman" panose="02020603050405020304" pitchFamily="18" charset="0"/>
              <a:ea typeface="Times New Roman" panose="02020603050405020304" pitchFamily="18" charset="0"/>
            </a:endParaRPr>
          </a:p>
          <a:p>
            <a:pPr marL="285750" indent="-285750" algn="just">
              <a:buFont typeface="Arial" panose="020B0604020202020204" pitchFamily="34" charset="0"/>
              <a:buChar char="•"/>
            </a:pPr>
            <a:r>
              <a:rPr lang="ro-RO" sz="1600" dirty="0">
                <a:latin typeface="Times New Roman" panose="02020603050405020304" pitchFamily="18" charset="0"/>
                <a:ea typeface="Times New Roman" panose="02020603050405020304" pitchFamily="18" charset="0"/>
              </a:rPr>
              <a:t>Potențialul inovațional constă în oportunitatea valorificării științifice a următoarelor subiecte: drepturi civile și sociale; corelarea lor în contextul politicii sociale generale; racordarea la standardele europene, pe segmentul de politici sociale; diversificarea cadrului conceptual-teoretic al drepturilor sociale și civile ca norme; determinarea impactului democrației reprezentative și participative asupra capacității de funcționalitate a instituțiilor de resort; responsabilizării clasei politice și angajării societății civile în procesele decizionale și de control; aprofundarea cooperării bilateral transfrontaliere ca mecanism de dezvoltare a politicilor sociale</a:t>
            </a:r>
            <a:r>
              <a:rPr lang="ro-RO" dirty="0"/>
              <a:t>.</a:t>
            </a:r>
            <a:endParaRPr lang="ru-RU" dirty="0"/>
          </a:p>
        </p:txBody>
      </p:sp>
    </p:spTree>
    <p:extLst>
      <p:ext uri="{BB962C8B-B14F-4D97-AF65-F5344CB8AC3E}">
        <p14:creationId xmlns:p14="http://schemas.microsoft.com/office/powerpoint/2010/main" val="10416869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FINANȚAREA PROIECTULUI ÎN 2019</a:t>
            </a:r>
            <a:endParaRPr lang="ru-RU" dirty="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843968912"/>
              </p:ext>
            </p:extLst>
          </p:nvPr>
        </p:nvGraphicFramePr>
        <p:xfrm>
          <a:off x="1484253" y="1922779"/>
          <a:ext cx="6175493" cy="3880805"/>
        </p:xfrm>
        <a:graphic>
          <a:graphicData uri="http://schemas.openxmlformats.org/drawingml/2006/table">
            <a:tbl>
              <a:tblPr firstRow="1" firstCol="1" bandRow="1"/>
              <a:tblGrid>
                <a:gridCol w="2066320">
                  <a:extLst>
                    <a:ext uri="{9D8B030D-6E8A-4147-A177-3AD203B41FA5}">
                      <a16:colId xmlns:a16="http://schemas.microsoft.com/office/drawing/2014/main" xmlns="" val="921522500"/>
                    </a:ext>
                  </a:extLst>
                </a:gridCol>
                <a:gridCol w="2055204">
                  <a:extLst>
                    <a:ext uri="{9D8B030D-6E8A-4147-A177-3AD203B41FA5}">
                      <a16:colId xmlns:a16="http://schemas.microsoft.com/office/drawing/2014/main" xmlns="" val="1454496787"/>
                    </a:ext>
                  </a:extLst>
                </a:gridCol>
                <a:gridCol w="2053969">
                  <a:extLst>
                    <a:ext uri="{9D8B030D-6E8A-4147-A177-3AD203B41FA5}">
                      <a16:colId xmlns:a16="http://schemas.microsoft.com/office/drawing/2014/main" xmlns="" val="1517945907"/>
                    </a:ext>
                  </a:extLst>
                </a:gridCol>
              </a:tblGrid>
              <a:tr h="0">
                <a:tc>
                  <a:txBody>
                    <a:bodyPr/>
                    <a:lstStyle/>
                    <a:p>
                      <a:pPr algn="ctr">
                        <a:lnSpc>
                          <a:spcPct val="107000"/>
                        </a:lnSpc>
                        <a:spcAft>
                          <a:spcPts val="0"/>
                        </a:spcAft>
                      </a:pPr>
                      <a:r>
                        <a:rPr lang="ru-RU" sz="110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x-none"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2018</a:t>
                      </a:r>
                      <a:r>
                        <a:rPr lang="ru-RU"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x-none"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aprobat, mii lei</a:t>
                      </a:r>
                      <a:r>
                        <a:rPr lang="ru-RU"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400" b="1"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latinLnBrk="0" hangingPunct="1">
                        <a:lnSpc>
                          <a:spcPct val="107000"/>
                        </a:lnSpc>
                        <a:spcAft>
                          <a:spcPts val="0"/>
                        </a:spcAft>
                      </a:pPr>
                      <a:r>
                        <a:rPr lang="x-none"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2019 </a:t>
                      </a:r>
                      <a:r>
                        <a:rPr lang="ru-RU"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lang="x-none"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aprobat, mii lei</a:t>
                      </a:r>
                      <a:r>
                        <a:rPr lang="ru-RU" sz="1400" b="1" kern="1200"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400" b="1" kern="1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25723397"/>
                  </a:ext>
                </a:extLst>
              </a:tr>
              <a:tr h="0">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Finanţare bugetară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150,0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150,0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030274194"/>
                  </a:ext>
                </a:extLst>
              </a:tr>
              <a:tr h="0">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Mijloace proprii (cofinanțare)</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57445716"/>
                  </a:ext>
                </a:extLst>
              </a:tr>
              <a:tr h="0">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Fondul de salariu</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313353638"/>
                  </a:ext>
                </a:extLst>
              </a:tr>
              <a:tr h="0">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Procurări, mentenanța: real / cheltuit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49563166"/>
                  </a:ext>
                </a:extLst>
              </a:tr>
              <a:tr h="0">
                <a:tc>
                  <a:txBody>
                    <a:bodyPr/>
                    <a:lstStyle/>
                    <a:p>
                      <a:pPr algn="ctr">
                        <a:lnSpc>
                          <a:spcPct val="107000"/>
                        </a:lnSpc>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Reparații necesare/realizate (mii lei)</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921569239"/>
                  </a:ext>
                </a:extLst>
              </a:tr>
              <a:tr h="0">
                <a:tc>
                  <a:txBody>
                    <a:bodyPr/>
                    <a:lstStyle/>
                    <a:p>
                      <a:pPr algn="ctr">
                        <a:lnSpc>
                          <a:spcPct val="107000"/>
                        </a:lnSpc>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Cheltuieli delegații</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134,8</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135,3</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74925008"/>
                  </a:ext>
                </a:extLst>
              </a:tr>
              <a:tr h="0">
                <a:tc>
                  <a:txBody>
                    <a:bodyPr/>
                    <a:lstStyle/>
                    <a:p>
                      <a:pPr algn="ctr">
                        <a:lnSpc>
                          <a:spcPct val="107000"/>
                        </a:lnSpc>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Cheltuieli organizări manifestări științifice (finanțate din proiect)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2,0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2,0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10655307"/>
                  </a:ext>
                </a:extLst>
              </a:tr>
              <a:tr h="0">
                <a:tc>
                  <a:txBody>
                    <a:bodyPr/>
                    <a:lstStyle/>
                    <a:p>
                      <a:pPr algn="ctr">
                        <a:lnSpc>
                          <a:spcPct val="107000"/>
                        </a:lnSpc>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Cheltuieli publicații științifice (monografii, reviste etc. – din sursele proiectului)</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02092244"/>
                  </a:ext>
                </a:extLst>
              </a:tr>
            </a:tbl>
          </a:graphicData>
        </a:graphic>
      </p:graphicFrame>
    </p:spTree>
    <p:extLst>
      <p:ext uri="{BB962C8B-B14F-4D97-AF65-F5344CB8AC3E}">
        <p14:creationId xmlns:p14="http://schemas.microsoft.com/office/powerpoint/2010/main" val="5414227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POTENȚIALUL ȘTIINȚIFIC</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39552" y="1349664"/>
            <a:ext cx="7848872" cy="2677656"/>
          </a:xfrm>
          <a:prstGeom prst="rect">
            <a:avLst/>
          </a:prstGeom>
          <a:noFill/>
        </p:spPr>
        <p:txBody>
          <a:bodyPr wrap="square" rtlCol="0">
            <a:spAutoFit/>
          </a:bodyPr>
          <a:lstStyle/>
          <a:p>
            <a:pPr marL="228600" algn="just">
              <a:lnSpc>
                <a:spcPct val="150000"/>
              </a:lnSpc>
              <a:spcAft>
                <a:spcPts val="0"/>
              </a:spcAft>
            </a:pPr>
            <a:r>
              <a:rPr lang="en-US" sz="1600" dirty="0">
                <a:latin typeface="Times New Roman" panose="02020603050405020304" pitchFamily="18" charset="0"/>
                <a:cs typeface="Times New Roman" panose="02020603050405020304" pitchFamily="18" charset="0"/>
              </a:rPr>
              <a:t>N</a:t>
            </a:r>
            <a:r>
              <a:rPr lang="fr-FR" sz="1600" dirty="0" err="1" smtClean="0">
                <a:latin typeface="Times New Roman" panose="02020603050405020304" pitchFamily="18" charset="0"/>
                <a:cs typeface="Times New Roman" panose="02020603050405020304" pitchFamily="18" charset="0"/>
              </a:rPr>
              <a:t>umărul</a:t>
            </a:r>
            <a:r>
              <a:rPr lang="fr-FR" sz="1600" dirty="0" smtClean="0">
                <a:latin typeface="Times New Roman" panose="02020603050405020304" pitchFamily="18" charset="0"/>
                <a:cs typeface="Times New Roman" panose="02020603050405020304" pitchFamily="18" charset="0"/>
              </a:rPr>
              <a:t> </a:t>
            </a:r>
            <a:r>
              <a:rPr lang="fr-FR" sz="1600" dirty="0">
                <a:latin typeface="Times New Roman" panose="02020603050405020304" pitchFamily="18" charset="0"/>
                <a:cs typeface="Times New Roman" panose="02020603050405020304" pitchFamily="18" charset="0"/>
              </a:rPr>
              <a:t>de </a:t>
            </a:r>
            <a:r>
              <a:rPr lang="fr-FR" sz="1600" dirty="0" err="1">
                <a:latin typeface="Times New Roman" panose="02020603050405020304" pitchFamily="18" charset="0"/>
                <a:cs typeface="Times New Roman" panose="02020603050405020304" pitchFamily="18" charset="0"/>
              </a:rPr>
              <a:t>cercetători</a:t>
            </a:r>
            <a:r>
              <a:rPr lang="fr-FR" sz="1600" dirty="0">
                <a:latin typeface="Times New Roman" panose="02020603050405020304" pitchFamily="18" charset="0"/>
                <a:cs typeface="Times New Roman" panose="02020603050405020304" pitchFamily="18" charset="0"/>
              </a:rPr>
              <a:t> </a:t>
            </a:r>
            <a:r>
              <a:rPr lang="fr-FR" sz="1600" dirty="0" err="1">
                <a:latin typeface="Times New Roman" panose="02020603050405020304" pitchFamily="18" charset="0"/>
                <a:cs typeface="Times New Roman" panose="02020603050405020304" pitchFamily="18" charset="0"/>
              </a:rPr>
              <a:t>în</a:t>
            </a:r>
            <a:r>
              <a:rPr lang="fr-FR" sz="1600" dirty="0">
                <a:latin typeface="Times New Roman" panose="02020603050405020304" pitchFamily="18" charset="0"/>
                <a:cs typeface="Times New Roman" panose="02020603050405020304" pitchFamily="18" charset="0"/>
              </a:rPr>
              <a:t> </a:t>
            </a:r>
            <a:r>
              <a:rPr lang="fr-FR" sz="1600" dirty="0" err="1" smtClean="0">
                <a:latin typeface="Times New Roman" panose="02020603050405020304" pitchFamily="18" charset="0"/>
                <a:cs typeface="Times New Roman" panose="02020603050405020304" pitchFamily="18" charset="0"/>
              </a:rPr>
              <a:t>proiect</a:t>
            </a:r>
            <a:r>
              <a:rPr lang="fr-FR" sz="1600" dirty="0">
                <a:latin typeface="Times New Roman" panose="02020603050405020304" pitchFamily="18" charset="0"/>
                <a:cs typeface="Times New Roman" panose="02020603050405020304" pitchFamily="18" charset="0"/>
              </a:rPr>
              <a:t> </a:t>
            </a:r>
            <a:r>
              <a:rPr lang="fr-FR" sz="1600" dirty="0" smtClean="0">
                <a:latin typeface="Times New Roman" panose="02020603050405020304" pitchFamily="18" charset="0"/>
                <a:cs typeface="Times New Roman" panose="02020603050405020304" pitchFamily="18" charset="0"/>
              </a:rPr>
              <a:t>– </a:t>
            </a:r>
            <a:r>
              <a:rPr lang="x-none" sz="1600" dirty="0" smtClean="0">
                <a:latin typeface="Times New Roman" panose="02020603050405020304" pitchFamily="18" charset="0"/>
                <a:cs typeface="Times New Roman" panose="02020603050405020304" pitchFamily="18" charset="0"/>
              </a:rPr>
              <a:t>4</a:t>
            </a:r>
            <a:endParaRPr lang="fr-FR" sz="1600" dirty="0" smtClean="0">
              <a:latin typeface="Times New Roman" panose="02020603050405020304" pitchFamily="18" charset="0"/>
              <a:cs typeface="Times New Roman" panose="02020603050405020304" pitchFamily="18" charset="0"/>
            </a:endParaRPr>
          </a:p>
          <a:p>
            <a:pPr marL="571500" indent="-342900" algn="just">
              <a:lnSpc>
                <a:spcPct val="150000"/>
              </a:lnSpc>
              <a:spcAft>
                <a:spcPts val="0"/>
              </a:spcAft>
              <a:buAutoNum type="arabicPeriod"/>
            </a:pPr>
            <a:r>
              <a:rPr lang="x-none" sz="1600" dirty="0" smtClean="0">
                <a:latin typeface="Times New Roman" panose="02020603050405020304" pitchFamily="18" charset="0"/>
                <a:cs typeface="Times New Roman" panose="02020603050405020304" pitchFamily="18" charset="0"/>
              </a:rPr>
              <a:t>Dr. hab.</a:t>
            </a:r>
            <a:r>
              <a:rPr lang="fr-FR" sz="1600" dirty="0" smtClean="0">
                <a:latin typeface="Times New Roman" panose="02020603050405020304" pitchFamily="18" charset="0"/>
                <a:cs typeface="Times New Roman" panose="02020603050405020304" pitchFamily="18" charset="0"/>
              </a:rPr>
              <a:t>Victor </a:t>
            </a:r>
            <a:r>
              <a:rPr lang="fr-FR" sz="1600" dirty="0" err="1" smtClean="0">
                <a:latin typeface="Times New Roman" panose="02020603050405020304" pitchFamily="18" charset="0"/>
                <a:cs typeface="Times New Roman" panose="02020603050405020304" pitchFamily="18" charset="0"/>
              </a:rPr>
              <a:t>Juc</a:t>
            </a:r>
            <a:r>
              <a:rPr lang="fr-FR" sz="1600" dirty="0" smtClean="0">
                <a:latin typeface="Times New Roman" panose="02020603050405020304" pitchFamily="18" charset="0"/>
                <a:cs typeface="Times New Roman" panose="02020603050405020304" pitchFamily="18" charset="0"/>
              </a:rPr>
              <a:t> – </a:t>
            </a:r>
            <a:r>
              <a:rPr lang="fr-FR" sz="1600" dirty="0" err="1" smtClean="0">
                <a:latin typeface="Times New Roman" panose="02020603050405020304" pitchFamily="18" charset="0"/>
                <a:cs typeface="Times New Roman" panose="02020603050405020304" pitchFamily="18" charset="0"/>
              </a:rPr>
              <a:t>director</a:t>
            </a:r>
            <a:r>
              <a:rPr lang="fr-FR" sz="1600" dirty="0" smtClean="0">
                <a:latin typeface="Times New Roman" panose="02020603050405020304" pitchFamily="18" charset="0"/>
                <a:cs typeface="Times New Roman" panose="02020603050405020304" pitchFamily="18" charset="0"/>
              </a:rPr>
              <a:t>;</a:t>
            </a:r>
          </a:p>
          <a:p>
            <a:pPr marL="571500" indent="-342900" algn="just">
              <a:lnSpc>
                <a:spcPct val="150000"/>
              </a:lnSpc>
              <a:spcAft>
                <a:spcPts val="0"/>
              </a:spcAft>
              <a:buAutoNum type="arabicPeriod"/>
            </a:pPr>
            <a:r>
              <a:rPr lang="fr-FR" sz="1600" dirty="0" smtClean="0">
                <a:latin typeface="Times New Roman" panose="02020603050405020304" pitchFamily="18" charset="0"/>
                <a:cs typeface="Times New Roman" panose="02020603050405020304" pitchFamily="18" charset="0"/>
              </a:rPr>
              <a:t>Dr. Alexandru </a:t>
            </a:r>
            <a:r>
              <a:rPr lang="fr-FR" sz="1600" dirty="0" err="1" smtClean="0">
                <a:latin typeface="Times New Roman" panose="02020603050405020304" pitchFamily="18" charset="0"/>
                <a:cs typeface="Times New Roman" panose="02020603050405020304" pitchFamily="18" charset="0"/>
              </a:rPr>
              <a:t>Ro</a:t>
            </a:r>
            <a:r>
              <a:rPr lang="x-none" sz="1600" dirty="0" smtClean="0">
                <a:latin typeface="Times New Roman" panose="02020603050405020304" pitchFamily="18" charset="0"/>
                <a:cs typeface="Times New Roman" panose="02020603050405020304" pitchFamily="18" charset="0"/>
              </a:rPr>
              <a:t>șca – executor;</a:t>
            </a:r>
          </a:p>
          <a:p>
            <a:pPr marL="571500" indent="-342900" algn="just">
              <a:lnSpc>
                <a:spcPct val="150000"/>
              </a:lnSpc>
              <a:spcAft>
                <a:spcPts val="0"/>
              </a:spcAft>
              <a:buFontTx/>
              <a:buAutoNum type="arabicPeriod"/>
            </a:pPr>
            <a:r>
              <a:rPr lang="x-none" sz="1600" dirty="0" smtClean="0">
                <a:latin typeface="Times New Roman" panose="02020603050405020304" pitchFamily="18" charset="0"/>
                <a:cs typeface="Times New Roman" panose="02020603050405020304" pitchFamily="18" charset="0"/>
              </a:rPr>
              <a:t>Dr. Silvia Mâtcu - </a:t>
            </a:r>
            <a:r>
              <a:rPr lang="fr-FR" sz="1600" dirty="0" smtClean="0">
                <a:latin typeface="Times New Roman" panose="02020603050405020304" pitchFamily="18" charset="0"/>
                <a:cs typeface="Times New Roman" panose="02020603050405020304" pitchFamily="18" charset="0"/>
              </a:rPr>
              <a:t> </a:t>
            </a:r>
            <a:r>
              <a:rPr lang="x-none" sz="1600" dirty="0">
                <a:latin typeface="Times New Roman" panose="02020603050405020304" pitchFamily="18" charset="0"/>
                <a:cs typeface="Times New Roman" panose="02020603050405020304" pitchFamily="18" charset="0"/>
              </a:rPr>
              <a:t>executor</a:t>
            </a:r>
            <a:r>
              <a:rPr lang="x-none" sz="1600" dirty="0" smtClean="0">
                <a:latin typeface="Times New Roman" panose="02020603050405020304" pitchFamily="18" charset="0"/>
                <a:cs typeface="Times New Roman" panose="02020603050405020304" pitchFamily="18" charset="0"/>
              </a:rPr>
              <a:t>;</a:t>
            </a:r>
          </a:p>
          <a:p>
            <a:pPr marL="571500" indent="-342900" algn="just">
              <a:lnSpc>
                <a:spcPct val="150000"/>
              </a:lnSpc>
              <a:spcAft>
                <a:spcPts val="0"/>
              </a:spcAft>
              <a:buFontTx/>
              <a:buAutoNum type="arabicPeriod"/>
            </a:pPr>
            <a:r>
              <a:rPr lang="x-none" sz="1600" dirty="0" smtClean="0">
                <a:latin typeface="Times New Roman" panose="02020603050405020304" pitchFamily="18" charset="0"/>
                <a:cs typeface="Times New Roman" panose="02020603050405020304" pitchFamily="18" charset="0"/>
              </a:rPr>
              <a:t>Victoria Lisnic - </a:t>
            </a:r>
            <a:r>
              <a:rPr lang="x-none" sz="1600" dirty="0">
                <a:latin typeface="Times New Roman" panose="02020603050405020304" pitchFamily="18" charset="0"/>
                <a:cs typeface="Times New Roman" panose="02020603050405020304" pitchFamily="18" charset="0"/>
              </a:rPr>
              <a:t>executor</a:t>
            </a:r>
            <a:r>
              <a:rPr lang="x-none" sz="1600" dirty="0" smtClean="0">
                <a:latin typeface="Times New Roman" panose="02020603050405020304" pitchFamily="18" charset="0"/>
                <a:cs typeface="Times New Roman" panose="02020603050405020304" pitchFamily="18" charset="0"/>
              </a:rPr>
              <a:t>;</a:t>
            </a:r>
          </a:p>
          <a:p>
            <a:pPr marL="228600" algn="just">
              <a:lnSpc>
                <a:spcPct val="150000"/>
              </a:lnSpc>
              <a:spcAft>
                <a:spcPts val="0"/>
              </a:spcAft>
            </a:pPr>
            <a:endParaRPr lang="x-none" sz="1600" dirty="0">
              <a:latin typeface="Times New Roman" panose="02020603050405020304" pitchFamily="18" charset="0"/>
              <a:cs typeface="Times New Roman" panose="02020603050405020304" pitchFamily="18" charset="0"/>
            </a:endParaRPr>
          </a:p>
          <a:p>
            <a:pPr marL="571500" indent="-342900" algn="just">
              <a:lnSpc>
                <a:spcPct val="150000"/>
              </a:lnSpc>
              <a:spcAft>
                <a:spcPts val="0"/>
              </a:spcAft>
              <a:buAutoNum type="arabicPeriod"/>
            </a:pP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6942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OBIECTIVELE PROIECTULUI</a:t>
            </a:r>
            <a:endParaRPr lang="ru-RU"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83568" y="1196752"/>
            <a:ext cx="7848872" cy="4524315"/>
          </a:xfrm>
          <a:prstGeom prst="rect">
            <a:avLst/>
          </a:prstGeom>
          <a:noFill/>
        </p:spPr>
        <p:txBody>
          <a:bodyPr wrap="square" rtlCol="0">
            <a:spAutoFit/>
          </a:bodyPr>
          <a:lstStyle/>
          <a:p>
            <a:pPr marL="228600" algn="just">
              <a:lnSpc>
                <a:spcPct val="150000"/>
              </a:lnSpc>
              <a:spcAft>
                <a:spcPts val="0"/>
              </a:spcAft>
            </a:pPr>
            <a:r>
              <a:rPr lang="it-IT" sz="1600" b="1" dirty="0">
                <a:latin typeface="Times New Roman" panose="02020603050405020304" pitchFamily="18" charset="0"/>
                <a:ea typeface="Times New Roman" panose="02020603050405020304" pitchFamily="18" charset="0"/>
              </a:rPr>
              <a:t>Obiectivul general proiectului</a:t>
            </a:r>
            <a:r>
              <a:rPr lang="it-IT" sz="1600" dirty="0">
                <a:latin typeface="Times New Roman" panose="02020603050405020304" pitchFamily="18" charset="0"/>
                <a:ea typeface="Times New Roman" panose="02020603050405020304" pitchFamily="18" charset="0"/>
              </a:rPr>
              <a:t> a constat </a:t>
            </a:r>
            <a:r>
              <a:rPr lang="x-none" sz="1600" dirty="0" smtClean="0">
                <a:latin typeface="Times New Roman" panose="02020603050405020304" pitchFamily="18" charset="0"/>
                <a:ea typeface="Times New Roman" panose="02020603050405020304" pitchFamily="18" charset="0"/>
              </a:rPr>
              <a:t>în </a:t>
            </a:r>
            <a:r>
              <a:rPr lang="it-IT" sz="1600" dirty="0" smtClean="0">
                <a:latin typeface="Times New Roman" panose="02020603050405020304" pitchFamily="18" charset="0"/>
                <a:ea typeface="Times New Roman" panose="02020603050405020304" pitchFamily="18" charset="0"/>
              </a:rPr>
              <a:t>a</a:t>
            </a:r>
            <a:r>
              <a:rPr lang="ro-RO" sz="1600" dirty="0" err="1">
                <a:latin typeface="Times New Roman" panose="02020603050405020304" pitchFamily="18" charset="0"/>
                <a:ea typeface="Times New Roman" panose="02020603050405020304" pitchFamily="18" charset="0"/>
              </a:rPr>
              <a:t>naliza</a:t>
            </a:r>
            <a:r>
              <a:rPr lang="ro-RO" sz="1600" dirty="0">
                <a:latin typeface="Times New Roman" panose="02020603050405020304" pitchFamily="18" charset="0"/>
                <a:ea typeface="Times New Roman" panose="02020603050405020304" pitchFamily="18" charset="0"/>
              </a:rPr>
              <a:t> cadrului legal şi identificarea mecanismelor adecvate pentru a asigura un nivel minim de servicii publice cu privire la drepturile sociale şi civile.</a:t>
            </a:r>
            <a:endParaRPr lang="ru-RU" sz="1600" dirty="0">
              <a:latin typeface="Times New Roman" panose="02020603050405020304" pitchFamily="18" charset="0"/>
              <a:ea typeface="Times New Roman" panose="02020603050405020304" pitchFamily="18" charset="0"/>
            </a:endParaRPr>
          </a:p>
          <a:p>
            <a:pPr marL="228600" algn="just">
              <a:lnSpc>
                <a:spcPct val="150000"/>
              </a:lnSpc>
              <a:spcAft>
                <a:spcPts val="0"/>
              </a:spcAft>
            </a:pPr>
            <a:r>
              <a:rPr lang="ro-RO" sz="1600" b="1" dirty="0">
                <a:latin typeface="Times New Roman" panose="02020603050405020304" pitchFamily="18" charset="0"/>
                <a:ea typeface="Times New Roman" panose="02020603050405020304" pitchFamily="18" charset="0"/>
              </a:rPr>
              <a:t>Obiectivele specifice</a:t>
            </a:r>
            <a:r>
              <a:rPr lang="ro-RO" sz="1600" dirty="0">
                <a:latin typeface="Times New Roman" panose="02020603050405020304" pitchFamily="18" charset="0"/>
                <a:ea typeface="Times New Roman" panose="02020603050405020304" pitchFamily="18" charset="0"/>
              </a:rPr>
              <a:t> au </a:t>
            </a:r>
            <a:r>
              <a:rPr lang="ro-RO" sz="1600" dirty="0" smtClean="0">
                <a:latin typeface="Times New Roman" panose="02020603050405020304" pitchFamily="18" charset="0"/>
                <a:ea typeface="Times New Roman" panose="02020603050405020304" pitchFamily="18" charset="0"/>
              </a:rPr>
              <a:t>inclus, între altele:</a:t>
            </a:r>
            <a:endParaRPr lang="ru-RU" sz="1600"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ro-RO" sz="1600" dirty="0">
                <a:latin typeface="Times New Roman" panose="02020603050405020304" pitchFamily="18" charset="0"/>
                <a:ea typeface="Times New Roman" panose="02020603050405020304" pitchFamily="18" charset="0"/>
              </a:rPr>
              <a:t>identificarea </a:t>
            </a:r>
            <a:r>
              <a:rPr lang="ro-RO" sz="1600" dirty="0" err="1">
                <a:latin typeface="Times New Roman" panose="02020603050405020304" pitchFamily="18" charset="0"/>
                <a:ea typeface="Times New Roman" panose="02020603050405020304" pitchFamily="18" charset="0"/>
              </a:rPr>
              <a:t>oportunităţilor</a:t>
            </a:r>
            <a:r>
              <a:rPr lang="ro-RO" sz="1600" dirty="0">
                <a:latin typeface="Times New Roman" panose="02020603050405020304" pitchFamily="18" charset="0"/>
                <a:ea typeface="Times New Roman" panose="02020603050405020304" pitchFamily="18" charset="0"/>
              </a:rPr>
              <a:t> şi </a:t>
            </a:r>
            <a:r>
              <a:rPr lang="ro-RO" sz="1600" dirty="0" err="1">
                <a:latin typeface="Times New Roman" panose="02020603050405020304" pitchFamily="18" charset="0"/>
                <a:ea typeface="Times New Roman" panose="02020603050405020304" pitchFamily="18" charset="0"/>
              </a:rPr>
              <a:t>ameninţărilor</a:t>
            </a:r>
            <a:r>
              <a:rPr lang="ro-RO" sz="1600" dirty="0">
                <a:latin typeface="Times New Roman" panose="02020603050405020304" pitchFamily="18" charset="0"/>
                <a:ea typeface="Times New Roman" panose="02020603050405020304" pitchFamily="18" charset="0"/>
              </a:rPr>
              <a:t>, punctelor comune şi divergente, în vederea garantării drepturilor civile şi sociale în Italia şi Republica Moldova;</a:t>
            </a:r>
            <a:br>
              <a:rPr lang="ro-RO" sz="1600" dirty="0">
                <a:latin typeface="Times New Roman" panose="02020603050405020304" pitchFamily="18" charset="0"/>
                <a:ea typeface="Times New Roman" panose="02020603050405020304" pitchFamily="18" charset="0"/>
              </a:rPr>
            </a:br>
            <a:r>
              <a:rPr lang="ro-RO" sz="1600" dirty="0">
                <a:latin typeface="Times New Roman" panose="02020603050405020304" pitchFamily="18" charset="0"/>
                <a:ea typeface="Times New Roman" panose="02020603050405020304" pitchFamily="18" charset="0"/>
              </a:rPr>
              <a:t>identificarea bunelor practici, în domeniul vizat, din cele două </a:t>
            </a:r>
            <a:r>
              <a:rPr lang="ro-RO" sz="1600" dirty="0" err="1">
                <a:latin typeface="Times New Roman" panose="02020603050405020304" pitchFamily="18" charset="0"/>
                <a:ea typeface="Times New Roman" panose="02020603050405020304" pitchFamily="18" charset="0"/>
              </a:rPr>
              <a:t>ţări</a:t>
            </a:r>
            <a:r>
              <a:rPr lang="ro-RO" sz="1600" dirty="0">
                <a:latin typeface="Times New Roman" panose="02020603050405020304" pitchFamily="18" charset="0"/>
                <a:ea typeface="Times New Roman" panose="02020603050405020304" pitchFamily="18" charset="0"/>
              </a:rPr>
              <a:t>;</a:t>
            </a:r>
            <a:endParaRPr lang="ru-RU" sz="1600"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it-IT" sz="1600" dirty="0" smtClean="0">
                <a:latin typeface="Times New Roman" panose="02020603050405020304" pitchFamily="18" charset="0"/>
                <a:ea typeface="Times New Roman" panose="02020603050405020304" pitchFamily="18" charset="0"/>
              </a:rPr>
              <a:t>sensibilizarea </a:t>
            </a:r>
            <a:r>
              <a:rPr lang="it-IT" sz="1600" dirty="0">
                <a:latin typeface="Times New Roman" panose="02020603050405020304" pitchFamily="18" charset="0"/>
                <a:ea typeface="Times New Roman" panose="02020603050405020304" pitchFamily="18" charset="0"/>
              </a:rPr>
              <a:t>asupra importanţei promovării şi respectării drepturilor minime sociale şi civile ale omului, ca şi asupra educaţiei în această materie;</a:t>
            </a:r>
            <a:endParaRPr lang="ru-RU" sz="1600" dirty="0">
              <a:latin typeface="Times New Roman" panose="02020603050405020304" pitchFamily="18" charset="0"/>
              <a:ea typeface="Times New Roman" panose="02020603050405020304" pitchFamily="18" charset="0"/>
            </a:endParaRPr>
          </a:p>
          <a:p>
            <a:pPr marL="342900" lvl="0" indent="-342900" algn="just">
              <a:lnSpc>
                <a:spcPct val="150000"/>
              </a:lnSpc>
              <a:spcAft>
                <a:spcPts val="0"/>
              </a:spcAft>
              <a:buFont typeface="Symbol" panose="05050102010706020507" pitchFamily="18" charset="2"/>
              <a:buChar char=""/>
            </a:pPr>
            <a:r>
              <a:rPr lang="ro-RO" sz="1600" dirty="0" smtClean="0">
                <a:latin typeface="Times New Roman" panose="02020603050405020304" pitchFamily="18" charset="0"/>
                <a:ea typeface="Times New Roman" panose="02020603050405020304" pitchFamily="18" charset="0"/>
              </a:rPr>
              <a:t>elaborarea </a:t>
            </a:r>
            <a:r>
              <a:rPr lang="ro-RO" sz="1600" dirty="0">
                <a:latin typeface="Times New Roman" panose="02020603050405020304" pitchFamily="18" charset="0"/>
                <a:ea typeface="Times New Roman" panose="02020603050405020304" pitchFamily="18" charset="0"/>
              </a:rPr>
              <a:t>unui raport de sinteză, cu referire la </a:t>
            </a:r>
            <a:r>
              <a:rPr lang="ro-RO" sz="1600" dirty="0" err="1">
                <a:latin typeface="Times New Roman" panose="02020603050405020304" pitchFamily="18" charset="0"/>
                <a:ea typeface="Times New Roman" panose="02020603050405020304" pitchFamily="18" charset="0"/>
              </a:rPr>
              <a:t>situaţia</a:t>
            </a:r>
            <a:r>
              <a:rPr lang="ro-RO" sz="1600" dirty="0">
                <a:latin typeface="Times New Roman" panose="02020603050405020304" pitchFamily="18" charset="0"/>
                <a:ea typeface="Times New Roman" panose="02020603050405020304" pitchFamily="18" charset="0"/>
              </a:rPr>
              <a:t> actuală în domeniu şi înaintarea propunerilor de </a:t>
            </a:r>
            <a:r>
              <a:rPr lang="ro-RO" sz="1600" dirty="0" err="1">
                <a:latin typeface="Times New Roman" panose="02020603050405020304" pitchFamily="18" charset="0"/>
                <a:ea typeface="Times New Roman" panose="02020603050405020304" pitchFamily="18" charset="0"/>
              </a:rPr>
              <a:t>îmbunătăţire</a:t>
            </a:r>
            <a:r>
              <a:rPr lang="ro-RO" sz="1600" dirty="0">
                <a:latin typeface="Times New Roman" panose="02020603050405020304" pitchFamily="18" charset="0"/>
                <a:ea typeface="Times New Roman" panose="02020603050405020304" pitchFamily="18" charset="0"/>
              </a:rPr>
              <a:t> a cadrului de </a:t>
            </a:r>
            <a:r>
              <a:rPr lang="ro-RO" sz="1600" dirty="0" err="1">
                <a:latin typeface="Times New Roman" panose="02020603050405020304" pitchFamily="18" charset="0"/>
                <a:ea typeface="Times New Roman" panose="02020603050405020304" pitchFamily="18" charset="0"/>
              </a:rPr>
              <a:t>protecţie</a:t>
            </a:r>
            <a:r>
              <a:rPr lang="ro-RO" sz="1600" dirty="0">
                <a:latin typeface="Times New Roman" panose="02020603050405020304" pitchFamily="18" charset="0"/>
                <a:ea typeface="Times New Roman" panose="02020603050405020304" pitchFamily="18" charset="0"/>
              </a:rPr>
              <a:t> a drepturilor minime sociale şi civile în Republica Moldova şi Italia.</a:t>
            </a:r>
            <a:endParaRPr lang="ru-RU" sz="1600" dirty="0"/>
          </a:p>
        </p:txBody>
      </p:sp>
    </p:spTree>
    <p:extLst>
      <p:ext uri="{BB962C8B-B14F-4D97-AF65-F5344CB8AC3E}">
        <p14:creationId xmlns:p14="http://schemas.microsoft.com/office/powerpoint/2010/main" val="26816155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3"/>
          <p:cNvPicPr>
            <a:picLocks noChangeAspect="1" noChangeArrowheads="1"/>
          </p:cNvPicPr>
          <p:nvPr/>
        </p:nvPicPr>
        <p:blipFill>
          <a:blip r:embed="rId3" cstate="print"/>
          <a:srcRect/>
          <a:stretch>
            <a:fillRect/>
          </a:stretch>
        </p:blipFill>
        <p:spPr bwMode="auto">
          <a:xfrm>
            <a:off x="0" y="-99392"/>
            <a:ext cx="9144000" cy="6884988"/>
          </a:xfrm>
          <a:prstGeom prst="rect">
            <a:avLst/>
          </a:prstGeom>
          <a:noFill/>
          <a:ln w="9525">
            <a:noFill/>
            <a:miter lim="800000"/>
            <a:headEnd/>
            <a:tailEnd/>
          </a:ln>
        </p:spPr>
      </p:pic>
      <p:sp>
        <p:nvSpPr>
          <p:cNvPr id="2" name="TextBox 1"/>
          <p:cNvSpPr txBox="1"/>
          <p:nvPr/>
        </p:nvSpPr>
        <p:spPr>
          <a:xfrm>
            <a:off x="539552" y="476672"/>
            <a:ext cx="8136904" cy="369332"/>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pPr algn="ctr"/>
            <a:r>
              <a:rPr lang="x-none" dirty="0" smtClean="0">
                <a:latin typeface="Times New Roman" panose="02020603050405020304" pitchFamily="18" charset="0"/>
                <a:cs typeface="Times New Roman" panose="02020603050405020304" pitchFamily="18" charset="0"/>
              </a:rPr>
              <a:t>MOBILITĂȚI BILATERALE</a:t>
            </a:r>
            <a:endParaRPr lang="ru-RU"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467658812"/>
              </p:ext>
            </p:extLst>
          </p:nvPr>
        </p:nvGraphicFramePr>
        <p:xfrm>
          <a:off x="1524000" y="1397000"/>
          <a:ext cx="6096000" cy="212344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xmlns="" val="20000"/>
                    </a:ext>
                  </a:extLst>
                </a:gridCol>
                <a:gridCol w="3048000">
                  <a:extLst>
                    <a:ext uri="{9D8B030D-6E8A-4147-A177-3AD203B41FA5}">
                      <a16:colId xmlns:a16="http://schemas.microsoft.com/office/drawing/2014/main" xmlns="" val="20001"/>
                    </a:ext>
                  </a:extLst>
                </a:gridCol>
              </a:tblGrid>
              <a:tr h="370840">
                <a:tc>
                  <a:txBody>
                    <a:bodyPr/>
                    <a:lstStyle/>
                    <a:p>
                      <a:pPr algn="ctr"/>
                      <a:r>
                        <a:rPr lang="x-none" dirty="0" smtClean="0">
                          <a:solidFill>
                            <a:schemeClr val="tx1"/>
                          </a:solidFill>
                        </a:rPr>
                        <a:t>ICJPS</a:t>
                      </a:r>
                      <a:r>
                        <a:rPr lang="en-US" dirty="0" smtClean="0">
                          <a:solidFill>
                            <a:schemeClr val="tx1"/>
                          </a:solidFill>
                        </a:rPr>
                        <a:t>&gt;ISSIFRA</a:t>
                      </a:r>
                      <a:endParaRPr lang="ru-RU"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ISSIFRA&gt;</a:t>
                      </a:r>
                      <a:r>
                        <a:rPr lang="x-none" dirty="0" smtClean="0">
                          <a:solidFill>
                            <a:schemeClr val="tx1"/>
                          </a:solidFill>
                        </a:rPr>
                        <a:t>ICJPS</a:t>
                      </a:r>
                      <a:endParaRPr lang="ru-RU" dirty="0" smtClean="0">
                        <a:solidFill>
                          <a:schemeClr val="tx1"/>
                        </a:solidFill>
                      </a:endParaRPr>
                    </a:p>
                    <a:p>
                      <a:pPr algn="ctr"/>
                      <a:endParaRPr lang="ru-RU" dirty="0">
                        <a:solidFill>
                          <a:schemeClr val="tx1"/>
                        </a:solidFill>
                      </a:endParaRPr>
                    </a:p>
                  </a:txBody>
                  <a:tcPr/>
                </a:tc>
                <a:extLst>
                  <a:ext uri="{0D108BD9-81ED-4DB2-BD59-A6C34878D82A}">
                    <a16:rowId xmlns:a16="http://schemas.microsoft.com/office/drawing/2014/main" xmlns="" val="10000"/>
                  </a:ext>
                </a:extLst>
              </a:tr>
              <a:tr h="370840">
                <a:tc>
                  <a:txBody>
                    <a:bodyPr/>
                    <a:lstStyle/>
                    <a:p>
                      <a:pPr algn="ctr"/>
                      <a:r>
                        <a:rPr lang="en-US" dirty="0" err="1" smtClean="0">
                          <a:latin typeface="Times New Roman" panose="02020603050405020304" pitchFamily="18" charset="0"/>
                          <a:cs typeface="Times New Roman" panose="02020603050405020304" pitchFamily="18" charset="0"/>
                        </a:rPr>
                        <a:t>Octombrie</a:t>
                      </a:r>
                      <a:r>
                        <a:rPr lang="en-US" dirty="0" smtClean="0">
                          <a:latin typeface="Times New Roman" panose="02020603050405020304" pitchFamily="18" charset="0"/>
                          <a:cs typeface="Times New Roman" panose="02020603050405020304" pitchFamily="18" charset="0"/>
                        </a:rPr>
                        <a:t> 2018</a:t>
                      </a: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en-US" dirty="0" err="1" smtClean="0">
                          <a:latin typeface="Times New Roman" panose="02020603050405020304" pitchFamily="18" charset="0"/>
                          <a:cs typeface="Times New Roman" panose="02020603050405020304" pitchFamily="18" charset="0"/>
                        </a:rPr>
                        <a:t>Noiembrie</a:t>
                      </a:r>
                      <a:r>
                        <a:rPr lang="en-US" baseline="0" dirty="0" smtClean="0">
                          <a:latin typeface="Times New Roman" panose="02020603050405020304" pitchFamily="18" charset="0"/>
                          <a:cs typeface="Times New Roman" panose="02020603050405020304" pitchFamily="18" charset="0"/>
                        </a:rPr>
                        <a:t> 2019</a:t>
                      </a:r>
                      <a:endParaRPr lang="ru-RU"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01"/>
                  </a:ext>
                </a:extLst>
              </a:tr>
              <a:tr h="370840">
                <a:tc>
                  <a:txBody>
                    <a:bodyPr/>
                    <a:lstStyle/>
                    <a:p>
                      <a:pPr algn="ctr"/>
                      <a:r>
                        <a:rPr lang="en-US" dirty="0" err="1" smtClean="0">
                          <a:latin typeface="Times New Roman" panose="02020603050405020304" pitchFamily="18" charset="0"/>
                          <a:cs typeface="Times New Roman" panose="02020603050405020304" pitchFamily="18" charset="0"/>
                        </a:rPr>
                        <a:t>Decembrie</a:t>
                      </a:r>
                      <a:r>
                        <a:rPr lang="en-US" dirty="0" smtClean="0">
                          <a:latin typeface="Times New Roman" panose="02020603050405020304" pitchFamily="18" charset="0"/>
                          <a:cs typeface="Times New Roman" panose="02020603050405020304" pitchFamily="18" charset="0"/>
                        </a:rPr>
                        <a:t> 2018</a:t>
                      </a:r>
                      <a:endParaRPr lang="ru-RU" dirty="0">
                        <a:latin typeface="Times New Roman" panose="02020603050405020304" pitchFamily="18" charset="0"/>
                        <a:cs typeface="Times New Roman" panose="02020603050405020304" pitchFamily="18" charset="0"/>
                      </a:endParaRPr>
                    </a:p>
                  </a:txBody>
                  <a:tcPr/>
                </a:tc>
                <a:tc>
                  <a:txBody>
                    <a:bodyPr/>
                    <a:lstStyle/>
                    <a:p>
                      <a:pPr algn="ctr"/>
                      <a:r>
                        <a:rPr lang="en-US" dirty="0" err="1" smtClean="0">
                          <a:latin typeface="Times New Roman" panose="02020603050405020304" pitchFamily="18" charset="0"/>
                          <a:cs typeface="Times New Roman" panose="02020603050405020304" pitchFamily="18" charset="0"/>
                        </a:rPr>
                        <a:t>Aprilie</a:t>
                      </a:r>
                      <a:r>
                        <a:rPr lang="en-US" baseline="0" dirty="0" smtClean="0">
                          <a:latin typeface="Times New Roman" panose="02020603050405020304" pitchFamily="18" charset="0"/>
                          <a:cs typeface="Times New Roman" panose="02020603050405020304" pitchFamily="18" charset="0"/>
                        </a:rPr>
                        <a:t> 2020 (ultima </a:t>
                      </a:r>
                      <a:r>
                        <a:rPr lang="en-US" baseline="0" dirty="0" err="1" smtClean="0">
                          <a:latin typeface="Times New Roman" panose="02020603050405020304" pitchFamily="18" charset="0"/>
                          <a:cs typeface="Times New Roman" panose="02020603050405020304" pitchFamily="18" charset="0"/>
                        </a:rPr>
                        <a:t>faz</a:t>
                      </a:r>
                      <a:r>
                        <a:rPr lang="x-none" baseline="0" dirty="0" smtClean="0">
                          <a:latin typeface="Times New Roman" panose="02020603050405020304" pitchFamily="18" charset="0"/>
                          <a:cs typeface="Times New Roman" panose="02020603050405020304" pitchFamily="18" charset="0"/>
                        </a:rPr>
                        <a:t>ă</a:t>
                      </a:r>
                      <a:r>
                        <a:rPr lang="en-US" baseline="0"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02"/>
                  </a:ext>
                </a:extLst>
              </a:tr>
              <a:tr h="370840">
                <a:tc>
                  <a:txBody>
                    <a:bodyPr/>
                    <a:lstStyle/>
                    <a:p>
                      <a:pPr algn="ctr"/>
                      <a:r>
                        <a:rPr lang="en-US" dirty="0" err="1" smtClean="0">
                          <a:latin typeface="Times New Roman" panose="02020603050405020304" pitchFamily="18" charset="0"/>
                          <a:cs typeface="Times New Roman" panose="02020603050405020304" pitchFamily="18" charset="0"/>
                        </a:rPr>
                        <a:t>Noiembrie</a:t>
                      </a:r>
                      <a:r>
                        <a:rPr lang="en-US" dirty="0" smtClean="0">
                          <a:latin typeface="Times New Roman" panose="02020603050405020304" pitchFamily="18" charset="0"/>
                          <a:cs typeface="Times New Roman" panose="02020603050405020304" pitchFamily="18" charset="0"/>
                        </a:rPr>
                        <a:t> 2019</a:t>
                      </a:r>
                      <a:endParaRPr lang="ru-RU" dirty="0">
                        <a:latin typeface="Times New Roman" panose="02020603050405020304" pitchFamily="18" charset="0"/>
                        <a:cs typeface="Times New Roman" panose="02020603050405020304" pitchFamily="18" charset="0"/>
                      </a:endParaRPr>
                    </a:p>
                  </a:txBody>
                  <a:tcPr/>
                </a:tc>
                <a:tc>
                  <a:txBody>
                    <a:bodyPr/>
                    <a:lstStyle/>
                    <a:p>
                      <a:pPr algn="ctr"/>
                      <a:endParaRPr lang="ru-RU">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03"/>
                  </a:ext>
                </a:extLst>
              </a:tr>
              <a:tr h="370840">
                <a:tc>
                  <a:txBody>
                    <a:bodyPr/>
                    <a:lstStyle/>
                    <a:p>
                      <a:pPr algn="ctr"/>
                      <a:r>
                        <a:rPr lang="en-US" dirty="0" err="1" smtClean="0">
                          <a:latin typeface="Times New Roman" panose="02020603050405020304" pitchFamily="18" charset="0"/>
                          <a:cs typeface="Times New Roman" panose="02020603050405020304" pitchFamily="18" charset="0"/>
                        </a:rPr>
                        <a:t>Decembrie</a:t>
                      </a:r>
                      <a:r>
                        <a:rPr lang="en-US" dirty="0" smtClean="0">
                          <a:latin typeface="Times New Roman" panose="02020603050405020304" pitchFamily="18" charset="0"/>
                          <a:cs typeface="Times New Roman" panose="02020603050405020304" pitchFamily="18" charset="0"/>
                        </a:rPr>
                        <a:t> 2019</a:t>
                      </a:r>
                      <a:endParaRPr lang="ru-RU" dirty="0">
                        <a:latin typeface="Times New Roman" panose="02020603050405020304" pitchFamily="18" charset="0"/>
                        <a:cs typeface="Times New Roman" panose="02020603050405020304" pitchFamily="18" charset="0"/>
                      </a:endParaRPr>
                    </a:p>
                  </a:txBody>
                  <a:tcPr/>
                </a:tc>
                <a:tc>
                  <a:txBody>
                    <a:bodyPr/>
                    <a:lstStyle/>
                    <a:p>
                      <a:pPr algn="ctr"/>
                      <a:endParaRPr lang="ru-RU"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713475495"/>
      </p:ext>
    </p:extLst>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15800</TotalTime>
  <Words>1049</Words>
  <Application>Microsoft Office PowerPoint</Application>
  <PresentationFormat>Expunere pe ecran (4:3)</PresentationFormat>
  <Paragraphs>117</Paragraphs>
  <Slides>13</Slides>
  <Notes>3</Notes>
  <HiddenSlides>0</HiddenSlides>
  <MMClips>0</MMClips>
  <ScaleCrop>false</ScaleCrop>
  <HeadingPairs>
    <vt:vector size="4" baseType="variant">
      <vt:variant>
        <vt:lpstr>Temă</vt:lpstr>
      </vt:variant>
      <vt:variant>
        <vt:i4>1</vt:i4>
      </vt:variant>
      <vt:variant>
        <vt:lpstr>Titluri diapozitive</vt:lpstr>
      </vt:variant>
      <vt:variant>
        <vt:i4>13</vt:i4>
      </vt:variant>
    </vt:vector>
  </HeadingPairs>
  <TitlesOfParts>
    <vt:vector size="14" baseType="lpstr">
      <vt:lpstr>Оформление по умолчанию</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vector>
  </TitlesOfParts>
  <Company>IPEM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Oleg B</dc:creator>
  <cp:lastModifiedBy>IIESP</cp:lastModifiedBy>
  <cp:revision>805</cp:revision>
  <dcterms:created xsi:type="dcterms:W3CDTF">2008-12-26T07:14:27Z</dcterms:created>
  <dcterms:modified xsi:type="dcterms:W3CDTF">2020-02-25T08:01:29Z</dcterms:modified>
</cp:coreProperties>
</file>