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64" r:id="rId2"/>
    <p:sldId id="269" r:id="rId3"/>
    <p:sldId id="270" r:id="rId4"/>
    <p:sldId id="266" r:id="rId5"/>
    <p:sldId id="273" r:id="rId6"/>
    <p:sldId id="274" r:id="rId7"/>
    <p:sldId id="259" r:id="rId8"/>
    <p:sldId id="271" r:id="rId9"/>
    <p:sldId id="257" r:id="rId10"/>
    <p:sldId id="287" r:id="rId11"/>
    <p:sldId id="258" r:id="rId12"/>
    <p:sldId id="275" r:id="rId13"/>
    <p:sldId id="284" r:id="rId14"/>
    <p:sldId id="283" r:id="rId15"/>
    <p:sldId id="280" r:id="rId16"/>
    <p:sldId id="276" r:id="rId17"/>
    <p:sldId id="267" r:id="rId18"/>
    <p:sldId id="285" r:id="rId19"/>
    <p:sldId id="28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79" autoAdjust="0"/>
    <p:restoredTop sz="94364" autoAdjust="0"/>
  </p:normalViewPr>
  <p:slideViewPr>
    <p:cSldViewPr snapToGrid="0" snapToObjects="1">
      <p:cViewPr varScale="1">
        <p:scale>
          <a:sx n="84" d="100"/>
          <a:sy n="84" d="100"/>
        </p:scale>
        <p:origin x="1051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0A9A2-887A-4C0D-9632-1EFCA2A5794E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DB8B1-8413-467A-82C8-24EB2AE7B7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926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DB8B1-8413-467A-82C8-24EB2AE7B7D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43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363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05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32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5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5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6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3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66EA4-A532-0D41-8CF7-2E0235CB748E}" type="datetimeFigureOut">
              <a:rPr lang="en-US" smtClean="0"/>
              <a:pPr/>
              <a:t>2/28/2020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DACB-D2C5-6344-8A6F-8FD6369416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8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65195"/>
          </a:xfrm>
        </p:spPr>
        <p:txBody>
          <a:bodyPr>
            <a:normAutofit fontScale="90000"/>
          </a:bodyPr>
          <a:lstStyle/>
          <a:p>
            <a:pPr lvl="0" defTabSz="889000" eaLnBrk="0" fontAlgn="base" hangingPunct="0">
              <a:spcAft>
                <a:spcPct val="35000"/>
              </a:spcAft>
            </a:pPr>
            <a:r>
              <a:rPr lang="ro-RO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Titlul, cifrul proiectului: </a:t>
            </a:r>
            <a:r>
              <a:rPr lang="ro-RO" sz="3200" b="1" dirty="0" smtClean="0">
                <a:solidFill>
                  <a:srgbClr val="0070C0"/>
                </a:solidFill>
              </a:rPr>
              <a:t/>
            </a:r>
            <a:br>
              <a:rPr lang="ro-RO" sz="3200" b="1" dirty="0" smtClean="0">
                <a:solidFill>
                  <a:srgbClr val="0070C0"/>
                </a:solidFill>
              </a:rPr>
            </a:br>
            <a:r>
              <a:rPr lang="es-ES" sz="31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15.817.06.10</a:t>
            </a:r>
            <a:r>
              <a:rPr lang="x-none" sz="31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lang="es-ES" sz="31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F </a:t>
            </a:r>
            <a:r>
              <a:rPr lang="x-none" sz="31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/>
            </a:r>
            <a:br>
              <a:rPr lang="x-none" sz="31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ro-RO" sz="3100" b="1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„</a:t>
            </a:r>
            <a:r>
              <a:rPr lang="it-IT" sz="3100" b="1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Redimensionarea </a:t>
            </a:r>
            <a:r>
              <a:rPr lang="it-IT" sz="31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politicii externe şi interne a Republicii Moldova </a:t>
            </a:r>
            <a:r>
              <a:rPr lang="en-US" sz="31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/>
            </a:r>
            <a:br>
              <a:rPr lang="en-US" sz="31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r>
              <a:rPr lang="it-IT" sz="3100" b="1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din perspectiva evoluţiei proceselor integraţioniste şi modificărilor geopolitice ale sistemului </a:t>
            </a:r>
            <a:r>
              <a:rPr lang="it-IT" sz="3100" b="1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internaţional</a:t>
            </a:r>
            <a:r>
              <a:rPr lang="ro-RO" sz="3100" b="1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+mn-cs"/>
              </a:rPr>
              <a:t>”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884867"/>
            <a:ext cx="10515600" cy="3292095"/>
          </a:xfrm>
        </p:spPr>
        <p:txBody>
          <a:bodyPr>
            <a:normAutofit/>
          </a:bodyPr>
          <a:lstStyle/>
          <a:p>
            <a:pPr algn="just"/>
            <a:r>
              <a:rPr lang="ro-RO" b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Institutul </a:t>
            </a:r>
            <a:r>
              <a:rPr lang="ro-RO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de Cercetări Juridice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,</a:t>
            </a:r>
            <a:r>
              <a:rPr lang="ro-RO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Politice și 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Sociologice</a:t>
            </a:r>
            <a:r>
              <a:rPr lang="ro-RO" b="1" dirty="0" smtClean="0">
                <a:solidFill>
                  <a:prstClr val="black"/>
                </a:solidFill>
                <a:cs typeface="Times New Roman" pitchFamily="18" charset="0"/>
              </a:rPr>
              <a:t>, Centrul</a:t>
            </a:r>
          </a:p>
          <a:p>
            <a:pPr marL="0" indent="0" algn="just">
              <a:buNone/>
            </a:pPr>
            <a:r>
              <a:rPr lang="ro-RO" b="1" dirty="0" smtClean="0">
                <a:solidFill>
                  <a:prstClr val="black"/>
                </a:solidFill>
                <a:cs typeface="Times New Roman" pitchFamily="18" charset="0"/>
              </a:rPr>
              <a:t>    Cercetări Juridice</a:t>
            </a:r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o-RO" b="1" dirty="0" smtClean="0"/>
              <a:t> </a:t>
            </a:r>
            <a:r>
              <a:rPr lang="ro-RO" b="1" dirty="0" err="1" smtClean="0">
                <a:solidFill>
                  <a:schemeClr val="accent1">
                    <a:lumMod val="75000"/>
                  </a:schemeClr>
                </a:solidFill>
              </a:rPr>
              <a:t>Direcţia</a:t>
            </a:r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 strategică: </a:t>
            </a:r>
            <a:r>
              <a:rPr lang="ro-RO" b="1" dirty="0" smtClean="0"/>
              <a:t>„</a:t>
            </a:r>
            <a:r>
              <a:rPr lang="ro-RO" b="1" dirty="0" smtClean="0">
                <a:solidFill>
                  <a:prstClr val="black"/>
                </a:solidFill>
              </a:rPr>
              <a:t>Patrimoniul </a:t>
            </a:r>
            <a:r>
              <a:rPr lang="ro-RO" b="1" dirty="0">
                <a:solidFill>
                  <a:prstClr val="black"/>
                </a:solidFill>
              </a:rPr>
              <a:t>național și dezvoltarea </a:t>
            </a:r>
            <a:r>
              <a:rPr lang="ro-RO" b="1" dirty="0" smtClean="0">
                <a:solidFill>
                  <a:prstClr val="black"/>
                </a:solidFill>
              </a:rPr>
              <a:t>societății”</a:t>
            </a:r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o-RO" b="1" dirty="0" smtClean="0">
                <a:solidFill>
                  <a:schemeClr val="accent1">
                    <a:lumMod val="75000"/>
                  </a:schemeClr>
                </a:solidFill>
              </a:rPr>
              <a:t>Directorul de proiect: </a:t>
            </a:r>
          </a:p>
          <a:p>
            <a:pPr marL="0" indent="0" algn="just">
              <a:buNone/>
            </a:pPr>
            <a:r>
              <a:rPr lang="ro-RO" b="1" dirty="0" smtClean="0"/>
              <a:t>   BURIAN Alexandru, doctor </a:t>
            </a:r>
            <a:r>
              <a:rPr lang="ro-RO" b="1" dirty="0" err="1" smtClean="0"/>
              <a:t>habilitat</a:t>
            </a:r>
            <a:r>
              <a:rPr lang="ro-RO" b="1" dirty="0" smtClean="0"/>
              <a:t> în drept, profesor universitar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206218"/>
              </p:ext>
            </p:extLst>
          </p:nvPr>
        </p:nvGraphicFramePr>
        <p:xfrm>
          <a:off x="3143250" y="2205039"/>
          <a:ext cx="6096000" cy="3652266"/>
        </p:xfrm>
        <a:graphic>
          <a:graphicData uri="http://schemas.openxmlformats.org/drawingml/2006/table">
            <a:tbl>
              <a:tblPr/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Nume, prenume, funcţia în cadrul proiectului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Burian Alexandru, conducătorul proiectului, consulatant științific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Chirtoacă</a:t>
                      </a:r>
                      <a:r>
                        <a:rPr kumimoji="0" lang="ro-R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Natalia, cercetător științific coordonator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Chindîbaliuc</a:t>
                      </a:r>
                      <a:r>
                        <a:rPr kumimoji="0" lang="ro-R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ro-RO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Oleana</a:t>
                      </a:r>
                      <a:r>
                        <a:rPr kumimoji="0" lang="ro-R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 </a:t>
                      </a:r>
                      <a:r>
                        <a:rPr kumimoji="0" lang="ro-RO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cercetător științific superior</a:t>
                      </a:r>
                      <a:endParaRPr kumimoji="0" lang="ru-RU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Cucoș Diana, </a:t>
                      </a:r>
                      <a:r>
                        <a:rPr kumimoji="0" lang="ro-RO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cercetător științific coordonator</a:t>
                      </a:r>
                      <a:endParaRPr kumimoji="0" lang="ru-RU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imes New Roman" pitchFamily="18" charset="0"/>
                        </a:rPr>
                        <a:t>Dorul Olga, cercetător științific stagiar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Ceban</a:t>
                      </a:r>
                      <a:r>
                        <a:rPr kumimoji="0" lang="ro-R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Cristina, cercetător științific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Țarălungă Victoria, cercetător științific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063638"/>
              </p:ext>
            </p:extLst>
          </p:nvPr>
        </p:nvGraphicFramePr>
        <p:xfrm>
          <a:off x="3048000" y="1397001"/>
          <a:ext cx="6096000" cy="518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875">
                <a:tc>
                  <a:txBody>
                    <a:bodyPr/>
                    <a:lstStyle/>
                    <a:p>
                      <a:pPr algn="ctr"/>
                      <a:r>
                        <a:rPr kumimoji="0" lang="ro-RO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Personal </a:t>
                      </a:r>
                      <a:endParaRPr lang="ru-RU" sz="2800" dirty="0">
                        <a:latin typeface="+mn-lt"/>
                      </a:endParaRPr>
                    </a:p>
                  </a:txBody>
                  <a:tcPr marT="45793" marB="457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009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3200" b="1" dirty="0" smtClean="0">
                <a:solidFill>
                  <a:srgbClr val="0070C0"/>
                </a:solidFill>
              </a:rPr>
              <a:t>Participarea echipei la concursuri de proiecte şi programe naţionale / internaţionale în 201</a:t>
            </a:r>
            <a:r>
              <a:rPr lang="en-US" sz="3200" b="1" dirty="0" smtClean="0">
                <a:solidFill>
                  <a:srgbClr val="0070C0"/>
                </a:solidFill>
              </a:rPr>
              <a:t>9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Nr. proiecte / programe de stat naționale depuse/câștigate</a:t>
            </a:r>
            <a:r>
              <a:rPr lang="en-US" dirty="0" smtClean="0"/>
              <a:t> - 0</a:t>
            </a:r>
            <a:endParaRPr lang="ro-RO" dirty="0" smtClean="0"/>
          </a:p>
          <a:p>
            <a:r>
              <a:rPr lang="ro-RO" dirty="0" smtClean="0"/>
              <a:t>Nr. proiecte internaționale depuse/câștigate (cu indicarea tipului de concurs: H2020, COST, SPS NATO etc.)</a:t>
            </a:r>
            <a:r>
              <a:rPr lang="en-US" dirty="0" smtClean="0"/>
              <a:t> - 0</a:t>
            </a:r>
            <a:endParaRPr lang="ro-RO" dirty="0" smtClean="0"/>
          </a:p>
          <a:p>
            <a:r>
              <a:rPr lang="ro-RO" dirty="0" smtClean="0"/>
              <a:t>Nr. proiecte bilaterale depuse/câștigate</a:t>
            </a:r>
            <a:r>
              <a:rPr lang="en-US" dirty="0" smtClean="0"/>
              <a:t> - 0</a:t>
            </a:r>
            <a:endParaRPr lang="ro-RO" dirty="0" smtClean="0"/>
          </a:p>
          <a:p>
            <a:r>
              <a:rPr lang="ro-RO" dirty="0" smtClean="0"/>
              <a:t>Nr. </a:t>
            </a:r>
            <a:r>
              <a:rPr lang="ro-RO" dirty="0"/>
              <a:t>de contracte cu agenți </a:t>
            </a:r>
            <a:r>
              <a:rPr lang="ro-RO" dirty="0" smtClean="0"/>
              <a:t>economici (suma, lei)</a:t>
            </a:r>
            <a:r>
              <a:rPr lang="en-US" dirty="0" smtClean="0"/>
              <a:t> - 0</a:t>
            </a:r>
            <a:endParaRPr lang="ro-RO" dirty="0" smtClean="0"/>
          </a:p>
          <a:p>
            <a:r>
              <a:rPr lang="ro-RO" dirty="0" smtClean="0"/>
              <a:t>Tipuri </a:t>
            </a:r>
            <a:r>
              <a:rPr lang="ro-RO" dirty="0"/>
              <a:t>de servicii de cercetare </a:t>
            </a:r>
            <a:r>
              <a:rPr lang="ro-RO" dirty="0" smtClean="0"/>
              <a:t>prestate</a:t>
            </a:r>
            <a:r>
              <a:rPr lang="en-US" dirty="0" smtClean="0"/>
              <a:t> - 0</a:t>
            </a:r>
            <a:endParaRPr lang="ro-RO" dirty="0" smtClean="0"/>
          </a:p>
          <a:p>
            <a:r>
              <a:rPr lang="ro-RO" dirty="0" smtClean="0"/>
              <a:t>Alte proiecte și informații relevante cu referire la proiect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1152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3200" b="1" dirty="0">
                <a:solidFill>
                  <a:srgbClr val="0070C0"/>
                </a:solidFill>
              </a:rPr>
              <a:t>Rezultate cuantificabile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ro-RO" b="1" dirty="0">
                <a:solidFill>
                  <a:prstClr val="black"/>
                </a:solidFill>
              </a:rPr>
              <a:t>Total publicații cu referire la proiectul </a:t>
            </a:r>
            <a:r>
              <a:rPr lang="ro-RO" b="1" dirty="0" smtClean="0">
                <a:solidFill>
                  <a:prstClr val="black"/>
                </a:solidFill>
              </a:rPr>
              <a:t>dat</a:t>
            </a:r>
            <a:r>
              <a:rPr lang="en-US" b="1" dirty="0" smtClean="0">
                <a:solidFill>
                  <a:prstClr val="black"/>
                </a:solidFill>
              </a:rPr>
              <a:t>: </a:t>
            </a:r>
            <a:r>
              <a:rPr lang="ro-RO" altLang="ru-RU" b="1" dirty="0" smtClean="0"/>
              <a:t>27 </a:t>
            </a:r>
            <a:r>
              <a:rPr lang="ro-RO" altLang="ru-RU" b="1" dirty="0"/>
              <a:t>lucrări </a:t>
            </a:r>
            <a:r>
              <a:rPr lang="ro-RO" altLang="ru-RU" b="1" dirty="0" err="1"/>
              <a:t>ştiinţifice</a:t>
            </a:r>
            <a:r>
              <a:rPr lang="ro-RO" altLang="ru-RU" b="1" dirty="0"/>
              <a:t>: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o-RO" altLang="ru-RU" sz="2400" b="1" dirty="0" smtClean="0"/>
              <a:t>-   </a:t>
            </a:r>
            <a:r>
              <a:rPr lang="ro-RO" altLang="ru-RU" sz="2400" b="1" dirty="0"/>
              <a:t>2 monografii naționale, </a:t>
            </a:r>
            <a:endParaRPr lang="en-US" altLang="ru-RU" sz="2400" b="1" dirty="0"/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o-RO" altLang="ru-RU" sz="2400" b="1" dirty="0"/>
              <a:t>1 capitol în manuale internaționale,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o-RO" altLang="ru-RU" sz="2400" b="1" dirty="0"/>
              <a:t>14 c</a:t>
            </a:r>
            <a:r>
              <a:rPr lang="ro-RO" altLang="ru-RU" sz="2400" b="1" dirty="0">
                <a:cs typeface="Times New Roman" panose="02020603050405020304" pitchFamily="18" charset="0"/>
              </a:rPr>
              <a:t>apitole în monografii </a:t>
            </a:r>
            <a:r>
              <a:rPr lang="ro-RO" altLang="ru-RU" sz="2400" b="1" dirty="0" err="1">
                <a:cs typeface="Times New Roman" panose="02020603050405020304" pitchFamily="18" charset="0"/>
              </a:rPr>
              <a:t>şi</a:t>
            </a:r>
            <a:r>
              <a:rPr lang="ro-RO" altLang="ru-RU" sz="2400" b="1" dirty="0">
                <a:cs typeface="Times New Roman" panose="02020603050405020304" pitchFamily="18" charset="0"/>
              </a:rPr>
              <a:t> culegeri </a:t>
            </a:r>
            <a:r>
              <a:rPr lang="ro-RO" altLang="ru-RU" sz="2400" b="1" dirty="0" err="1">
                <a:cs typeface="Times New Roman" panose="02020603050405020304" pitchFamily="18" charset="0"/>
              </a:rPr>
              <a:t>naţionale</a:t>
            </a:r>
            <a:r>
              <a:rPr lang="ro-RO" altLang="ru-RU" sz="2400" b="1" dirty="0">
                <a:cs typeface="Times New Roman" panose="02020603050405020304" pitchFamily="18" charset="0"/>
              </a:rPr>
              <a:t>,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o-RO" altLang="ru-RU" sz="2400" b="1" dirty="0"/>
              <a:t>1 a</a:t>
            </a:r>
            <a:r>
              <a:rPr lang="en-US" altLang="ru-RU" sz="2400" b="1" dirty="0" err="1">
                <a:cs typeface="Times New Roman" panose="02020603050405020304" pitchFamily="18" charset="0"/>
              </a:rPr>
              <a:t>rticol</a:t>
            </a:r>
            <a:r>
              <a:rPr lang="en-US" altLang="ru-RU" sz="2400" b="1" dirty="0">
                <a:cs typeface="Times New Roman" panose="02020603050405020304" pitchFamily="18" charset="0"/>
              </a:rPr>
              <a:t> </a:t>
            </a:r>
            <a:r>
              <a:rPr lang="en-US" altLang="ru-RU" sz="2400" b="1" dirty="0" err="1">
                <a:cs typeface="Times New Roman" panose="02020603050405020304" pitchFamily="18" charset="0"/>
              </a:rPr>
              <a:t>în</a:t>
            </a:r>
            <a:r>
              <a:rPr lang="en-US" altLang="ru-RU" sz="2400" b="1" dirty="0">
                <a:cs typeface="Times New Roman" panose="02020603050405020304" pitchFamily="18" charset="0"/>
              </a:rPr>
              <a:t> </a:t>
            </a:r>
            <a:r>
              <a:rPr lang="en-US" altLang="ru-RU" sz="2400" b="1" dirty="0" err="1">
                <a:cs typeface="Times New Roman" panose="02020603050405020304" pitchFamily="18" charset="0"/>
              </a:rPr>
              <a:t>culeger</a:t>
            </a:r>
            <a:r>
              <a:rPr lang="ro-RO" altLang="ru-RU" sz="2400" b="1" dirty="0">
                <a:cs typeface="Times New Roman" panose="02020603050405020304" pitchFamily="18" charset="0"/>
              </a:rPr>
              <a:t>e</a:t>
            </a:r>
            <a:r>
              <a:rPr lang="en-US" altLang="ru-RU" sz="2400" b="1" dirty="0">
                <a:cs typeface="Times New Roman" panose="02020603050405020304" pitchFamily="18" charset="0"/>
              </a:rPr>
              <a:t> </a:t>
            </a:r>
            <a:r>
              <a:rPr lang="en-US" altLang="ru-RU" sz="2400" b="1" dirty="0" err="1">
                <a:cs typeface="Times New Roman" panose="02020603050405020304" pitchFamily="18" charset="0"/>
              </a:rPr>
              <a:t>științific</a:t>
            </a:r>
            <a:r>
              <a:rPr lang="ro-RO" altLang="ru-RU" sz="2400" b="1" dirty="0">
                <a:cs typeface="Times New Roman" panose="02020603050405020304" pitchFamily="18" charset="0"/>
              </a:rPr>
              <a:t>ă</a:t>
            </a:r>
            <a:r>
              <a:rPr lang="en-US" altLang="ru-RU" sz="2400" b="1" dirty="0">
                <a:cs typeface="Times New Roman" panose="02020603050405020304" pitchFamily="18" charset="0"/>
              </a:rPr>
              <a:t> </a:t>
            </a:r>
            <a:r>
              <a:rPr lang="en-US" altLang="ru-RU" sz="2400" b="1" dirty="0" err="1">
                <a:cs typeface="Times New Roman" panose="02020603050405020304" pitchFamily="18" charset="0"/>
              </a:rPr>
              <a:t>publicat</a:t>
            </a:r>
            <a:r>
              <a:rPr lang="en-US" altLang="ru-RU" sz="2400" b="1" dirty="0">
                <a:cs typeface="Times New Roman" panose="02020603050405020304" pitchFamily="18" charset="0"/>
              </a:rPr>
              <a:t> </a:t>
            </a:r>
            <a:r>
              <a:rPr lang="en-US" altLang="ru-RU" sz="2400" b="1" dirty="0" err="1">
                <a:cs typeface="Times New Roman" panose="02020603050405020304" pitchFamily="18" charset="0"/>
              </a:rPr>
              <a:t>în</a:t>
            </a:r>
            <a:r>
              <a:rPr lang="en-US" altLang="ru-RU" sz="2400" b="1" dirty="0">
                <a:cs typeface="Times New Roman" panose="02020603050405020304" pitchFamily="18" charset="0"/>
              </a:rPr>
              <a:t> </a:t>
            </a:r>
            <a:r>
              <a:rPr lang="en-US" altLang="ru-RU" sz="2400" b="1" dirty="0" err="1">
                <a:cs typeface="Times New Roman" panose="02020603050405020304" pitchFamily="18" charset="0"/>
              </a:rPr>
              <a:t>străinătate</a:t>
            </a:r>
            <a:r>
              <a:rPr lang="ro-RO" altLang="ru-RU" sz="2400" b="1" dirty="0">
                <a:cs typeface="Times New Roman" panose="02020603050405020304" pitchFamily="18" charset="0"/>
              </a:rPr>
              <a:t>,</a:t>
            </a:r>
            <a:endParaRPr lang="ro-RO" altLang="ru-RU" sz="2400" b="1" dirty="0"/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b="1" dirty="0"/>
              <a:t>- </a:t>
            </a:r>
            <a:r>
              <a:rPr lang="ro-RO" altLang="ru-RU" sz="2400" b="1" dirty="0"/>
              <a:t>   3 articol</a:t>
            </a:r>
            <a:r>
              <a:rPr lang="en-US" altLang="ru-RU" sz="2400" b="1" dirty="0"/>
              <a:t>e</a:t>
            </a:r>
            <a:r>
              <a:rPr lang="ro-RO" altLang="ru-RU" sz="2400" b="1" dirty="0"/>
              <a:t> în reviste naționale (categoria B)</a:t>
            </a:r>
            <a:r>
              <a:rPr lang="en-US" altLang="ru-RU" sz="2400" b="1" dirty="0"/>
              <a:t>, Factor de impact 0.719</a:t>
            </a:r>
            <a:r>
              <a:rPr lang="ro-RO" altLang="ru-RU" sz="2400" b="1" dirty="0"/>
              <a:t>, </a:t>
            </a:r>
            <a:endParaRPr lang="en-US" altLang="ru-RU" sz="2400" b="1" dirty="0"/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b="1" dirty="0"/>
              <a:t>- </a:t>
            </a:r>
            <a:r>
              <a:rPr lang="ro-RO" altLang="ru-RU" sz="2400" b="1" dirty="0"/>
              <a:t>   2 rapoarte la conferințe internaționale </a:t>
            </a:r>
            <a:r>
              <a:rPr lang="ro-MD" altLang="ru-RU" sz="2400" b="1" dirty="0"/>
              <a:t>cotate în Bazele de date </a:t>
            </a:r>
            <a:r>
              <a:rPr lang="ro-MD" altLang="ru-RU" sz="2400" b="1" dirty="0" err="1"/>
              <a:t>internaţionale</a:t>
            </a:r>
            <a:r>
              <a:rPr lang="ro-MD" altLang="ru-RU" sz="2400" b="1" i="1" dirty="0"/>
              <a:t> Web of </a:t>
            </a:r>
            <a:r>
              <a:rPr lang="ro-MD" altLang="ru-RU" sz="2400" b="1" i="1" dirty="0" err="1"/>
              <a:t>Science</a:t>
            </a:r>
            <a:r>
              <a:rPr lang="ro-MD" altLang="ru-RU" sz="2400" b="1" i="1" dirty="0"/>
              <a:t> (Thompson</a:t>
            </a:r>
            <a:r>
              <a:rPr lang="en-US" altLang="ru-RU" sz="2400" b="1" i="1" dirty="0"/>
              <a:t> Reuters</a:t>
            </a:r>
            <a:r>
              <a:rPr lang="ro-MD" altLang="ru-RU" sz="2400" b="1" i="1" dirty="0"/>
              <a:t>)</a:t>
            </a:r>
            <a:r>
              <a:rPr lang="en-US" altLang="ru-RU" sz="2400" b="1" i="1" dirty="0"/>
              <a:t>,</a:t>
            </a:r>
            <a:r>
              <a:rPr lang="ro-MD" altLang="ru-RU" sz="2400" b="1" i="1" dirty="0"/>
              <a:t> </a:t>
            </a:r>
            <a:endParaRPr lang="en-US" altLang="ru-RU" sz="2400" b="1" i="1" dirty="0"/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sz="2400" b="1" dirty="0"/>
              <a:t>- </a:t>
            </a:r>
            <a:r>
              <a:rPr lang="ro-RO" altLang="ru-RU" sz="2400" b="1" dirty="0"/>
              <a:t>   2 rapoarte la conferințe naționale cu participare </a:t>
            </a:r>
            <a:r>
              <a:rPr lang="ro-RO" altLang="ru-RU" sz="2400" b="1" dirty="0" err="1"/>
              <a:t>internaţională</a:t>
            </a:r>
            <a:r>
              <a:rPr lang="ro-RO" altLang="ru-RU" sz="2400" b="1" dirty="0"/>
              <a:t>,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o-RO" altLang="ru-RU" sz="2400" b="1" dirty="0"/>
              <a:t>2 r</a:t>
            </a:r>
            <a:r>
              <a:rPr lang="it-IT" altLang="ru-RU" sz="2400" b="1" dirty="0">
                <a:cs typeface="Times New Roman" panose="02020603050405020304" pitchFamily="18" charset="0"/>
              </a:rPr>
              <a:t>ezumate (teze) la conferinţe ştiinţifice internaționale în țară</a:t>
            </a:r>
            <a:r>
              <a:rPr lang="ro-RO" altLang="ru-RU" sz="2400" b="1" dirty="0"/>
              <a:t>.</a:t>
            </a:r>
            <a:endParaRPr lang="ru-RU" alt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85748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operta Monografie 2018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76250"/>
            <a:ext cx="20955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Прямоугольник 1"/>
          <p:cNvSpPr>
            <a:spLocks noChangeArrowheads="1"/>
          </p:cNvSpPr>
          <p:nvPr/>
        </p:nvSpPr>
        <p:spPr bwMode="auto">
          <a:xfrm>
            <a:off x="2063750" y="3716338"/>
            <a:ext cx="7848600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just"/>
            <a:r>
              <a:rPr lang="it-IT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Redimensionarea politicii externe şi interne a Republicii Moldova din perspectiva evoluţiei proceselor integraţioniste şi modificărilor geopolitice ale sistemului internaţional. Monografie.  </a:t>
            </a:r>
            <a:r>
              <a:rPr lang="ro-RO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/  Inst. de </a:t>
            </a:r>
            <a:r>
              <a:rPr lang="ro-RO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Cercet</a:t>
            </a:r>
            <a:r>
              <a:rPr lang="ro-RO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Juridice, Politice </a:t>
            </a:r>
            <a:r>
              <a:rPr lang="ro-RO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Sociologice; Centrul Cercetări Juridice. -  </a:t>
            </a:r>
            <a:r>
              <a:rPr lang="ro-RO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Chisinau</a:t>
            </a:r>
            <a:r>
              <a:rPr lang="ro-RO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., CEP USM, 2019. - 210 p. 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Bibliogr</a:t>
            </a:r>
            <a:r>
              <a:rPr lang="ro-RO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 p. 207-208 </a:t>
            </a:r>
            <a:r>
              <a:rPr lang="ro-RO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la sf. art. (230 </a:t>
            </a:r>
            <a:r>
              <a:rPr lang="ro-RO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titl</a:t>
            </a:r>
            <a:r>
              <a:rPr lang="ro-RO" alt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.). ISBN 978-9975-142-88-5</a:t>
            </a:r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80"/>
              </a:buClr>
            </a:pP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Autorul (ii) lucrării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Burian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Alexandru, doctor </a:t>
            </a:r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habilitat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în drept, profesor universitar, ICJPS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Chirtoacă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Natalia, doctor în drept, conferențiar universitar, ICJPS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Chindîbaliuc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Oleana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doctor în științe politice, ICJPS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[et.al.]</a:t>
            </a:r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080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operta Monografie 2019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8" y="549275"/>
            <a:ext cx="20764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Прямоугольник 1"/>
          <p:cNvSpPr>
            <a:spLocks noChangeArrowheads="1"/>
          </p:cNvSpPr>
          <p:nvPr/>
        </p:nvSpPr>
        <p:spPr bwMode="auto">
          <a:xfrm>
            <a:off x="2279650" y="3644901"/>
            <a:ext cx="7704138" cy="372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9875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Redimensionarea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politicii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externe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interne a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Republicii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Moldova din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perspectiva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evoluţiei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proceselor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integraţioniste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modificărilor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geopolitice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ale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sistemului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internaţional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: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Monografie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Alexandru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Burian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Natalia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Chirtoacă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Oleana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Chindîbaliuc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[et al.] ; red.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coord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Alexandru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Burian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; Inst. de 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Cercet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fr-FR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Juridice, Politice şi Sociologice, Centrul de Cercet. Juridice. – Chişinău : CEP USM, 2019 – 210 p. – ISBN 978-9975-149-63-1.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Partea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2-a. – 2019. – 170 p. – 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Texte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 </a:t>
            </a:r>
            <a:r>
              <a:rPr lang="en-US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engl.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rusă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sunt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indicaţi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f.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Cuprins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paral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rom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rusă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Rez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Referinţe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bibliogr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p. 168-169 (20 tit.),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sfârşitul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subsol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 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alt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ISBN 978-9975-149-64-8</a:t>
            </a:r>
            <a:r>
              <a:rPr lang="fr-FR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80"/>
              </a:buClr>
            </a:pP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Autorul (ii) lucrării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Burian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Alexandru, doctor </a:t>
            </a:r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habilitat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în drept, profesor universitar, ICJPS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Chirtoacă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Natalia, doctor în drept, conferențiar universitar, ICJPS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Chindîbaliuc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alt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Oleana</a:t>
            </a:r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doctor în științe politice, ICJPS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[et.al.]</a:t>
            </a:r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altLang="ru-RU" sz="1400" dirty="0"/>
          </a:p>
        </p:txBody>
      </p:sp>
    </p:spTree>
    <p:extLst>
      <p:ext uri="{BB962C8B-B14F-4D97-AF65-F5344CB8AC3E}">
        <p14:creationId xmlns:p14="http://schemas.microsoft.com/office/powerpoint/2010/main" val="378236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oreign Policies of the CIS Sta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6" y="476251"/>
            <a:ext cx="2447925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95550" y="4583113"/>
            <a:ext cx="7704138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BURIAN Alexander. </a:t>
            </a:r>
            <a:r>
              <a:rPr lang="en-US" sz="1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Foreign Policies of the Republic of Moldova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In: Foreign Policies of the CIS States: A Comprehensive Reference. Denis </a:t>
            </a:r>
            <a:r>
              <a:rPr lang="en-US" sz="1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Degterev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Konstantin </a:t>
            </a:r>
            <a:r>
              <a:rPr lang="en-US" sz="1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Kurylev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editors. - Lynne </a:t>
            </a:r>
            <a:r>
              <a:rPr lang="en-US" sz="1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Rienner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Publishers, Boulder, CO, USA. 2019</a:t>
            </a:r>
            <a:r>
              <a:rPr lang="ro-RO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-</a:t>
            </a: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517 pages. PP. 332-356.    ISBN: 978-1-62637-785-1. </a:t>
            </a:r>
            <a:endParaRPr lang="ro-RO" sz="14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o-RO" sz="14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tabLst>
                <a:tab pos="270510" algn="l"/>
              </a:tabLst>
              <a:defRPr/>
            </a:pP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Manualul expune politicile externe ale statelor 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membe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a CSI, reflectate de un colectiv 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internaţional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de autori, care au expus variantele 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naţionale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a politicilor externe a statelor CSI. </a:t>
            </a: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      Este destinat 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studenţilor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şi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doctoranzilor la 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specialităţile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: „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Relaţii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internaţionale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”, „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Ştiinţe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 politice”, „</a:t>
            </a:r>
            <a:r>
              <a:rPr lang="ro-RO" sz="1400" b="1" dirty="0" err="1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Regionalistica</a:t>
            </a:r>
            <a:r>
              <a:rPr lang="ro-RO" sz="1400" b="1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”.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459585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 algn="ctr">
              <a:spcBef>
                <a:spcPts val="1000"/>
              </a:spcBef>
            </a:pPr>
            <a:r>
              <a:rPr lang="ro-RO" sz="3200" dirty="0">
                <a:solidFill>
                  <a:schemeClr val="accent1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>Dinamica publicațiilor în cadrul proiectului </a:t>
            </a:r>
            <a:r>
              <a:rPr lang="ro-RO" sz="3200" dirty="0" smtClean="0">
                <a:solidFill>
                  <a:schemeClr val="accent1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/>
            </a:r>
            <a:br>
              <a:rPr lang="ro-RO" sz="3200" dirty="0" smtClean="0">
                <a:solidFill>
                  <a:schemeClr val="accent1">
                    <a:lumMod val="75000"/>
                  </a:schemeClr>
                </a:solidFill>
                <a:latin typeface="Calibri"/>
                <a:ea typeface="+mn-ea"/>
                <a:cs typeface="+mn-cs"/>
              </a:rPr>
            </a:br>
            <a:r>
              <a:rPr lang="ro-RO" sz="3200" dirty="0" smtClean="0">
                <a:solidFill>
                  <a:schemeClr val="accent1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>comparativ </a:t>
            </a:r>
            <a:r>
              <a:rPr lang="ro-RO" sz="3200" dirty="0">
                <a:solidFill>
                  <a:schemeClr val="accent1">
                    <a:lumMod val="75000"/>
                  </a:schemeClr>
                </a:solidFill>
                <a:latin typeface="Calibri"/>
                <a:ea typeface="+mn-ea"/>
                <a:cs typeface="+mn-cs"/>
              </a:rPr>
              <a:t>cu anul 2018.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endParaRPr lang="ro-RO" dirty="0"/>
          </a:p>
          <a:p>
            <a:pPr marL="0" indent="0" algn="ctr">
              <a:buNone/>
            </a:pPr>
            <a:r>
              <a:rPr lang="ro-RO" dirty="0" smtClean="0"/>
              <a:t>În anul 2018 au fost publicate 22 lucrări </a:t>
            </a:r>
            <a:r>
              <a:rPr lang="ro-RO" dirty="0" err="1" smtClean="0"/>
              <a:t>ştiinţifice</a:t>
            </a:r>
            <a:r>
              <a:rPr lang="ro-RO" dirty="0" smtClean="0"/>
              <a:t>, </a:t>
            </a:r>
          </a:p>
          <a:p>
            <a:pPr marL="0" indent="0" algn="ctr">
              <a:buNone/>
            </a:pPr>
            <a:r>
              <a:rPr lang="ro-RO" dirty="0" smtClean="0"/>
              <a:t>în anul 2019 – 27 lucrări </a:t>
            </a:r>
            <a:r>
              <a:rPr lang="ro-RO" dirty="0" err="1" smtClean="0"/>
              <a:t>ştiinţifice</a:t>
            </a:r>
            <a:r>
              <a:rPr lang="ro-RO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258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78467"/>
            <a:ext cx="10515600" cy="4351338"/>
          </a:xfrm>
        </p:spPr>
        <p:txBody>
          <a:bodyPr/>
          <a:lstStyle/>
          <a:p>
            <a:pPr algn="ctr">
              <a:buNone/>
            </a:pPr>
            <a:r>
              <a:rPr lang="ro-RO" sz="3200" b="1" dirty="0" smtClean="0">
                <a:solidFill>
                  <a:srgbClr val="0070C0"/>
                </a:solidFill>
              </a:rPr>
              <a:t>Promovarea proiectului şi a rezultatelor obţinute</a:t>
            </a:r>
          </a:p>
          <a:p>
            <a:pPr>
              <a:buNone/>
            </a:pPr>
            <a:endParaRPr lang="ro-RO" dirty="0" smtClean="0"/>
          </a:p>
          <a:p>
            <a:pPr marL="0" indent="0" algn="ctr">
              <a:buNone/>
            </a:pPr>
            <a:r>
              <a:rPr lang="ro-RO" dirty="0" smtClean="0"/>
              <a:t>12 Emisiuni TV privind redimensionarea politicii externe a RM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1703389" y="1125539"/>
            <a:ext cx="8821737" cy="618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 b="1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en-US" altLang="en-US" sz="1600">
                <a:latin typeface="Constantia" panose="02030602050306030303" pitchFamily="18" charset="0"/>
              </a:rPr>
              <a:t> </a:t>
            </a:r>
            <a:r>
              <a:rPr lang="ro-MD" altLang="en-US" sz="1600">
                <a:latin typeface="Constantia" panose="02030602050306030303" pitchFamily="18" charset="0"/>
              </a:rPr>
              <a:t>Pe parcursul anului 2019 cercetătorii și-au direcționat activitatea de cercetare în vederea realizării obiectivelor prevăzute în Proiectul instituțional de cercetare.</a:t>
            </a:r>
            <a:endParaRPr lang="en-US" altLang="en-US" sz="1600">
              <a:latin typeface="Constantia" panose="02030602050306030303" pitchFamily="18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ro-MD" altLang="en-US" sz="1600">
                <a:latin typeface="Constantia" panose="02030602050306030303" pitchFamily="18" charset="0"/>
              </a:rPr>
              <a:t>Investigațiile cercetătorilor s-au concentrat asupra celor mai diverse probleme privind posibilele configurații geopolitice și geostrategice la nivel global și regional, în contextul </a:t>
            </a:r>
            <a:r>
              <a:rPr lang="ro-RO" altLang="en-US" sz="1600">
                <a:latin typeface="Constantia" panose="02030602050306030303" pitchFamily="18" charset="0"/>
              </a:rPr>
              <a:t>proceselor de integrare europeană şi euroasiatică, cât şi evoluţia lor.</a:t>
            </a:r>
            <a:endParaRPr lang="en-US" altLang="en-US" sz="1600">
              <a:latin typeface="Constantia" panose="02030602050306030303" pitchFamily="18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ro-RO" altLang="en-US" sz="1600">
                <a:latin typeface="Constantia" panose="02030602050306030303" pitchFamily="18" charset="0"/>
              </a:rPr>
              <a:t>Cercetătorii au reușit să realizeze în această perioadă: 27</a:t>
            </a:r>
            <a:r>
              <a:rPr lang="ro-RO" altLang="ru-RU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publicații, din care 2  monografii au fost publicate în Republica Moldova, 1 capitol în </a:t>
            </a:r>
            <a:r>
              <a:rPr lang="ro-RO" altLang="ru-RU" sz="160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manuale editate peste hotare, 14</a:t>
            </a:r>
            <a:r>
              <a:rPr lang="ro-RO" altLang="ru-RU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capitole în monografii și culegeri editate în Republica Moldova, 3 articole în culegeri internaţionale cotate în Baza de date Web of Science (Thompson),  2 articole în reviste editate în străinătate, 3  articole în reviste naționale (categoria B), 2 articole în culegeri internaționale, etc.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Ø"/>
            </a:pPr>
            <a:r>
              <a:rPr lang="ro-RO" altLang="en-US" sz="1600">
                <a:latin typeface="Constantia" panose="02030602050306030303" pitchFamily="18" charset="0"/>
              </a:rPr>
              <a:t>Planul de cercetări științifice pentru anul 2019 a fost realizat, toate materialele care au fost înaintate spre publicare au fost puse în discuție și aprobate în cadrul ședințelor Consiliului Științific.</a:t>
            </a:r>
            <a:endParaRPr lang="en-US" altLang="en-US" sz="1600">
              <a:latin typeface="Constantia" panose="02030602050306030303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1600"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ro-RO" altLang="en-US" sz="1600">
                <a:latin typeface="Constantia" panose="02030602050306030303" pitchFamily="18" charset="0"/>
                <a:cs typeface="Times New Roman" panose="02020603050405020304" pitchFamily="18" charset="0"/>
              </a:rPr>
              <a:t>O atenţie deosebită s-a atras la editarea Revistei de Drept Internațional și Relații Internaționale, îmbunătăţindu-se calitatea publicaţiilor şi regularitatea apariţiei. Revista a fost reacreditată pentru următorii 4 ani (Categoria B).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o-RO" altLang="en-US" sz="1600">
                <a:latin typeface="Constantia" panose="02030602050306030303" pitchFamily="18" charset="0"/>
                <a:cs typeface="Times New Roman" panose="02020603050405020304" pitchFamily="18" charset="0"/>
              </a:rPr>
              <a:t> Rezultatele cercetărilor în cadrul proiectului instituţional </a:t>
            </a:r>
            <a:r>
              <a:rPr lang="es-ES" altLang="ru-RU" sz="1600">
                <a:latin typeface="Constantia" panose="02030602050306030303" pitchFamily="18" charset="0"/>
              </a:rPr>
              <a:t>15.817.06.10</a:t>
            </a:r>
            <a:r>
              <a:rPr lang="ru-RU" altLang="ru-RU" sz="1600">
                <a:latin typeface="Constantia" panose="02030602050306030303" pitchFamily="18" charset="0"/>
              </a:rPr>
              <a:t> </a:t>
            </a:r>
            <a:r>
              <a:rPr lang="es-ES" altLang="ru-RU" sz="1600">
                <a:latin typeface="Constantia" panose="02030602050306030303" pitchFamily="18" charset="0"/>
              </a:rPr>
              <a:t>F</a:t>
            </a:r>
            <a:r>
              <a:rPr lang="ro-RO" altLang="ru-RU" sz="1600">
                <a:latin typeface="Constantia" panose="02030602050306030303" pitchFamily="18" charset="0"/>
              </a:rPr>
              <a:t> „</a:t>
            </a:r>
            <a:r>
              <a:rPr lang="it-IT" altLang="ru-RU" sz="1600">
                <a:latin typeface="Constantia" panose="02030602050306030303" pitchFamily="18" charset="0"/>
              </a:rPr>
              <a:t>Redimensi</a:t>
            </a:r>
            <a:r>
              <a:rPr lang="ro-RO" altLang="ru-RU" sz="1600">
                <a:latin typeface="Constantia" panose="02030602050306030303" pitchFamily="18" charset="0"/>
              </a:rPr>
              <a:t>-</a:t>
            </a:r>
            <a:r>
              <a:rPr lang="it-IT" altLang="ru-RU" sz="1600">
                <a:latin typeface="Constantia" panose="02030602050306030303" pitchFamily="18" charset="0"/>
              </a:rPr>
              <a:t>onarea politicii externe şi interne a Republicii Moldova din perspectiva evoluţiei proceselor integraţioniste şi modificărilor geopolitice ale sistemului internaţional</a:t>
            </a:r>
            <a:r>
              <a:rPr lang="ro-RO" altLang="ru-RU" sz="1600">
                <a:latin typeface="Constantia" panose="02030602050306030303" pitchFamily="18" charset="0"/>
              </a:rPr>
              <a:t>” au fost publicate în monografiile </a:t>
            </a:r>
            <a:r>
              <a:rPr lang="ro-RO" altLang="ru-RU" sz="1600">
                <a:solidFill>
                  <a:srgbClr val="000000"/>
                </a:solidFill>
                <a:latin typeface="Constantia" panose="02030602050306030303" pitchFamily="18" charset="0"/>
              </a:rPr>
              <a:t>„</a:t>
            </a:r>
            <a:r>
              <a:rPr lang="it-IT" altLang="ru-RU" sz="1600">
                <a:solidFill>
                  <a:srgbClr val="000000"/>
                </a:solidFill>
                <a:latin typeface="Constantia" panose="02030602050306030303" pitchFamily="18" charset="0"/>
              </a:rPr>
              <a:t>Redimensionarea politicii externe şi interne a Republicii Moldova</a:t>
            </a:r>
            <a:r>
              <a:rPr lang="ro-RO" altLang="ru-RU" sz="1600">
                <a:solidFill>
                  <a:srgbClr val="000000"/>
                </a:solidFill>
                <a:latin typeface="Constantia" panose="02030602050306030303" pitchFamily="18" charset="0"/>
              </a:rPr>
              <a:t>, Partea 1, Chişinău, CEP USM 2019 şi Partea 2 – Chişinău, CEP USM, 2019.</a:t>
            </a:r>
            <a:endParaRPr lang="en-US" altLang="ru-RU" sz="160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algn="just"/>
            <a:endParaRPr lang="ru-RU" altLang="ru-RU" sz="1800">
              <a:latin typeface="Constantia" panose="02030602050306030303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o-RO" altLang="en-US" sz="160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o-RO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Title 1"/>
          <p:cNvSpPr>
            <a:spLocks/>
          </p:cNvSpPr>
          <p:nvPr/>
        </p:nvSpPr>
        <p:spPr bwMode="auto">
          <a:xfrm>
            <a:off x="1775520" y="548680"/>
            <a:ext cx="833526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3" rIns="0" bIns="0" anchor="b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>
              <a:defRPr/>
            </a:pPr>
            <a:r>
              <a:rPr lang="ro-RO" sz="3000" dirty="0">
                <a:solidFill>
                  <a:srgbClr val="0F577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Concluzii</a:t>
            </a:r>
            <a:endParaRPr lang="ru-RU" sz="3000" dirty="0">
              <a:solidFill>
                <a:srgbClr val="0F577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03512" y="1196752"/>
            <a:ext cx="8784976" cy="483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3" rIns="91427" bIns="45713">
            <a:spAutoFit/>
          </a:bodyPr>
          <a:lstStyle/>
          <a:p>
            <a:pPr algn="ctr">
              <a:tabLst>
                <a:tab pos="571500" algn="l"/>
              </a:tabLst>
              <a:defRPr/>
            </a:pPr>
            <a:r>
              <a:rPr lang="ro-RO" sz="2800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  <a:cs typeface="Times New Roman" pitchFamily="18" charset="0"/>
              </a:rPr>
              <a:t>Propuneri de perspectivă:</a:t>
            </a:r>
            <a:endParaRPr lang="ro-RO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571500" algn="l"/>
              </a:tabLst>
              <a:defRPr/>
            </a:pPr>
            <a:r>
              <a:rPr lang="ro-RO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  <a:tabLst>
                <a:tab pos="571500" algn="l"/>
              </a:tabLst>
              <a:defRPr/>
            </a:pPr>
            <a:r>
              <a:rPr lang="ro-RO" sz="1600" dirty="0"/>
              <a:t> Extinderea cercetărilor  pentru anii 2020-2023 a problematicii din cadrul Proiectului instituţional </a:t>
            </a:r>
            <a:r>
              <a:rPr lang="es-ES" sz="1600" dirty="0">
                <a:solidFill>
                  <a:prstClr val="black"/>
                </a:solidFill>
                <a:latin typeface="Constantia"/>
              </a:rPr>
              <a:t>15.817.06.10</a:t>
            </a:r>
            <a:r>
              <a:rPr lang="x-none" sz="1600" dirty="0">
                <a:solidFill>
                  <a:prstClr val="black"/>
                </a:solidFill>
                <a:latin typeface="Constantia"/>
              </a:rPr>
              <a:t> </a:t>
            </a:r>
            <a:r>
              <a:rPr lang="es-ES" sz="1600" dirty="0">
                <a:solidFill>
                  <a:prstClr val="black"/>
                </a:solidFill>
                <a:latin typeface="Constantia"/>
              </a:rPr>
              <a:t>F</a:t>
            </a:r>
            <a:r>
              <a:rPr lang="ro-RO" sz="1600" dirty="0">
                <a:solidFill>
                  <a:prstClr val="black"/>
                </a:solidFill>
                <a:latin typeface="Constantia"/>
              </a:rPr>
              <a:t> „</a:t>
            </a:r>
            <a:r>
              <a:rPr lang="it-IT" sz="1600" dirty="0">
                <a:solidFill>
                  <a:prstClr val="black"/>
                </a:solidFill>
                <a:latin typeface="Constantia"/>
              </a:rPr>
              <a:t>Redimensionarea politicii externe şi interne a Republicii Moldova din perspectiva evoluţiei proceselor integraţioniste şi modificărilor geopolitice ale sistemului internaţional</a:t>
            </a:r>
            <a:r>
              <a:rPr lang="ro-RO" sz="1600" dirty="0">
                <a:solidFill>
                  <a:prstClr val="black"/>
                </a:solidFill>
                <a:latin typeface="Constantia"/>
              </a:rPr>
              <a:t>”, inclusiv din cadrul </a:t>
            </a:r>
            <a:r>
              <a:rPr lang="ro-RO" sz="1600" dirty="0" err="1">
                <a:solidFill>
                  <a:prstClr val="black"/>
                </a:solidFill>
                <a:latin typeface="Constantia"/>
              </a:rPr>
              <a:t>finanţării</a:t>
            </a:r>
            <a:r>
              <a:rPr lang="ro-RO" sz="1600" dirty="0">
                <a:solidFill>
                  <a:prstClr val="black"/>
                </a:solidFill>
                <a:latin typeface="Constantia"/>
              </a:rPr>
              <a:t> </a:t>
            </a:r>
            <a:r>
              <a:rPr lang="ro-RO" sz="1600" dirty="0" err="1">
                <a:solidFill>
                  <a:prstClr val="black"/>
                </a:solidFill>
                <a:latin typeface="Constantia"/>
              </a:rPr>
              <a:t>instituţionale</a:t>
            </a:r>
            <a:r>
              <a:rPr lang="ro-RO" sz="1600" dirty="0">
                <a:solidFill>
                  <a:prstClr val="black"/>
                </a:solidFill>
                <a:latin typeface="Constantia"/>
              </a:rPr>
              <a:t>. </a:t>
            </a:r>
            <a:endParaRPr lang="ro-RO" sz="1600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  <a:tabLst>
                <a:tab pos="571500" algn="l"/>
              </a:tabLst>
              <a:defRPr/>
            </a:pPr>
            <a:r>
              <a:rPr lang="ro-MD" sz="1600" dirty="0">
                <a:latin typeface="Constantia" pitchFamily="18" charset="0"/>
              </a:rPr>
              <a:t>Finanțarea adecvată a tuturor componentelor procesului de cercetare – documentare, deplasări, publicații etc.</a:t>
            </a:r>
            <a:endParaRPr lang="en-US" sz="1600" dirty="0">
              <a:latin typeface="Constantia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  <a:tabLst>
                <a:tab pos="571500" algn="l"/>
              </a:tabLst>
              <a:defRPr/>
            </a:pPr>
            <a:r>
              <a:rPr lang="ro-MD" sz="1600" dirty="0">
                <a:latin typeface="Constantia" pitchFamily="18" charset="0"/>
              </a:rPr>
              <a:t>Elaborarea și aplicarea unui mecanism adecvat de stimulare a muncii științifice și de remunerare a ei în funcție de rezultatele obținute, precum și de promovare a tinerilor cercetători.</a:t>
            </a:r>
            <a:endParaRPr lang="en-US" sz="1600" dirty="0"/>
          </a:p>
          <a:p>
            <a:pPr>
              <a:lnSpc>
                <a:spcPct val="150000"/>
              </a:lnSpc>
              <a:buFont typeface="Wingdings" pitchFamily="2" charset="2"/>
              <a:buChar char="Ø"/>
              <a:tabLst>
                <a:tab pos="571500" algn="l"/>
              </a:tabLst>
              <a:defRPr/>
            </a:pPr>
            <a:r>
              <a:rPr lang="ro-RO" sz="1600" dirty="0"/>
              <a:t> Extinderea posibilităţilor de colaborare cu Centre similare din spaţiul Uniunii Europene şi de efectuare a cercetărilor în comun, prin sporirea suportului financiar.</a:t>
            </a:r>
          </a:p>
          <a:p>
            <a:pPr>
              <a:lnSpc>
                <a:spcPct val="150000"/>
              </a:lnSpc>
              <a:tabLst>
                <a:tab pos="571500" algn="l"/>
              </a:tabLst>
              <a:defRPr/>
            </a:pPr>
            <a:endParaRPr lang="ro-RO" sz="1600" dirty="0"/>
          </a:p>
        </p:txBody>
      </p:sp>
    </p:spTree>
    <p:extLst>
      <p:ext uri="{BB962C8B-B14F-4D97-AF65-F5344CB8AC3E}">
        <p14:creationId xmlns:p14="http://schemas.microsoft.com/office/powerpoint/2010/main" val="164326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339403"/>
            <a:ext cx="10515600" cy="4837560"/>
          </a:xfrm>
        </p:spPr>
        <p:txBody>
          <a:bodyPr>
            <a:normAutofit fontScale="77500" lnSpcReduction="20000"/>
          </a:bodyPr>
          <a:lstStyle/>
          <a:p>
            <a:r>
              <a:rPr lang="ro-RO" b="1" dirty="0" smtClean="0">
                <a:solidFill>
                  <a:srgbClr val="0070C0"/>
                </a:solidFill>
              </a:rPr>
              <a:t>Denumirea etapei anului 2019</a:t>
            </a:r>
          </a:p>
          <a:p>
            <a:pPr marL="0" indent="0">
              <a:buNone/>
            </a:pPr>
            <a:r>
              <a:rPr lang="ro-RO" sz="2600" b="1" spc="-3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P</a:t>
            </a:r>
            <a:r>
              <a:rPr lang="ro-RO" sz="2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rin </a:t>
            </a:r>
            <a:r>
              <a:rPr lang="ro-RO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Ordinul nr. 1857 din 17 decembrie 2018 al Ministrului </a:t>
            </a:r>
            <a:r>
              <a:rPr lang="ro-RO" sz="2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Educaţiei</a:t>
            </a:r>
            <a:r>
              <a:rPr lang="ro-RO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Culturii </a:t>
            </a:r>
            <a:r>
              <a:rPr lang="ro-RO" sz="2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şi</a:t>
            </a:r>
            <a:r>
              <a:rPr lang="ro-RO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Cercetării </a:t>
            </a:r>
            <a:r>
              <a:rPr lang="ro-RO" sz="2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</a:t>
            </a:r>
          </a:p>
          <a:p>
            <a:pPr marL="0" indent="0">
              <a:buNone/>
            </a:pPr>
            <a:r>
              <a:rPr lang="ro-RO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Republicii </a:t>
            </a:r>
            <a:r>
              <a:rPr lang="ro-RO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Moldova </a:t>
            </a:r>
            <a:r>
              <a:rPr lang="ro-RO" sz="2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Proiectul </a:t>
            </a:r>
            <a:r>
              <a:rPr lang="es-ES" sz="2600" b="1" dirty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+mj-cs"/>
              </a:rPr>
              <a:t>15.817.06.10</a:t>
            </a:r>
            <a:r>
              <a:rPr lang="x-none" sz="2600" b="1" dirty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+mj-cs"/>
              </a:rPr>
              <a:t> </a:t>
            </a:r>
            <a:r>
              <a:rPr lang="es-ES" sz="2600" b="1" dirty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+mj-cs"/>
              </a:rPr>
              <a:t>F </a:t>
            </a:r>
            <a:r>
              <a:rPr lang="ro-RO" sz="2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ro-RO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fost extins până la 31 decembrie 2019.</a:t>
            </a:r>
            <a:endParaRPr lang="ru-RU" sz="2600" b="1" dirty="0" smtClean="0">
              <a:latin typeface="Calibri" panose="020F0502020204030204" pitchFamily="34" charset="0"/>
            </a:endParaRPr>
          </a:p>
          <a:p>
            <a:r>
              <a:rPr lang="ro-RO" b="1" dirty="0" smtClean="0">
                <a:solidFill>
                  <a:srgbClr val="0070C0"/>
                </a:solidFill>
              </a:rPr>
              <a:t>Scopul</a:t>
            </a:r>
          </a:p>
          <a:p>
            <a:pPr marL="0" indent="0">
              <a:buNone/>
            </a:pPr>
            <a:r>
              <a:rPr lang="ro-RO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o-RO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Cercetări </a:t>
            </a:r>
            <a:r>
              <a:rPr lang="ro-RO" b="1" dirty="0" err="1" smtClean="0">
                <a:latin typeface="Calibri" panose="020F0502020204030204" pitchFamily="34" charset="0"/>
                <a:ea typeface="Times New Roman" panose="02020603050405020304" pitchFamily="18" charset="0"/>
              </a:rPr>
              <a:t>ştiinţifice</a:t>
            </a:r>
            <a:r>
              <a:rPr lang="ro-RO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 privind </a:t>
            </a:r>
            <a:r>
              <a:rPr lang="ro-RO" b="1" dirty="0" err="1" smtClean="0">
                <a:latin typeface="Calibri" panose="020F0502020204030204" pitchFamily="34" charset="0"/>
                <a:ea typeface="Times New Roman" panose="02020603050405020304" pitchFamily="18" charset="0"/>
              </a:rPr>
              <a:t>ameninţările</a:t>
            </a:r>
            <a:r>
              <a:rPr lang="ro-RO" b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netradiţionale</a:t>
            </a:r>
            <a:r>
              <a:rPr lang="ro-RO" b="1" dirty="0">
                <a:latin typeface="Calibri" panose="020F0502020204030204" pitchFamily="34" charset="0"/>
                <a:ea typeface="Times New Roman" panose="02020603050405020304" pitchFamily="18" charset="0"/>
              </a:rPr>
              <a:t> la adresa </a:t>
            </a:r>
            <a:r>
              <a:rPr lang="ro-RO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securităţii</a:t>
            </a:r>
            <a:r>
              <a:rPr lang="ro-RO" b="1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naţionale</a:t>
            </a:r>
            <a:r>
              <a:rPr lang="ro-RO" b="1" dirty="0"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ro-RO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ro-RO" b="1" dirty="0" smtClean="0">
                <a:solidFill>
                  <a:srgbClr val="0070C0"/>
                </a:solidFill>
              </a:rPr>
              <a:t>Obiectivele:</a:t>
            </a:r>
          </a:p>
          <a:p>
            <a:pPr indent="228600" algn="just">
              <a:spcAft>
                <a:spcPts val="0"/>
              </a:spcAft>
              <a:tabLst>
                <a:tab pos="390525" algn="l"/>
              </a:tabLst>
            </a:pPr>
            <a:r>
              <a:rPr lang="ro-RO" sz="2900" dirty="0">
                <a:latin typeface="Calibri" panose="020F0502020204030204" pitchFamily="34" charset="0"/>
                <a:ea typeface="Times New Roman" panose="02020603050405020304" pitchFamily="18" charset="0"/>
              </a:rPr>
              <a:t> Proiectul are drept 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obiectiv principal</a:t>
            </a:r>
            <a:r>
              <a:rPr lang="ro-RO" sz="2900" dirty="0"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endParaRPr lang="ru-RU" sz="29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indent="0" algn="just">
              <a:spcAft>
                <a:spcPts val="0"/>
              </a:spcAft>
              <a:buNone/>
              <a:tabLst>
                <a:tab pos="390525" algn="l"/>
              </a:tabLst>
            </a:pP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Elucidarea priorită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ilor politicii externe 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ș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 interne a Republicii Moldova din perspectiva </a:t>
            </a:r>
            <a:r>
              <a:rPr lang="ro-RO" sz="2900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evoluţiei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 proceselor </a:t>
            </a:r>
            <a:r>
              <a:rPr lang="ro-RO" sz="2900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integraţioniste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sz="2900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 modificărilor geopolitice ale sistemului </a:t>
            </a:r>
            <a:r>
              <a:rPr lang="ro-RO" sz="2900" b="1" dirty="0" err="1">
                <a:latin typeface="Calibri" panose="020F0502020204030204" pitchFamily="34" charset="0"/>
                <a:ea typeface="Times New Roman" panose="02020603050405020304" pitchFamily="18" charset="0"/>
              </a:rPr>
              <a:t>internaţional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. În acest context, important este de a contribui la dezvoltarea unor abordări optime pentru a îmbunătă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 în continuare cadrul legal, politic 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ș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 diplomatic în domeniul politicii interne 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ș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 externe a Republicii Moldova în baza unei analize cuprinzătoare a situa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iei interna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ionale contemporane a statului moldovenesc, experien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ei protec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iei juridice a intereselor na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ionale, stării actuale a legisla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iei Republicii Moldova în acest domeniu 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ș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 rela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ia sa cu normele interna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  <a:cs typeface="Cambria Math" panose="02040503050406030204" pitchFamily="18" charset="0"/>
              </a:rPr>
              <a:t>ț</a:t>
            </a:r>
            <a:r>
              <a:rPr lang="ro-RO" sz="2900" b="1" dirty="0">
                <a:latin typeface="Calibri" panose="020F0502020204030204" pitchFamily="34" charset="0"/>
                <a:ea typeface="Times New Roman" panose="02020603050405020304" pitchFamily="18" charset="0"/>
              </a:rPr>
              <a:t>ionale. </a:t>
            </a:r>
            <a:endParaRPr lang="ru-RU" sz="29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o-RO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x-none" sz="3200" b="1" dirty="0" smtClean="0">
                <a:solidFill>
                  <a:srgbClr val="0070C0"/>
                </a:solidFill>
              </a:rPr>
              <a:t>Rezultatele principale obținute în anul 2019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838200" y="1429555"/>
            <a:ext cx="10515600" cy="4747408"/>
          </a:xfrm>
        </p:spPr>
        <p:txBody>
          <a:bodyPr>
            <a:normAutofit fontScale="40000" lnSpcReduction="20000"/>
          </a:bodyPr>
          <a:lstStyle/>
          <a:p>
            <a:pPr indent="201930" algn="just">
              <a:spcAft>
                <a:spcPts val="0"/>
              </a:spcAft>
            </a:pPr>
            <a:r>
              <a:rPr lang="ro-RO" sz="4000" b="1" dirty="0">
                <a:latin typeface="Calibri" panose="020F0502020204030204" pitchFamily="34" charset="0"/>
                <a:ea typeface="Times New Roman" panose="02020603050405020304" pitchFamily="18" charset="0"/>
              </a:rPr>
              <a:t>Cele mai reprezentative rezultate științifice sunt:</a:t>
            </a:r>
            <a:endParaRPr lang="ru-RU" sz="4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indent="201930" algn="just" fontAlgn="base">
              <a:spcAft>
                <a:spcPts val="0"/>
              </a:spcAft>
            </a:pP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1. Au fost elucidate posibilele configurații geopolitice și geostrategice la nivel global și regional, în contextul</a:t>
            </a:r>
            <a:r>
              <a:rPr lang="ro-RO" sz="40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proceselor de integrare europeană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euroasiatică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, cât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evoluţia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lor.</a:t>
            </a:r>
            <a:endParaRPr lang="ru-RU" sz="4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indent="201930" algn="just" fontAlgn="base">
              <a:spcAft>
                <a:spcPts val="0"/>
              </a:spcAft>
            </a:pP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2. S-a realizat inventarierea și analiza legislației naționale și internaționale cu privire la dreptul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migranţilor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a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refugiaţilor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, regimul juridic al cetățenilor străini și apatrizilor în Republica Moldova.</a:t>
            </a:r>
            <a:endParaRPr lang="ru-RU" sz="4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indent="201930" algn="just" fontAlgn="base">
              <a:spcAft>
                <a:spcPts val="0"/>
              </a:spcAft>
            </a:pP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3. Au fost efectuate cercetări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elaborări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ştiinţifice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privind tematica stabilită în cadrul proiectului, în special, activitatea s-a axat pe identificarea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studierea surselor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naţionale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internaţionale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privind securitatea energetică, securitatea ecologică, securitatea economică </a:t>
            </a:r>
            <a:r>
              <a:rPr lang="ro-RO" sz="4000" b="1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financiară. </a:t>
            </a:r>
            <a:endParaRPr lang="ru-RU" sz="4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indent="201930" algn="just" fontAlgn="base">
              <a:spcAft>
                <a:spcPts val="0"/>
              </a:spcAft>
            </a:pP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4. 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Au fost identificate particularitățile specifice, </a:t>
            </a:r>
            <a:r>
              <a:rPr lang="ro-RO" sz="4000" b="1" dirty="0">
                <a:latin typeface="Calibri" panose="020F0502020204030204" pitchFamily="34" charset="0"/>
                <a:ea typeface="Times New Roman" panose="02020603050405020304" pitchFamily="18" charset="0"/>
              </a:rPr>
              <a:t>și, 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elucidat rolul instituțiilor UE, în cadrul </a:t>
            </a:r>
            <a:r>
              <a:rPr lang="ro-RO" sz="4000" b="1" dirty="0">
                <a:latin typeface="Calibri" panose="020F0502020204030204" pitchFamily="34" charset="0"/>
                <a:ea typeface="Times New Roman" panose="02020603050405020304" pitchFamily="18" charset="0"/>
              </a:rPr>
              <a:t>procesului de integrare europeană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  <a:endParaRPr lang="ru-RU" sz="4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indent="201930" algn="just" fontAlgn="base">
              <a:spcAft>
                <a:spcPts val="0"/>
              </a:spcAft>
            </a:pPr>
            <a:r>
              <a:rPr lang="ro-RO" sz="40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5.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 Au fost </a:t>
            </a:r>
            <a:r>
              <a:rPr lang="ro-RO" sz="4000" b="1" spc="-3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analizate politicile și strategiile Uniunii Europene în contextul extinderii și determinate perspectivele pentru Republica Moldova.</a:t>
            </a:r>
            <a:endParaRPr lang="ru-RU" sz="4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indent="201930" algn="just" fontAlgn="base">
              <a:spcAft>
                <a:spcPts val="0"/>
              </a:spcAft>
            </a:pPr>
            <a:r>
              <a:rPr lang="ro-RO" sz="4000" b="1" dirty="0">
                <a:latin typeface="Calibri" panose="020F0502020204030204" pitchFamily="34" charset="0"/>
                <a:ea typeface="Times New Roman" panose="02020603050405020304" pitchFamily="18" charset="0"/>
              </a:rPr>
              <a:t>6. 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A fost cercetată configurația geopolitică și geostrategică la nivel global și regional în regiunea Mărea Baltică-Marea Neagră precum </a:t>
            </a:r>
            <a:r>
              <a:rPr lang="ro-RO" sz="4000" b="1" spc="-30" dirty="0" err="1"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 strategii ale actorilor internaționali în regiune în contextul redimensionării </a:t>
            </a:r>
            <a:r>
              <a:rPr lang="ro-RO" sz="4000" b="1" spc="-30" dirty="0" err="1"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 configurării mediului de securitate energetică.</a:t>
            </a:r>
            <a:endParaRPr lang="ru-RU" sz="4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indent="201930" algn="just" fontAlgn="base">
              <a:spcAft>
                <a:spcPts val="0"/>
              </a:spcAft>
            </a:pPr>
            <a:r>
              <a:rPr lang="ro-RO" sz="4000" b="1" dirty="0">
                <a:latin typeface="Calibri" panose="020F0502020204030204" pitchFamily="34" charset="0"/>
                <a:ea typeface="Times New Roman" panose="02020603050405020304" pitchFamily="18" charset="0"/>
              </a:rPr>
              <a:t>7. 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Au fost elucidate transformările </a:t>
            </a:r>
            <a:r>
              <a:rPr lang="ro-RO" sz="4000" b="1" spc="-30" dirty="0" err="1">
                <a:latin typeface="Calibri" panose="020F0502020204030204" pitchFamily="34" charset="0"/>
                <a:ea typeface="Times New Roman" panose="02020603050405020304" pitchFamily="18" charset="0"/>
              </a:rPr>
              <a:t>geoenergetice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 în regiunea Mărea Baltică-Marea Neagră și determinate reperele conceptual-teoretice de cercetare a transformărilor </a:t>
            </a:r>
            <a:r>
              <a:rPr lang="ro-RO" sz="4000" b="1" spc="-30" dirty="0" err="1">
                <a:latin typeface="Calibri" panose="020F0502020204030204" pitchFamily="34" charset="0"/>
                <a:ea typeface="Times New Roman" panose="02020603050405020304" pitchFamily="18" charset="0"/>
              </a:rPr>
              <a:t>geoenergetice</a:t>
            </a: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 în regiunea Marea Baltică-Marea Neagră.</a:t>
            </a:r>
            <a:endParaRPr lang="ru-RU" sz="4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indent="201930" algn="just" fontAlgn="base">
              <a:spcAft>
                <a:spcPts val="0"/>
              </a:spcAft>
            </a:pPr>
            <a:r>
              <a:rPr lang="ro-RO" sz="4000" b="1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8. </a:t>
            </a:r>
            <a:r>
              <a:rPr lang="ro-RO" sz="4000" b="1" dirty="0">
                <a:latin typeface="Calibri" panose="020F0502020204030204" pitchFamily="34" charset="0"/>
                <a:ea typeface="Times New Roman" panose="02020603050405020304" pitchFamily="18" charset="0"/>
              </a:rPr>
              <a:t>A fost analizată evoluția istorică a conceptului de securitate umană, elucidate și analizate particularitățile securității umane în contextul reglementărilor internaționale și naționale în domeniu.</a:t>
            </a:r>
            <a:endParaRPr lang="ru-RU" sz="4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240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3818"/>
          </a:xfrm>
        </p:spPr>
        <p:txBody>
          <a:bodyPr>
            <a:noAutofit/>
          </a:bodyPr>
          <a:lstStyle/>
          <a:p>
            <a:pPr algn="ctr"/>
            <a:r>
              <a:rPr lang="ro-RO" sz="3200" b="1" dirty="0" smtClean="0">
                <a:solidFill>
                  <a:srgbClr val="0070C0"/>
                </a:solidFill>
              </a:rPr>
              <a:t>Impact, inovații, implementări, beneficiari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785258"/>
            <a:ext cx="10515600" cy="4754088"/>
          </a:xfrm>
        </p:spPr>
        <p:txBody>
          <a:bodyPr>
            <a:normAutofit/>
          </a:bodyPr>
          <a:lstStyle/>
          <a:p>
            <a:pPr lvl="0"/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Impactul științific, teoretic, social, cultural și relevanța economică a cercetărilor efectuate (pe domeniile de competență), </a:t>
            </a:r>
            <a:r>
              <a:rPr lang="ro-RO" dirty="0">
                <a:solidFill>
                  <a:schemeClr val="accent1">
                    <a:lumMod val="75000"/>
                  </a:schemeClr>
                </a:solidFill>
              </a:rPr>
              <a:t>Contribuția rezultatelor cercetărilor la depășirea problemelor din economie, societate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o-RO" spc="-30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Relevanța </a:t>
            </a:r>
            <a:r>
              <a:rPr lang="ro-RO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teoretică a rezultatelor științifice vine  să asigure baza </a:t>
            </a:r>
            <a:r>
              <a:rPr lang="ro-RO" spc="-30" dirty="0" err="1">
                <a:latin typeface="Calibri" panose="020F0502020204030204" pitchFamily="34" charset="0"/>
                <a:ea typeface="Times New Roman" panose="02020603050405020304" pitchFamily="18" charset="0"/>
              </a:rPr>
              <a:t>teoretico</a:t>
            </a:r>
            <a:r>
              <a:rPr lang="ro-RO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-metodologică privind necesitatea redimensionării politicii externe </a:t>
            </a:r>
            <a:r>
              <a:rPr lang="ro-RO" spc="-30" dirty="0" err="1"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 interne a Republicii Moldova în corelație cu dezvoltarea proceselor </a:t>
            </a:r>
            <a:r>
              <a:rPr lang="ro-RO" spc="-30" dirty="0" err="1">
                <a:latin typeface="Calibri" panose="020F0502020204030204" pitchFamily="34" charset="0"/>
                <a:ea typeface="Times New Roman" panose="02020603050405020304" pitchFamily="18" charset="0"/>
              </a:rPr>
              <a:t>integraţioniste</a:t>
            </a:r>
            <a:r>
              <a:rPr lang="ro-RO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o-RO" spc="-30" dirty="0" err="1">
                <a:latin typeface="Calibri" panose="020F0502020204030204" pitchFamily="34" charset="0"/>
                <a:ea typeface="Times New Roman" panose="02020603050405020304" pitchFamily="18" charset="0"/>
              </a:rPr>
              <a:t>şi</a:t>
            </a:r>
            <a:r>
              <a:rPr lang="ro-RO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 transformările geopolitice în lumea contemporană sub aspectul implementării noilor abordări </a:t>
            </a:r>
            <a:r>
              <a:rPr lang="ro-RO" spc="-30" dirty="0" err="1">
                <a:latin typeface="Calibri" panose="020F0502020204030204" pitchFamily="34" charset="0"/>
                <a:ea typeface="Times New Roman" panose="02020603050405020304" pitchFamily="18" charset="0"/>
              </a:rPr>
              <a:t>ştiinţifice</a:t>
            </a:r>
            <a:r>
              <a:rPr lang="ro-RO" spc="-30" dirty="0"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endParaRPr lang="ro-RO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3200" b="1" dirty="0">
                <a:solidFill>
                  <a:srgbClr val="0070C0"/>
                </a:solidFill>
              </a:rPr>
              <a:t>Impact, inovații, implementări, beneficiari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5465"/>
            <a:ext cx="10515600" cy="4631498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o-RO" sz="4200" b="1" dirty="0">
                <a:solidFill>
                  <a:schemeClr val="accent1">
                    <a:lumMod val="75000"/>
                  </a:schemeClr>
                </a:solidFill>
              </a:rPr>
              <a:t>Implementarea rezultatelor obținute, beneficiarii, gradul de implementare, efectele implementării rezultatelor obținute: de sistem, economice, sociale, </a:t>
            </a:r>
            <a:r>
              <a:rPr lang="ro-RO" sz="4200" b="1" dirty="0" smtClean="0">
                <a:solidFill>
                  <a:schemeClr val="accent1">
                    <a:lumMod val="75000"/>
                  </a:schemeClr>
                </a:solidFill>
              </a:rPr>
              <a:t>culturale</a:t>
            </a:r>
          </a:p>
          <a:p>
            <a:pPr indent="0" algn="just" fontAlgn="base">
              <a:spcAft>
                <a:spcPts val="0"/>
              </a:spcAft>
              <a:buNone/>
            </a:pP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Aplicarea practică s-a exprimat prin prezentarea unor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soluţii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îndreptate spre oportunitatea de redimensionare a politicilor RM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reieşind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din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situaţia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de criză în care se află statul, fapt care s-a dovedit prin: analiza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vulnerabilităţilor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cu impact asupra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securităţii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naţionale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și amenințărilor la adresa promovării vectorului extern al statului în condițiile situației geopolitice din prezent; determinarea căilor de gestionare a riscurilor la adresa promovării intereselor de politică externă și ajustării legislației naționale la standardele europene în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condiţiile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respectării principiilor de drept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internaţional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elucidarea intereselor și factorului Est-Vest în RM și rolul lor asupra dezvoltării statului în condițiile reconfigurării raporturilor de putere din cadrul sistemului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internaţional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prognoza posibilelor configurații geopolitice și geostrategice la nivel global și regional în contextul proceselor de integrare europeană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şi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euroasiatică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analiza în sens evolutiv a structurii și competenței instituțiilor UE, identificarea particularităților specifice procesului de integrare europeană; cercetarea configurației geopolitice și geostrategice în regiunea Marea Baltică-Marea Neagră, precum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şi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strategiilor actorilor internaționali în regiune în contextul redimensionării </a:t>
            </a:r>
            <a:r>
              <a:rPr lang="ro-RO" sz="4200" b="1" spc="-3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şi</a:t>
            </a:r>
            <a:r>
              <a:rPr lang="ro-RO" sz="42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configurării mediului de securitate energetică; analiza conceptului de securitate umană și analiza evoluției istorice a acesteia prin prisma opiniilor doctrinale în materie; reliefarea particularităților securității umane în contextul reglementărilor internaționale și naționale în domeniu.</a:t>
            </a:r>
            <a:endParaRPr lang="ru-RU" sz="4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endParaRPr lang="ro-R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78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3200" b="1" dirty="0">
                <a:solidFill>
                  <a:srgbClr val="0070C0"/>
                </a:solidFill>
              </a:rPr>
              <a:t>Impact, inovații, implementări, beneficiari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dirty="0" smtClean="0">
                <a:solidFill>
                  <a:schemeClr val="accent1">
                    <a:lumMod val="75000"/>
                  </a:schemeClr>
                </a:solidFill>
              </a:rPr>
              <a:t>Beneficiarii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070547"/>
              </p:ext>
            </p:extLst>
          </p:nvPr>
        </p:nvGraphicFramePr>
        <p:xfrm>
          <a:off x="838200" y="2446986"/>
          <a:ext cx="10515600" cy="4759173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59173">
                <a:tc>
                  <a:txBody>
                    <a:bodyPr/>
                    <a:lstStyle/>
                    <a:p>
                      <a:pPr indent="201930" algn="just">
                        <a:spcAft>
                          <a:spcPts val="0"/>
                        </a:spcAft>
                      </a:pPr>
                      <a:r>
                        <a:rPr lang="ro-RO" sz="2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o-RO" sz="28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ro-RO" sz="28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o-RO" sz="2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Cetăţenii</a:t>
                      </a:r>
                      <a:r>
                        <a:rPr lang="ro-RO" sz="2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RM.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201930" algn="just">
                        <a:spcAft>
                          <a:spcPts val="0"/>
                        </a:spcAft>
                      </a:pP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 Guvernul RM prin: Ministerul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Justiţiei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şi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Ministerul Economiei, la elaborarea diverselor acte normative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şi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/sau politici economice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şi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financiar-bancare.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201930" algn="just">
                        <a:spcAft>
                          <a:spcPts val="0"/>
                        </a:spcAft>
                      </a:pP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3. Parlamentul RM la elaborarea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şi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adoptarea de acte normative ce vizează problematica analizată.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201930" algn="just">
                        <a:spcAft>
                          <a:spcPts val="0"/>
                        </a:spcAft>
                      </a:pP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4. Cercetătorii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ştiinţifici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, care vor prelua aceste rezultate, le vor analiza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şi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dezvolta în studiile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ştiinţifice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201930" algn="just">
                        <a:spcAft>
                          <a:spcPts val="0"/>
                        </a:spcAft>
                      </a:pP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5. Mediul academic, atât cadrele didactice în procesul de instruire universitară, cât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şi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o-RO" sz="2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studenţii</a:t>
                      </a:r>
                      <a:r>
                        <a:rPr lang="ro-RO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 indent="201930" algn="just">
                        <a:spcAft>
                          <a:spcPts val="0"/>
                        </a:spcAft>
                      </a:pPr>
                      <a:r>
                        <a:rPr lang="ro-RO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Planul de cercetări științifice pentru anul 2019, a fost realizat, toate materialele care au fost înaintate spre publicare au fost puse în discuție și aprobate în cadrul ședințelor Consiliului Științific.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104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3189"/>
          </a:xfrm>
        </p:spPr>
        <p:txBody>
          <a:bodyPr>
            <a:normAutofit/>
          </a:bodyPr>
          <a:lstStyle/>
          <a:p>
            <a:pPr algn="ctr"/>
            <a:r>
              <a:rPr lang="ro-RO" sz="3200" b="1" dirty="0" smtClean="0">
                <a:solidFill>
                  <a:srgbClr val="0070C0"/>
                </a:solidFill>
              </a:rPr>
              <a:t>Nivelul de finanțare a proiectului în 2019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93239"/>
          </a:xfrm>
        </p:spPr>
        <p:txBody>
          <a:bodyPr>
            <a:normAutofit/>
          </a:bodyPr>
          <a:lstStyle/>
          <a:p>
            <a:r>
              <a:rPr lang="ro-RO" dirty="0" err="1" smtClean="0"/>
              <a:t>Finanţare</a:t>
            </a:r>
            <a:r>
              <a:rPr lang="ro-RO" dirty="0" smtClean="0"/>
              <a:t> bugetară</a:t>
            </a:r>
            <a:r>
              <a:rPr lang="en-US" dirty="0" smtClean="0"/>
              <a:t> - </a:t>
            </a:r>
            <a:r>
              <a:rPr lang="ro-MD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495 mii lei</a:t>
            </a:r>
            <a:endParaRPr lang="ro-RO" dirty="0" smtClean="0"/>
          </a:p>
          <a:p>
            <a:r>
              <a:rPr lang="ro-RO" dirty="0" smtClean="0"/>
              <a:t>Mijloace proprii (cofinanțare)</a:t>
            </a:r>
            <a:r>
              <a:rPr lang="en-US" dirty="0" smtClean="0"/>
              <a:t> - 0</a:t>
            </a:r>
            <a:endParaRPr lang="ro-RO" dirty="0" smtClean="0"/>
          </a:p>
          <a:p>
            <a:r>
              <a:rPr lang="ro-RO" dirty="0" smtClean="0"/>
              <a:t>Fondul de salariu </a:t>
            </a:r>
          </a:p>
          <a:p>
            <a:r>
              <a:rPr lang="ro-RO" dirty="0" smtClean="0"/>
              <a:t>Procurări, mentenanța: real / cheltuit</a:t>
            </a:r>
          </a:p>
          <a:p>
            <a:r>
              <a:rPr lang="ro-RO" dirty="0" smtClean="0"/>
              <a:t>Reparații necesare/realizate (mii lei)</a:t>
            </a:r>
          </a:p>
          <a:p>
            <a:r>
              <a:rPr lang="ro-RO" dirty="0" smtClean="0"/>
              <a:t>Cheltuieli delegații </a:t>
            </a:r>
          </a:p>
          <a:p>
            <a:r>
              <a:rPr lang="ro-RO" dirty="0" smtClean="0"/>
              <a:t>Cheltuieli organizări manifestări științifice (finanțate din proiect)</a:t>
            </a:r>
          </a:p>
          <a:p>
            <a:r>
              <a:rPr lang="ro-RO" dirty="0" smtClean="0"/>
              <a:t>Cheltuieli publicații științifice (monografii, reviste etc. – din sursele proiectului)</a:t>
            </a:r>
          </a:p>
        </p:txBody>
      </p:sp>
    </p:spTree>
    <p:extLst>
      <p:ext uri="{BB962C8B-B14F-4D97-AF65-F5344CB8AC3E}">
        <p14:creationId xmlns:p14="http://schemas.microsoft.com/office/powerpoint/2010/main" val="163719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1189"/>
          </a:xfrm>
        </p:spPr>
        <p:txBody>
          <a:bodyPr>
            <a:normAutofit fontScale="90000"/>
          </a:bodyPr>
          <a:lstStyle/>
          <a:p>
            <a:pPr algn="ctr"/>
            <a:r>
              <a:rPr lang="ro-RO" sz="3600" b="1" dirty="0">
                <a:solidFill>
                  <a:srgbClr val="0070C0"/>
                </a:solidFill>
              </a:rPr>
              <a:t>I</a:t>
            </a:r>
            <a:r>
              <a:rPr lang="ro-RO" sz="3600" b="1" dirty="0" smtClean="0">
                <a:solidFill>
                  <a:srgbClr val="0070C0"/>
                </a:solidFill>
              </a:rPr>
              <a:t>nfrastructura </a:t>
            </a:r>
            <a:r>
              <a:rPr lang="ro-RO" sz="3600" b="1" dirty="0">
                <a:solidFill>
                  <a:srgbClr val="0070C0"/>
                </a:solidFill>
              </a:rPr>
              <a:t>de </a:t>
            </a:r>
            <a:r>
              <a:rPr lang="ro-RO" sz="3600" b="1" dirty="0" smtClean="0">
                <a:solidFill>
                  <a:srgbClr val="0070C0"/>
                </a:solidFill>
              </a:rPr>
              <a:t>cercetare utilizată </a:t>
            </a:r>
            <a:br>
              <a:rPr lang="ro-RO" sz="3600" b="1" dirty="0" smtClean="0">
                <a:solidFill>
                  <a:srgbClr val="0070C0"/>
                </a:solidFill>
              </a:rPr>
            </a:br>
            <a:r>
              <a:rPr lang="ro-RO" sz="3600" b="1" dirty="0" smtClean="0">
                <a:solidFill>
                  <a:srgbClr val="0070C0"/>
                </a:solidFill>
              </a:rPr>
              <a:t>în cadrul proiectului</a:t>
            </a:r>
            <a:endParaRPr lang="ro-RO" sz="3600" dirty="0">
              <a:solidFill>
                <a:srgbClr val="0070C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838200" y="1719943"/>
            <a:ext cx="10515600" cy="44570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b="1" dirty="0" smtClean="0"/>
              <a:t>Procurări de echipament:</a:t>
            </a:r>
          </a:p>
          <a:p>
            <a:pPr marL="0" indent="0">
              <a:buNone/>
            </a:pPr>
            <a:endParaRPr lang="ro-RO" dirty="0" smtClean="0"/>
          </a:p>
          <a:p>
            <a:r>
              <a:rPr lang="ro-RO" dirty="0" smtClean="0"/>
              <a:t>Procurări în 2019 din sursele proiectului - 0</a:t>
            </a:r>
          </a:p>
          <a:p>
            <a:endParaRPr lang="ro-RO" dirty="0"/>
          </a:p>
          <a:p>
            <a:pPr marL="0" indent="0">
              <a:buNone/>
            </a:pPr>
            <a:r>
              <a:rPr lang="ro-RO" dirty="0" smtClean="0"/>
              <a:t>Utilizarea infrastructurii existente: </a:t>
            </a:r>
          </a:p>
          <a:p>
            <a:r>
              <a:rPr lang="ro-RO" dirty="0" smtClean="0"/>
              <a:t>Echipament procurat anterior (2 calculatoare, procurate anterior – 2013-2014)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104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3348"/>
          </a:xfrm>
        </p:spPr>
        <p:txBody>
          <a:bodyPr>
            <a:normAutofit/>
          </a:bodyPr>
          <a:lstStyle/>
          <a:p>
            <a:pPr algn="ctr"/>
            <a:r>
              <a:rPr lang="ro-RO" sz="3200" b="1" dirty="0" smtClean="0">
                <a:solidFill>
                  <a:srgbClr val="0070C0"/>
                </a:solidFill>
                <a:effectLst/>
                <a:latin typeface="Arial" charset="0"/>
                <a:ea typeface="Calibri" charset="0"/>
              </a:rPr>
              <a:t>Potenţialul ştiinţific, </a:t>
            </a:r>
            <a:r>
              <a:rPr lang="ro-RO" sz="3200" b="1" dirty="0" smtClean="0">
                <a:solidFill>
                  <a:srgbClr val="0070C0"/>
                </a:solidFill>
              </a:rPr>
              <a:t>pregătirea cadrelor 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2586"/>
            <a:ext cx="10515600" cy="4644377"/>
          </a:xfrm>
        </p:spPr>
        <p:txBody>
          <a:bodyPr>
            <a:normAutofit/>
          </a:bodyPr>
          <a:lstStyle/>
          <a:p>
            <a:pPr lvl="0"/>
            <a:r>
              <a:rPr lang="ro-RO" dirty="0"/>
              <a:t>numărul total de </a:t>
            </a:r>
            <a:r>
              <a:rPr lang="ro-RO" dirty="0" smtClean="0"/>
              <a:t>angajați în proiect: titulari/cumul (intern, extern), inclusiv femei/bărbați</a:t>
            </a:r>
            <a:r>
              <a:rPr lang="en-US" dirty="0" smtClean="0"/>
              <a:t> – 7: 4/3 (extern)</a:t>
            </a:r>
            <a:endParaRPr lang="ro-RO" dirty="0" smtClean="0"/>
          </a:p>
          <a:p>
            <a:pPr marL="0" lvl="0" indent="0">
              <a:buNone/>
            </a:pPr>
            <a:r>
              <a:rPr lang="ro-RO" b="1" dirty="0" smtClean="0"/>
              <a:t>Inclusiv</a:t>
            </a:r>
            <a:r>
              <a:rPr lang="ro-RO" dirty="0" smtClean="0"/>
              <a:t>:</a:t>
            </a:r>
          </a:p>
          <a:p>
            <a:pPr lvl="0"/>
            <a:r>
              <a:rPr lang="ro-RO" dirty="0" smtClean="0"/>
              <a:t>numărul </a:t>
            </a:r>
            <a:r>
              <a:rPr lang="ro-RO" dirty="0"/>
              <a:t>de </a:t>
            </a:r>
            <a:r>
              <a:rPr lang="ro-RO" dirty="0" smtClean="0"/>
              <a:t>cercetători în proiect: titulari/cumul (intern, extern), inclusiv femei/bărbați</a:t>
            </a:r>
            <a:r>
              <a:rPr lang="en-US" dirty="0" smtClean="0"/>
              <a:t> - </a:t>
            </a:r>
            <a:r>
              <a:rPr lang="en-US" dirty="0">
                <a:solidFill>
                  <a:prstClr val="black"/>
                </a:solidFill>
              </a:rPr>
              <a:t>7: 4/3 (extern</a:t>
            </a:r>
            <a:r>
              <a:rPr lang="en-US" dirty="0" smtClean="0">
                <a:solidFill>
                  <a:prstClr val="black"/>
                </a:solidFill>
              </a:rPr>
              <a:t>), inclusive 6/1</a:t>
            </a:r>
            <a:endParaRPr lang="ro-RO" dirty="0">
              <a:solidFill>
                <a:prstClr val="black"/>
              </a:solidFill>
            </a:endParaRPr>
          </a:p>
          <a:p>
            <a:pPr lvl="0"/>
            <a:r>
              <a:rPr lang="ro-RO" dirty="0" smtClean="0"/>
              <a:t>tineri </a:t>
            </a:r>
            <a:r>
              <a:rPr lang="ro-RO" dirty="0"/>
              <a:t>cercetători </a:t>
            </a:r>
            <a:r>
              <a:rPr lang="ro-RO" dirty="0" smtClean="0"/>
              <a:t>încadraţi: titulari/cumul, inclusiv femei/bărbați</a:t>
            </a:r>
            <a:r>
              <a:rPr lang="en-US" dirty="0" smtClean="0"/>
              <a:t> – 1:1/0, </a:t>
            </a:r>
            <a:r>
              <a:rPr lang="en-US" dirty="0" err="1" smtClean="0"/>
              <a:t>inclusiv</a:t>
            </a:r>
            <a:r>
              <a:rPr lang="en-US" dirty="0" smtClean="0"/>
              <a:t> 1/0</a:t>
            </a:r>
            <a:endParaRPr lang="ro-RO" dirty="0" smtClean="0"/>
          </a:p>
          <a:p>
            <a:pPr lvl="0"/>
            <a:r>
              <a:rPr lang="ro-RO" dirty="0" smtClean="0"/>
              <a:t>numărul </a:t>
            </a:r>
            <a:r>
              <a:rPr lang="ro-RO" dirty="0"/>
              <a:t>de teze de </a:t>
            </a:r>
            <a:r>
              <a:rPr lang="ro-RO" dirty="0" smtClean="0"/>
              <a:t>doctor/dr</a:t>
            </a:r>
            <a:r>
              <a:rPr lang="ro-RO" dirty="0"/>
              <a:t>. habilitat </a:t>
            </a:r>
            <a:r>
              <a:rPr lang="ro-RO" dirty="0" smtClean="0"/>
              <a:t>susținute și confirmate în anul de </a:t>
            </a:r>
            <a:r>
              <a:rPr lang="ro-RO" dirty="0" err="1" smtClean="0"/>
              <a:t>referinţă</a:t>
            </a:r>
            <a:r>
              <a:rPr lang="ro-RO" dirty="0" smtClean="0"/>
              <a:t> </a:t>
            </a:r>
            <a:r>
              <a:rPr lang="en-US" dirty="0" smtClean="0"/>
              <a:t>- 0</a:t>
            </a:r>
            <a:endParaRPr lang="ro-RO" dirty="0" smtClean="0"/>
          </a:p>
          <a:p>
            <a:pPr lvl="0"/>
            <a:r>
              <a:rPr lang="ro-RO" dirty="0" smtClean="0"/>
              <a:t>numărul de doctoranzi în coordonare</a:t>
            </a:r>
            <a:r>
              <a:rPr lang="en-US" dirty="0" smtClean="0"/>
              <a:t> - 5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23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1922</TotalTime>
  <Words>1755</Words>
  <Application>Microsoft Office PowerPoint</Application>
  <PresentationFormat>Ecran lat</PresentationFormat>
  <Paragraphs>130</Paragraphs>
  <Slides>19</Slides>
  <Notes>1</Notes>
  <HiddenSlides>0</HiddenSlides>
  <MMClips>0</MMClips>
  <ScaleCrop>false</ScaleCrop>
  <HeadingPairs>
    <vt:vector size="6" baseType="variant">
      <vt:variant>
        <vt:lpstr>Fonturi utilizate</vt:lpstr>
      </vt:variant>
      <vt:variant>
        <vt:i4>11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19</vt:i4>
      </vt:variant>
    </vt:vector>
  </HeadingPairs>
  <TitlesOfParts>
    <vt:vector size="31" baseType="lpstr">
      <vt:lpstr>Arial</vt:lpstr>
      <vt:lpstr>Batang</vt:lpstr>
      <vt:lpstr>Book Antiqua</vt:lpstr>
      <vt:lpstr>Calibri</vt:lpstr>
      <vt:lpstr>Calibri Light</vt:lpstr>
      <vt:lpstr>Cambria Math</vt:lpstr>
      <vt:lpstr>Century Gothic</vt:lpstr>
      <vt:lpstr>Constantia</vt:lpstr>
      <vt:lpstr>Tahoma</vt:lpstr>
      <vt:lpstr>Times New Roman</vt:lpstr>
      <vt:lpstr>Wingdings</vt:lpstr>
      <vt:lpstr>Office Theme</vt:lpstr>
      <vt:lpstr>Titlul, cifrul proiectului:  15.817.06.10 F  „Redimensionarea politicii externe şi interne a Republicii Moldova  din perspectiva evoluţiei proceselor integraţioniste şi modificărilor geopolitice ale sistemului internaţional”</vt:lpstr>
      <vt:lpstr>Prezentare PowerPoint</vt:lpstr>
      <vt:lpstr>Rezultatele principale obținute în anul 2019</vt:lpstr>
      <vt:lpstr>Impact, inovații, implementări, beneficiari</vt:lpstr>
      <vt:lpstr>Impact, inovații, implementări, beneficiari</vt:lpstr>
      <vt:lpstr>Impact, inovații, implementări, beneficiari</vt:lpstr>
      <vt:lpstr>Nivelul de finanțare a proiectului în 2019</vt:lpstr>
      <vt:lpstr>Infrastructura de cercetare utilizată  în cadrul proiectului</vt:lpstr>
      <vt:lpstr>Potenţialul ştiinţific, pregătirea cadrelor </vt:lpstr>
      <vt:lpstr>Prezentare PowerPoint</vt:lpstr>
      <vt:lpstr>Participarea echipei la concursuri de proiecte şi programe naţionale / internaţionale în 2019</vt:lpstr>
      <vt:lpstr>Rezultate cuantificabile </vt:lpstr>
      <vt:lpstr>Prezentare PowerPoint</vt:lpstr>
      <vt:lpstr>Prezentare PowerPoint</vt:lpstr>
      <vt:lpstr>Prezentare PowerPoint</vt:lpstr>
      <vt:lpstr>Dinamica publicațiilor în cadrul proiectului  comparativ cu anul 2018.</vt:lpstr>
      <vt:lpstr>Prezentare PowerPoint</vt:lpstr>
      <vt:lpstr>Prezentare PowerPoint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Raportul proiectului instituţional (fundamental, aplicativ) din cadrul organizațiilor din sfera științei și inovării pentru anul 2019  Schema raportului</dc:title>
  <dc:creator>Liliana</dc:creator>
  <cp:lastModifiedBy>Windows User</cp:lastModifiedBy>
  <cp:revision>16</cp:revision>
  <dcterms:created xsi:type="dcterms:W3CDTF">2017-01-15T17:36:37Z</dcterms:created>
  <dcterms:modified xsi:type="dcterms:W3CDTF">2020-02-28T06:18:54Z</dcterms:modified>
</cp:coreProperties>
</file>