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26"/>
  </p:notesMasterIdLst>
  <p:handoutMasterIdLst>
    <p:handoutMasterId r:id="rId27"/>
  </p:handoutMasterIdLst>
  <p:sldIdLst>
    <p:sldId id="256" r:id="rId2"/>
    <p:sldId id="291" r:id="rId3"/>
    <p:sldId id="308" r:id="rId4"/>
    <p:sldId id="333" r:id="rId5"/>
    <p:sldId id="334" r:id="rId6"/>
    <p:sldId id="293" r:id="rId7"/>
    <p:sldId id="335" r:id="rId8"/>
    <p:sldId id="320" r:id="rId9"/>
    <p:sldId id="325" r:id="rId10"/>
    <p:sldId id="336" r:id="rId11"/>
    <p:sldId id="313" r:id="rId12"/>
    <p:sldId id="338" r:id="rId13"/>
    <p:sldId id="340" r:id="rId14"/>
    <p:sldId id="339" r:id="rId15"/>
    <p:sldId id="341" r:id="rId16"/>
    <p:sldId id="342" r:id="rId17"/>
    <p:sldId id="344" r:id="rId18"/>
    <p:sldId id="343" r:id="rId19"/>
    <p:sldId id="346" r:id="rId20"/>
    <p:sldId id="347" r:id="rId21"/>
    <p:sldId id="350" r:id="rId22"/>
    <p:sldId id="348" r:id="rId23"/>
    <p:sldId id="349" r:id="rId24"/>
    <p:sldId id="345"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22" autoAdjust="0"/>
    <p:restoredTop sz="86447" autoAdjust="0"/>
  </p:normalViewPr>
  <p:slideViewPr>
    <p:cSldViewPr>
      <p:cViewPr varScale="1">
        <p:scale>
          <a:sx n="85" d="100"/>
          <a:sy n="85" d="100"/>
        </p:scale>
        <p:origin x="-1594" y="-82"/>
      </p:cViewPr>
      <p:guideLst>
        <p:guide orient="horz" pos="2160"/>
        <p:guide pos="2880"/>
      </p:guideLst>
    </p:cSldViewPr>
  </p:slideViewPr>
  <p:outlineViewPr>
    <p:cViewPr>
      <p:scale>
        <a:sx n="33" d="100"/>
        <a:sy n="33" d="100"/>
      </p:scale>
      <p:origin x="0" y="2454"/>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2C7BA47-9268-4902-B6EA-E8DD67245380}" type="datetimeFigureOut">
              <a:rPr lang="ro-RO" smtClean="0"/>
              <a:pPr/>
              <a:t>15.03.2016</a:t>
            </a:fld>
            <a:endParaRPr lang="ro-RO"/>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o-RO"/>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8432EBD-16E9-41F8-A43D-BF485DC494B3}" type="slidenum">
              <a:rPr lang="ro-RO" smtClean="0"/>
              <a:pPr/>
              <a:t>‹#›</a:t>
            </a:fld>
            <a:endParaRPr lang="ro-RO"/>
          </a:p>
        </p:txBody>
      </p:sp>
    </p:spTree>
    <p:extLst>
      <p:ext uri="{BB962C8B-B14F-4D97-AF65-F5344CB8AC3E}">
        <p14:creationId xmlns:p14="http://schemas.microsoft.com/office/powerpoint/2010/main" val="18049380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699F70-C46E-460F-8012-065D521D1420}" type="datetimeFigureOut">
              <a:rPr lang="en-US" smtClean="0"/>
              <a:t>3/15/2016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D62408-173D-4518-BF35-816017BB9269}" type="slidenum">
              <a:rPr lang="en-US" smtClean="0"/>
              <a:t>‹#›</a:t>
            </a:fld>
            <a:endParaRPr lang="en-US"/>
          </a:p>
        </p:txBody>
      </p:sp>
    </p:spTree>
    <p:extLst>
      <p:ext uri="{BB962C8B-B14F-4D97-AF65-F5344CB8AC3E}">
        <p14:creationId xmlns:p14="http://schemas.microsoft.com/office/powerpoint/2010/main" val="3234695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B26BCE4-E9F5-4FF1-8D30-88D68C780E19}" type="slidenum">
              <a:rPr lang="ru-RU" smtClean="0"/>
              <a:pPr/>
              <a:t>12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3/15/2016</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spd="slow">
    <p:cove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3/15/2016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3/15/2016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3/15/2016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3/15/2016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3/15/2016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3/15/2016</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3/15/2016</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1D8BD707-D9CF-40AE-B4C6-C98DA3205C09}" type="datetimeFigureOut">
              <a:rPr lang="en-US" smtClean="0"/>
              <a:pPr/>
              <a:t>3/15/2016</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3/15/2016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3/15/2016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D8BD707-D9CF-40AE-B4C6-C98DA3205C09}" type="datetimeFigureOut">
              <a:rPr lang="en-US" smtClean="0"/>
              <a:pPr/>
              <a:t>3/15/2016</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6F15528-21DE-4FAA-801E-634DDDAF4B2B}"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spd="slow">
    <p:cover/>
  </p:transition>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package" Target="../embeddings/Microsoft_PowerPoint_Slide1.sldx"/></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67744" y="5949280"/>
            <a:ext cx="6172200" cy="743744"/>
          </a:xfrm>
        </p:spPr>
        <p:txBody>
          <a:bodyPr>
            <a:normAutofit fontScale="90000"/>
          </a:bodyPr>
          <a:lstStyle/>
          <a:p>
            <a:pPr algn="ctr"/>
            <a:r>
              <a:rPr lang="en-US" b="1" dirty="0" smtClean="0"/>
              <a:t/>
            </a:r>
            <a:br>
              <a:rPr lang="en-US" b="1" dirty="0" smtClean="0"/>
            </a:br>
            <a:r>
              <a:rPr lang="en-US" b="1" dirty="0"/>
              <a:t/>
            </a:r>
            <a:br>
              <a:rPr lang="en-US" b="1" dirty="0"/>
            </a:br>
            <a:r>
              <a:rPr lang="en-US" b="1" dirty="0" smtClean="0"/>
              <a:t/>
            </a:r>
            <a:br>
              <a:rPr lang="en-US" b="1" dirty="0" smtClean="0"/>
            </a:br>
            <a:r>
              <a:rPr lang="en-US" sz="2200" dirty="0"/>
              <a:t/>
            </a:r>
            <a:br>
              <a:rPr lang="en-US" sz="2200" dirty="0"/>
            </a:br>
            <a:r>
              <a:rPr lang="ro-RO" sz="2200" b="1" dirty="0" smtClean="0">
                <a:latin typeface="Times New Roman" pitchFamily="18" charset="0"/>
                <a:cs typeface="Times New Roman" pitchFamily="18" charset="0"/>
              </a:rPr>
              <a:t>Secția Științe Sociale și Economice </a:t>
            </a:r>
            <a:br>
              <a:rPr lang="ro-RO" sz="2200" b="1" dirty="0" smtClean="0">
                <a:latin typeface="Times New Roman" pitchFamily="18" charset="0"/>
                <a:cs typeface="Times New Roman" pitchFamily="18" charset="0"/>
              </a:rPr>
            </a:br>
            <a:r>
              <a:rPr lang="ro-RO" sz="2200" b="1" dirty="0" smtClean="0">
                <a:latin typeface="Times New Roman" pitchFamily="18" charset="0"/>
                <a:cs typeface="Times New Roman" pitchFamily="18" charset="0"/>
              </a:rPr>
              <a:t>a Academiei de Științe a Moldovei</a:t>
            </a:r>
            <a:r>
              <a:rPr lang="ro-RO" sz="2200" b="1" dirty="0" smtClean="0">
                <a:solidFill>
                  <a:schemeClr val="tx1"/>
                </a:solidFill>
                <a:effectLst/>
                <a:latin typeface="Times New Roman" pitchFamily="18" charset="0"/>
                <a:cs typeface="Times New Roman" pitchFamily="18" charset="0"/>
              </a:rPr>
              <a:t> </a:t>
            </a:r>
            <a:r>
              <a:rPr lang="en-US" sz="2700" b="1" dirty="0" smtClean="0">
                <a:solidFill>
                  <a:schemeClr val="tx1"/>
                </a:solidFill>
                <a:effectLst/>
                <a:latin typeface="Times New Roman" pitchFamily="18" charset="0"/>
                <a:cs typeface="Times New Roman" pitchFamily="18" charset="0"/>
              </a:rPr>
              <a:t/>
            </a:r>
            <a:br>
              <a:rPr lang="en-US" sz="2700" b="1" dirty="0" smtClean="0">
                <a:solidFill>
                  <a:schemeClr val="tx1"/>
                </a:solidFill>
                <a:effectLst/>
                <a:latin typeface="Times New Roman" pitchFamily="18" charset="0"/>
                <a:cs typeface="Times New Roman" pitchFamily="18" charset="0"/>
              </a:rPr>
            </a:br>
            <a:r>
              <a:rPr lang="ro-RO" sz="2700" dirty="0">
                <a:solidFill>
                  <a:schemeClr val="tx1"/>
                </a:solidFill>
                <a:latin typeface="Times New Roman" pitchFamily="18" charset="0"/>
                <a:cs typeface="Times New Roman" pitchFamily="18" charset="0"/>
              </a:rPr>
              <a:t/>
            </a:r>
            <a:br>
              <a:rPr lang="ro-RO" sz="2700" dirty="0">
                <a:solidFill>
                  <a:schemeClr val="tx1"/>
                </a:solidFill>
                <a:latin typeface="Times New Roman" pitchFamily="18" charset="0"/>
                <a:cs typeface="Times New Roman" pitchFamily="18" charset="0"/>
              </a:rPr>
            </a:br>
            <a:r>
              <a:rPr lang="ro-RO" sz="2700" dirty="0" smtClean="0">
                <a:solidFill>
                  <a:schemeClr val="tx1"/>
                </a:solidFill>
                <a:latin typeface="Times New Roman" pitchFamily="18" charset="0"/>
                <a:cs typeface="Times New Roman" pitchFamily="18" charset="0"/>
              </a:rPr>
              <a:t/>
            </a:r>
            <a:br>
              <a:rPr lang="ro-RO" sz="2700" dirty="0" smtClean="0">
                <a:solidFill>
                  <a:schemeClr val="tx1"/>
                </a:solidFill>
                <a:latin typeface="Times New Roman" pitchFamily="18" charset="0"/>
                <a:cs typeface="Times New Roman" pitchFamily="18" charset="0"/>
              </a:rPr>
            </a:br>
            <a:r>
              <a:rPr lang="ro-RO" sz="31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R</a:t>
            </a:r>
            <a:r>
              <a:rPr lang="en-US" sz="31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aport</a:t>
            </a:r>
            <a:r>
              <a:rPr lang="ro-RO" sz="31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1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privind</a:t>
            </a:r>
            <a:r>
              <a:rPr lang="en-US" sz="31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1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rezultatele</a:t>
            </a:r>
            <a:r>
              <a:rPr lang="en-US" sz="31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1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activit</a:t>
            </a:r>
            <a:r>
              <a:rPr lang="ro-RO" sz="31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ăț</a:t>
            </a:r>
            <a:r>
              <a:rPr lang="en-US" sz="31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ii </a:t>
            </a:r>
            <a:r>
              <a:rPr lang="ro-RO" sz="31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ştiinţifice a</a:t>
            </a:r>
            <a:r>
              <a:rPr lang="en-US" sz="31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r>
            <a:br>
              <a:rPr lang="en-US" sz="31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br>
            <a:r>
              <a:rPr lang="ro-RO" sz="31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Secţiei Ştiinţe </a:t>
            </a:r>
            <a:r>
              <a:rPr lang="en-US" sz="31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Economice</a:t>
            </a:r>
            <a:r>
              <a:rPr lang="en-US" sz="31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ro-RO" sz="31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şi Sociale</a:t>
            </a:r>
            <a:br>
              <a:rPr lang="ro-RO" sz="31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br>
            <a:r>
              <a:rPr lang="ro-RO" sz="31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în anul 2015</a:t>
            </a:r>
            <a:r>
              <a:rPr lang="ro-RO" sz="2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r>
            <a:br>
              <a:rPr lang="ro-RO" sz="2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br>
            <a:r>
              <a:rPr lang="en-US" sz="2700" dirty="0">
                <a:solidFill>
                  <a:schemeClr val="tx1"/>
                </a:solidFill>
                <a:latin typeface="Times New Roman" pitchFamily="18" charset="0"/>
                <a:cs typeface="Times New Roman" pitchFamily="18" charset="0"/>
              </a:rPr>
              <a:t/>
            </a:r>
            <a:br>
              <a:rPr lang="en-US" sz="2700" dirty="0">
                <a:solidFill>
                  <a:schemeClr val="tx1"/>
                </a:solidFill>
                <a:latin typeface="Times New Roman" pitchFamily="18" charset="0"/>
                <a:cs typeface="Times New Roman" pitchFamily="18" charset="0"/>
              </a:rPr>
            </a:br>
            <a:r>
              <a:rPr lang="en-US" sz="2700" dirty="0" smtClean="0">
                <a:solidFill>
                  <a:schemeClr val="tx1"/>
                </a:solidFill>
                <a:latin typeface="Times New Roman" pitchFamily="18" charset="0"/>
                <a:cs typeface="Times New Roman" pitchFamily="18" charset="0"/>
              </a:rPr>
              <a:t/>
            </a:r>
            <a:br>
              <a:rPr lang="en-US" sz="2700" dirty="0" smtClean="0">
                <a:solidFill>
                  <a:schemeClr val="tx1"/>
                </a:solidFill>
                <a:latin typeface="Times New Roman" pitchFamily="18" charset="0"/>
                <a:cs typeface="Times New Roman" pitchFamily="18" charset="0"/>
              </a:rPr>
            </a:br>
            <a:r>
              <a:rPr lang="ro-RO" sz="2000" b="1" dirty="0" smtClean="0">
                <a:latin typeface="Times New Roman" pitchFamily="18" charset="0"/>
                <a:cs typeface="Times New Roman" pitchFamily="18" charset="0"/>
              </a:rPr>
              <a:t>Coordonator:</a:t>
            </a:r>
            <a:r>
              <a:rPr lang="en-US" sz="2000" b="1" dirty="0" smtClean="0">
                <a:latin typeface="Times New Roman" pitchFamily="18" charset="0"/>
                <a:cs typeface="Times New Roman" pitchFamily="18" charset="0"/>
              </a:rPr>
              <a:t> </a:t>
            </a:r>
            <a:r>
              <a:rPr lang="ro-RO" sz="2000" b="1" dirty="0" smtClean="0">
                <a:latin typeface="Times New Roman" pitchFamily="18" charset="0"/>
                <a:cs typeface="Times New Roman" pitchFamily="18" charset="0"/>
              </a:rPr>
              <a:t>prof. Victor MORARU</a:t>
            </a:r>
            <a:r>
              <a:rPr lang="en-US" sz="2000" b="1" dirty="0" smtClean="0">
                <a:latin typeface="Times New Roman" pitchFamily="18" charset="0"/>
                <a:cs typeface="Times New Roman" pitchFamily="18" charset="0"/>
              </a:rPr>
              <a:t> </a:t>
            </a:r>
            <a:r>
              <a:rPr lang="ro-RO" sz="2000" b="1" dirty="0" smtClean="0">
                <a:latin typeface="Times New Roman" pitchFamily="18" charset="0"/>
                <a:cs typeface="Times New Roman" pitchFamily="18" charset="0"/>
              </a:rPr>
              <a:t/>
            </a:r>
            <a:br>
              <a:rPr lang="ro-RO" sz="2000" b="1" dirty="0" smtClean="0">
                <a:latin typeface="Times New Roman" pitchFamily="18" charset="0"/>
                <a:cs typeface="Times New Roman" pitchFamily="18" charset="0"/>
              </a:rPr>
            </a:br>
            <a:r>
              <a:rPr lang="ro-RO" sz="2000" b="1" dirty="0" smtClean="0">
                <a:latin typeface="Times New Roman" pitchFamily="18" charset="0"/>
                <a:cs typeface="Times New Roman" pitchFamily="18" charset="0"/>
              </a:rPr>
              <a:t>Secretar ştiinţific: dr. Silvia </a:t>
            </a:r>
            <a:r>
              <a:rPr lang="ro-RO" sz="2000" b="1" dirty="0" err="1" smtClean="0">
                <a:latin typeface="Times New Roman" pitchFamily="18" charset="0"/>
                <a:cs typeface="Times New Roman" pitchFamily="18" charset="0"/>
              </a:rPr>
              <a:t>Mitcu</a:t>
            </a:r>
            <a:r>
              <a:rPr lang="ro-RO" sz="1800" b="1" dirty="0" smtClean="0">
                <a:latin typeface="Times New Roman" pitchFamily="18" charset="0"/>
                <a:cs typeface="Times New Roman" pitchFamily="18" charset="0"/>
              </a:rPr>
              <a:t/>
            </a:r>
            <a:br>
              <a:rPr lang="ro-RO" sz="1800" b="1" dirty="0" smtClean="0">
                <a:latin typeface="Times New Roman" pitchFamily="18" charset="0"/>
                <a:cs typeface="Times New Roman" pitchFamily="18" charset="0"/>
              </a:rPr>
            </a:br>
            <a:r>
              <a:rPr lang="ru-RU" sz="2800" b="1" dirty="0" smtClean="0">
                <a:solidFill>
                  <a:srgbClr val="C00000"/>
                </a:solidFill>
                <a:latin typeface="Times New Roman" pitchFamily="18" charset="0"/>
                <a:cs typeface="Times New Roman" pitchFamily="18" charset="0"/>
              </a:rPr>
              <a:t/>
            </a:r>
            <a:br>
              <a:rPr lang="ru-RU" sz="2800" b="1" dirty="0" smtClean="0">
                <a:solidFill>
                  <a:srgbClr val="C00000"/>
                </a:solidFill>
                <a:latin typeface="Times New Roman" pitchFamily="18" charset="0"/>
                <a:cs typeface="Times New Roman" pitchFamily="18" charset="0"/>
              </a:rPr>
            </a:br>
            <a:r>
              <a:rPr lang="en-US" sz="2800" b="1" dirty="0" smtClean="0">
                <a:solidFill>
                  <a:srgbClr val="C00000"/>
                </a:solidFill>
                <a:latin typeface="Times New Roman" pitchFamily="18" charset="0"/>
                <a:cs typeface="Times New Roman" pitchFamily="18" charset="0"/>
              </a:rPr>
              <a:t/>
            </a:r>
            <a:br>
              <a:rPr lang="en-US" sz="2800" b="1" dirty="0" smtClean="0">
                <a:solidFill>
                  <a:srgbClr val="C00000"/>
                </a:solidFill>
                <a:latin typeface="Times New Roman" pitchFamily="18" charset="0"/>
                <a:cs typeface="Times New Roman" pitchFamily="18" charset="0"/>
              </a:rPr>
            </a:br>
            <a:r>
              <a:rPr lang="en-US" sz="2800" b="1" dirty="0" smtClean="0">
                <a:solidFill>
                  <a:srgbClr val="C00000"/>
                </a:solidFill>
                <a:latin typeface="Times New Roman" pitchFamily="18" charset="0"/>
                <a:cs typeface="Times New Roman" pitchFamily="18" charset="0"/>
              </a:rPr>
              <a:t/>
            </a:r>
            <a:br>
              <a:rPr lang="en-US" sz="2800" b="1" dirty="0" smtClean="0">
                <a:solidFill>
                  <a:srgbClr val="C00000"/>
                </a:solidFill>
                <a:latin typeface="Times New Roman" pitchFamily="18" charset="0"/>
                <a:cs typeface="Times New Roman" pitchFamily="18" charset="0"/>
              </a:rPr>
            </a:br>
            <a:r>
              <a:rPr lang="en-US" altLang="ru-RU" sz="1800" dirty="0" smtClean="0">
                <a:solidFill>
                  <a:srgbClr val="C00000"/>
                </a:solidFill>
                <a:effectLst/>
                <a:latin typeface="Times New Roman" pitchFamily="18" charset="0"/>
                <a:cs typeface="Times New Roman" pitchFamily="18" charset="0"/>
              </a:rPr>
              <a:t>Chi</a:t>
            </a:r>
            <a:r>
              <a:rPr lang="ro-RO" altLang="ru-RU" sz="1800" dirty="0" err="1" smtClean="0">
                <a:solidFill>
                  <a:srgbClr val="C00000"/>
                </a:solidFill>
                <a:effectLst/>
                <a:latin typeface="Times New Roman" pitchFamily="18" charset="0"/>
                <a:cs typeface="Times New Roman" pitchFamily="18" charset="0"/>
              </a:rPr>
              <a:t>şinău</a:t>
            </a:r>
            <a:r>
              <a:rPr lang="en-US" altLang="ru-RU" sz="1800" dirty="0" smtClean="0">
                <a:solidFill>
                  <a:srgbClr val="C00000"/>
                </a:solidFill>
                <a:effectLst/>
                <a:latin typeface="Times New Roman" pitchFamily="18" charset="0"/>
                <a:cs typeface="Times New Roman" pitchFamily="18" charset="0"/>
              </a:rPr>
              <a:t> </a:t>
            </a:r>
            <a:br>
              <a:rPr lang="en-US" altLang="ru-RU" sz="1800" dirty="0" smtClean="0">
                <a:solidFill>
                  <a:srgbClr val="C00000"/>
                </a:solidFill>
                <a:effectLst/>
                <a:latin typeface="Times New Roman" pitchFamily="18" charset="0"/>
                <a:cs typeface="Times New Roman" pitchFamily="18" charset="0"/>
              </a:rPr>
            </a:br>
            <a:r>
              <a:rPr lang="ro-RO" altLang="ru-RU" sz="1800" dirty="0" smtClean="0">
                <a:solidFill>
                  <a:srgbClr val="C00000"/>
                </a:solidFill>
                <a:effectLst/>
                <a:latin typeface="Times New Roman" pitchFamily="18" charset="0"/>
                <a:cs typeface="Times New Roman" pitchFamily="18" charset="0"/>
              </a:rPr>
              <a:t>19 </a:t>
            </a:r>
            <a:r>
              <a:rPr lang="ro-RO" altLang="ru-RU" sz="1800" dirty="0" err="1" smtClean="0">
                <a:solidFill>
                  <a:srgbClr val="C00000"/>
                </a:solidFill>
                <a:effectLst/>
                <a:latin typeface="Times New Roman" pitchFamily="18" charset="0"/>
                <a:cs typeface="Times New Roman" pitchFamily="18" charset="0"/>
              </a:rPr>
              <a:t>februari</a:t>
            </a:r>
            <a:r>
              <a:rPr lang="en-US" altLang="ru-RU" sz="1800" dirty="0" smtClean="0">
                <a:solidFill>
                  <a:srgbClr val="C00000"/>
                </a:solidFill>
                <a:effectLst/>
                <a:latin typeface="Times New Roman" pitchFamily="18" charset="0"/>
                <a:cs typeface="Times New Roman" pitchFamily="18" charset="0"/>
              </a:rPr>
              <a:t>e 201</a:t>
            </a:r>
            <a:r>
              <a:rPr lang="ro-RO" altLang="ru-RU" sz="1800" dirty="0" smtClean="0">
                <a:solidFill>
                  <a:srgbClr val="C00000"/>
                </a:solidFill>
                <a:effectLst/>
                <a:latin typeface="Times New Roman" pitchFamily="18" charset="0"/>
                <a:cs typeface="Times New Roman" pitchFamily="18" charset="0"/>
              </a:rPr>
              <a:t>6</a:t>
            </a:r>
            <a:r>
              <a:rPr lang="ru-RU" altLang="ru-RU" sz="2700" b="1" dirty="0">
                <a:solidFill>
                  <a:srgbClr val="002060"/>
                </a:solidFill>
                <a:cs typeface="Arial" panose="020B0604020202020204" pitchFamily="34" charset="0"/>
              </a:rPr>
              <a:t/>
            </a:r>
            <a:br>
              <a:rPr lang="ru-RU" altLang="ru-RU" sz="2700" b="1" dirty="0">
                <a:solidFill>
                  <a:srgbClr val="002060"/>
                </a:solidFill>
                <a:cs typeface="Arial" panose="020B0604020202020204" pitchFamily="34" charset="0"/>
              </a:rPr>
            </a:br>
            <a:endParaRPr lang="en-US" sz="2700" dirty="0">
              <a:solidFill>
                <a:schemeClr val="tx1"/>
              </a:solidFill>
            </a:endParaRPr>
          </a:p>
        </p:txBody>
      </p:sp>
    </p:spTree>
    <p:extLst>
      <p:ext uri="{BB962C8B-B14F-4D97-AF65-F5344CB8AC3E}">
        <p14:creationId xmlns:p14="http://schemas.microsoft.com/office/powerpoint/2010/main" val="3375061051"/>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2400" b="1" dirty="0">
                <a:solidFill>
                  <a:srgbClr val="C00000"/>
                </a:solidFill>
                <a:effectLst/>
                <a:latin typeface="Baskerville Old Face" pitchFamily="18" charset="0"/>
                <a:cs typeface="Arial" pitchFamily="34" charset="0"/>
              </a:rPr>
              <a:t>Secția Științe Sociale și Economice a </a:t>
            </a:r>
            <a:r>
              <a:rPr lang="ro-RO" sz="2400" b="1" dirty="0" err="1" smtClean="0">
                <a:solidFill>
                  <a:srgbClr val="C00000"/>
                </a:solidFill>
                <a:effectLst/>
                <a:latin typeface="Baskerville Old Face" pitchFamily="18" charset="0"/>
                <a:cs typeface="Arial" pitchFamily="34" charset="0"/>
              </a:rPr>
              <a:t>AȘM</a:t>
            </a:r>
            <a:r>
              <a:rPr lang="ro-RO" sz="2400" b="1" dirty="0" smtClean="0">
                <a:solidFill>
                  <a:srgbClr val="C00000"/>
                </a:solidFill>
                <a:effectLst/>
                <a:latin typeface="Baskerville Old Face" pitchFamily="18" charset="0"/>
                <a:cs typeface="Arial" pitchFamily="34" charset="0"/>
              </a:rPr>
              <a:t/>
            </a:r>
            <a:br>
              <a:rPr lang="ro-RO" sz="2400" b="1" dirty="0" smtClean="0">
                <a:solidFill>
                  <a:srgbClr val="C00000"/>
                </a:solidFill>
                <a:effectLst/>
                <a:latin typeface="Baskerville Old Face" pitchFamily="18" charset="0"/>
                <a:cs typeface="Arial" pitchFamily="34" charset="0"/>
              </a:rPr>
            </a:br>
            <a:r>
              <a:rPr lang="ro-RO" sz="2400" b="1" dirty="0" smtClean="0">
                <a:solidFill>
                  <a:srgbClr val="C00000"/>
                </a:solidFill>
                <a:effectLst/>
                <a:latin typeface="Baskerville Old Face" pitchFamily="18" charset="0"/>
                <a:cs typeface="Arial" pitchFamily="34" charset="0"/>
              </a:rPr>
              <a:t/>
            </a:r>
            <a:br>
              <a:rPr lang="ro-RO" sz="2400" b="1" dirty="0" smtClean="0">
                <a:solidFill>
                  <a:srgbClr val="C00000"/>
                </a:solidFill>
                <a:effectLst/>
                <a:latin typeface="Baskerville Old Face" pitchFamily="18" charset="0"/>
                <a:cs typeface="Arial" pitchFamily="34" charset="0"/>
              </a:rPr>
            </a:br>
            <a:r>
              <a:rPr lang="ro-RO" sz="1800" b="1" dirty="0" smtClean="0">
                <a:solidFill>
                  <a:srgbClr val="0000FF"/>
                </a:solidFill>
                <a:effectLst/>
                <a:latin typeface="Baskerville Old Face" pitchFamily="18" charset="0"/>
                <a:cs typeface="Arial" pitchFamily="34" charset="0"/>
              </a:rPr>
              <a:t>Obiectivele - țintă</a:t>
            </a:r>
            <a:endParaRPr lang="en-US" sz="1800" dirty="0">
              <a:solidFill>
                <a:srgbClr val="0000FF"/>
              </a:solidFill>
            </a:endParaRPr>
          </a:p>
        </p:txBody>
      </p:sp>
      <p:sp>
        <p:nvSpPr>
          <p:cNvPr id="3" name="Content Placeholder 2"/>
          <p:cNvSpPr>
            <a:spLocks noGrp="1"/>
          </p:cNvSpPr>
          <p:nvPr>
            <p:ph idx="1"/>
          </p:nvPr>
        </p:nvSpPr>
        <p:spPr/>
        <p:txBody>
          <a:bodyPr>
            <a:normAutofit fontScale="55000" lnSpcReduction="20000"/>
          </a:bodyPr>
          <a:lstStyle/>
          <a:p>
            <a:r>
              <a:rPr lang="ro-RO" dirty="0"/>
              <a:t>Antrenarea membrilor Secţiei în organizarea evenimentelor dedicate aniversării a 70 de ani de la crearea primelor instituţii  de cercetare ale </a:t>
            </a:r>
            <a:r>
              <a:rPr lang="ro-RO" dirty="0" err="1"/>
              <a:t>AŞM</a:t>
            </a:r>
            <a:r>
              <a:rPr lang="ro-RO" dirty="0"/>
              <a:t> şi 50 de ani de la fondarea </a:t>
            </a:r>
            <a:r>
              <a:rPr lang="ro-RO" dirty="0" err="1"/>
              <a:t>AŞM</a:t>
            </a:r>
            <a:r>
              <a:rPr lang="ro-RO" dirty="0"/>
              <a:t>, prin organizarea conferințelor, pregătirea şi publicarea broşurilor şi revistelor tematice. (prima conferință cu genericul dedicată Aniversării </a:t>
            </a:r>
            <a:r>
              <a:rPr lang="ro-RO" dirty="0" err="1"/>
              <a:t>AȘM</a:t>
            </a:r>
            <a:r>
              <a:rPr lang="ro-RO" dirty="0"/>
              <a:t> va avea loc la 25 februarie)</a:t>
            </a:r>
            <a:endParaRPr lang="en-US" dirty="0"/>
          </a:p>
          <a:p>
            <a:pPr lvl="0"/>
            <a:r>
              <a:rPr lang="fr-CM" dirty="0" err="1"/>
              <a:t>Intensificarea</a:t>
            </a:r>
            <a:r>
              <a:rPr lang="fr-CM" dirty="0"/>
              <a:t> </a:t>
            </a:r>
            <a:r>
              <a:rPr lang="fr-CM" dirty="0" err="1"/>
              <a:t>activităţilor</a:t>
            </a:r>
            <a:r>
              <a:rPr lang="fr-CM" dirty="0"/>
              <a:t> de </a:t>
            </a:r>
            <a:r>
              <a:rPr lang="fr-CM" dirty="0" err="1"/>
              <a:t>cercetare</a:t>
            </a:r>
            <a:r>
              <a:rPr lang="fr-CM" dirty="0"/>
              <a:t> </a:t>
            </a:r>
            <a:r>
              <a:rPr lang="fr-CM" dirty="0" err="1"/>
              <a:t>prin</a:t>
            </a:r>
            <a:r>
              <a:rPr lang="fr-CM" dirty="0"/>
              <a:t> </a:t>
            </a:r>
            <a:r>
              <a:rPr lang="fr-CM" dirty="0" err="1"/>
              <a:t>realizărea</a:t>
            </a:r>
            <a:r>
              <a:rPr lang="fr-CM" dirty="0"/>
              <a:t> </a:t>
            </a:r>
            <a:r>
              <a:rPr lang="fr-CM" dirty="0" err="1"/>
              <a:t>studiilor</a:t>
            </a:r>
            <a:r>
              <a:rPr lang="fr-CM" dirty="0"/>
              <a:t> </a:t>
            </a:r>
            <a:r>
              <a:rPr lang="fr-CM" dirty="0" err="1"/>
              <a:t>interdisciplinare</a:t>
            </a:r>
            <a:r>
              <a:rPr lang="fr-CM" dirty="0"/>
              <a:t>. </a:t>
            </a:r>
            <a:endParaRPr lang="en-US" dirty="0"/>
          </a:p>
          <a:p>
            <a:pPr lvl="0"/>
            <a:r>
              <a:rPr lang="fr-CM" dirty="0" err="1"/>
              <a:t>Obţinerea</a:t>
            </a:r>
            <a:r>
              <a:rPr lang="fr-CM" dirty="0"/>
              <a:t> </a:t>
            </a:r>
            <a:r>
              <a:rPr lang="fr-CM" dirty="0" err="1"/>
              <a:t>finanţării</a:t>
            </a:r>
            <a:r>
              <a:rPr lang="fr-CM" dirty="0"/>
              <a:t> </a:t>
            </a:r>
            <a:r>
              <a:rPr lang="fr-CM" dirty="0" err="1"/>
              <a:t>extrabugetare</a:t>
            </a:r>
            <a:r>
              <a:rPr lang="fr-CM" dirty="0"/>
              <a:t> ce </a:t>
            </a:r>
            <a:r>
              <a:rPr lang="fr-CM" dirty="0" err="1"/>
              <a:t>ar</a:t>
            </a:r>
            <a:r>
              <a:rPr lang="fr-CM" dirty="0"/>
              <a:t> </a:t>
            </a:r>
            <a:r>
              <a:rPr lang="fr-CM" dirty="0" err="1"/>
              <a:t>asigura</a:t>
            </a:r>
            <a:r>
              <a:rPr lang="fr-CM" dirty="0"/>
              <a:t> </a:t>
            </a:r>
            <a:r>
              <a:rPr lang="fr-CM" dirty="0" err="1"/>
              <a:t>intensificarea</a:t>
            </a:r>
            <a:r>
              <a:rPr lang="fr-CM" dirty="0"/>
              <a:t> </a:t>
            </a:r>
            <a:r>
              <a:rPr lang="fr-CM" dirty="0" err="1"/>
              <a:t>procesului</a:t>
            </a:r>
            <a:r>
              <a:rPr lang="fr-CM" dirty="0"/>
              <a:t> de </a:t>
            </a:r>
            <a:r>
              <a:rPr lang="fr-CM" dirty="0" err="1"/>
              <a:t>cercetare-inovare</a:t>
            </a:r>
            <a:r>
              <a:rPr lang="fr-CM" dirty="0"/>
              <a:t>, </a:t>
            </a:r>
            <a:r>
              <a:rPr lang="fr-CM" dirty="0" err="1"/>
              <a:t>ar</a:t>
            </a:r>
            <a:r>
              <a:rPr lang="fr-CM" dirty="0"/>
              <a:t> </a:t>
            </a:r>
            <a:r>
              <a:rPr lang="fr-CM" dirty="0" err="1"/>
              <a:t>contribui</a:t>
            </a:r>
            <a:r>
              <a:rPr lang="fr-CM" dirty="0"/>
              <a:t> la </a:t>
            </a:r>
            <a:r>
              <a:rPr lang="fr-CM" dirty="0" err="1"/>
              <a:t>modernizarea</a:t>
            </a:r>
            <a:r>
              <a:rPr lang="fr-CM" dirty="0"/>
              <a:t> </a:t>
            </a:r>
            <a:r>
              <a:rPr lang="fr-CM" dirty="0" err="1"/>
              <a:t>infrastructurii</a:t>
            </a:r>
            <a:r>
              <a:rPr lang="fr-CM" dirty="0"/>
              <a:t> </a:t>
            </a:r>
            <a:r>
              <a:rPr lang="fr-CM" dirty="0" err="1"/>
              <a:t>instituţiilor</a:t>
            </a:r>
            <a:r>
              <a:rPr lang="fr-CM" dirty="0"/>
              <a:t> </a:t>
            </a:r>
            <a:r>
              <a:rPr lang="fr-CM" dirty="0" err="1"/>
              <a:t>şi</a:t>
            </a:r>
            <a:r>
              <a:rPr lang="fr-CM" dirty="0"/>
              <a:t>, nu </a:t>
            </a:r>
            <a:r>
              <a:rPr lang="fr-CM" dirty="0" err="1"/>
              <a:t>în</a:t>
            </a:r>
            <a:r>
              <a:rPr lang="fr-CM" dirty="0"/>
              <a:t> </a:t>
            </a:r>
            <a:r>
              <a:rPr lang="fr-CM" dirty="0" err="1"/>
              <a:t>ultimul</a:t>
            </a:r>
            <a:r>
              <a:rPr lang="fr-CM" dirty="0"/>
              <a:t> </a:t>
            </a:r>
            <a:r>
              <a:rPr lang="fr-CM" dirty="0" err="1"/>
              <a:t>rând</a:t>
            </a:r>
            <a:r>
              <a:rPr lang="fr-CM" dirty="0"/>
              <a:t>, </a:t>
            </a:r>
            <a:r>
              <a:rPr lang="fr-CM" dirty="0" err="1"/>
              <a:t>ar</a:t>
            </a:r>
            <a:r>
              <a:rPr lang="fr-CM" dirty="0"/>
              <a:t> </a:t>
            </a:r>
            <a:r>
              <a:rPr lang="fr-CM" dirty="0" err="1"/>
              <a:t>atrage</a:t>
            </a:r>
            <a:r>
              <a:rPr lang="fr-CM" dirty="0"/>
              <a:t> </a:t>
            </a:r>
            <a:r>
              <a:rPr lang="fr-CM" dirty="0" err="1"/>
              <a:t>tinerii</a:t>
            </a:r>
            <a:r>
              <a:rPr lang="fr-CM" dirty="0"/>
              <a:t> </a:t>
            </a:r>
            <a:r>
              <a:rPr lang="fr-CM" dirty="0" err="1"/>
              <a:t>cercetători</a:t>
            </a:r>
            <a:r>
              <a:rPr lang="fr-CM" dirty="0"/>
              <a:t> </a:t>
            </a:r>
            <a:r>
              <a:rPr lang="fr-CM" dirty="0" err="1"/>
              <a:t>şi</a:t>
            </a:r>
            <a:r>
              <a:rPr lang="fr-CM" dirty="0"/>
              <a:t> </a:t>
            </a:r>
            <a:r>
              <a:rPr lang="fr-CM" dirty="0" err="1"/>
              <a:t>ar</a:t>
            </a:r>
            <a:r>
              <a:rPr lang="fr-CM" dirty="0"/>
              <a:t> </a:t>
            </a:r>
            <a:r>
              <a:rPr lang="fr-CM" dirty="0" err="1"/>
              <a:t>menţine</a:t>
            </a:r>
            <a:r>
              <a:rPr lang="fr-CM" dirty="0"/>
              <a:t> </a:t>
            </a:r>
            <a:r>
              <a:rPr lang="fr-CM" dirty="0" err="1"/>
              <a:t>cadrele</a:t>
            </a:r>
            <a:r>
              <a:rPr lang="fr-CM" dirty="0"/>
              <a:t> </a:t>
            </a:r>
            <a:r>
              <a:rPr lang="fr-CM" dirty="0" err="1"/>
              <a:t>înalt</a:t>
            </a:r>
            <a:r>
              <a:rPr lang="fr-CM" dirty="0"/>
              <a:t> </a:t>
            </a:r>
            <a:r>
              <a:rPr lang="fr-CM" dirty="0" err="1"/>
              <a:t>calificate</a:t>
            </a:r>
            <a:r>
              <a:rPr lang="fr-CM" dirty="0"/>
              <a:t>.</a:t>
            </a:r>
            <a:endParaRPr lang="en-US" dirty="0"/>
          </a:p>
          <a:p>
            <a:pPr lvl="0"/>
            <a:r>
              <a:rPr lang="ro-RO" dirty="0"/>
              <a:t>Stimularea participării la concursurile de proiecte </a:t>
            </a:r>
            <a:r>
              <a:rPr lang="ro-RO" dirty="0" smtClean="0"/>
              <a:t>internaţionale</a:t>
            </a:r>
          </a:p>
          <a:p>
            <a:pPr lvl="0"/>
            <a:r>
              <a:rPr lang="ro-RO" dirty="0" smtClean="0"/>
              <a:t>Promovarea </a:t>
            </a:r>
            <a:r>
              <a:rPr lang="ro-RO" dirty="0"/>
              <a:t>continuă a imaginii ştiinţei şi a rezultatelor obţinute în baza diferitor canale mediatice</a:t>
            </a:r>
            <a:r>
              <a:rPr lang="ro-RO" dirty="0" smtClean="0"/>
              <a:t>.</a:t>
            </a:r>
            <a:r>
              <a:rPr lang="ro-RO" dirty="0"/>
              <a:t> Dezvoltarea continuă a colaborării cu  centrele de cercetare naţionale şi internaţionale, fortificarea parteneriatelor cu autorităţile publice centrale şi locale.</a:t>
            </a:r>
            <a:endParaRPr lang="en-US" dirty="0"/>
          </a:p>
          <a:p>
            <a:pPr lvl="0"/>
            <a:r>
              <a:rPr lang="ro-RO" dirty="0" smtClean="0"/>
              <a:t>Extinderea </a:t>
            </a:r>
            <a:r>
              <a:rPr lang="ro-RO" dirty="0"/>
              <a:t>arealului de lucrări ştiinţifice publicate în revistele ştiinţifice de prestigiu de peste hotare</a:t>
            </a:r>
            <a:endParaRPr lang="en-US" dirty="0"/>
          </a:p>
          <a:p>
            <a:pPr lvl="0"/>
            <a:endParaRPr lang="en-US" dirty="0"/>
          </a:p>
          <a:p>
            <a:endParaRPr lang="en-US" dirty="0"/>
          </a:p>
        </p:txBody>
      </p:sp>
    </p:spTree>
    <p:extLst>
      <p:ext uri="{BB962C8B-B14F-4D97-AF65-F5344CB8AC3E}">
        <p14:creationId xmlns:p14="http://schemas.microsoft.com/office/powerpoint/2010/main" val="893579150"/>
      </p:ext>
    </p:extLst>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74711"/>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sz="1400">
              <a:latin typeface="Times New Roman" pitchFamily="18" charset="0"/>
              <a:cs typeface="Times New Roman" pitchFamily="18" charset="0"/>
            </a:endParaRPr>
          </a:p>
        </p:txBody>
      </p:sp>
      <p:sp>
        <p:nvSpPr>
          <p:cNvPr id="15362" name="Rectangle 2"/>
          <p:cNvSpPr>
            <a:spLocks noChangeArrowheads="1"/>
          </p:cNvSpPr>
          <p:nvPr/>
        </p:nvSpPr>
        <p:spPr bwMode="auto">
          <a:xfrm>
            <a:off x="4479634" y="74711"/>
            <a:ext cx="184731"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Times New Roman" pitchFamily="18" charset="0"/>
              <a:cs typeface="Times New Roman" pitchFamily="18" charset="0"/>
            </a:endParaRPr>
          </a:p>
        </p:txBody>
      </p:sp>
      <p:sp>
        <p:nvSpPr>
          <p:cNvPr id="11" name="Прямоугольник 10"/>
          <p:cNvSpPr/>
          <p:nvPr/>
        </p:nvSpPr>
        <p:spPr>
          <a:xfrm>
            <a:off x="1331640" y="2492896"/>
            <a:ext cx="7200800" cy="954107"/>
          </a:xfrm>
          <a:prstGeom prst="rect">
            <a:avLst/>
          </a:prstGeom>
        </p:spPr>
        <p:txBody>
          <a:bodyPr wrap="square">
            <a:spAutoFit/>
          </a:bodyPr>
          <a:lstStyle/>
          <a:p>
            <a:pPr algn="ctr" eaLnBrk="0" hangingPunct="0">
              <a:defRPr/>
            </a:pPr>
            <a:r>
              <a:rPr kumimoji="1" lang="ro-RO" sz="2800" b="1" dirty="0">
                <a:solidFill>
                  <a:srgbClr val="C00000"/>
                </a:solidFill>
                <a:latin typeface="Times New Roman" pitchFamily="18" charset="0"/>
                <a:cs typeface="Times New Roman" pitchFamily="18" charset="0"/>
              </a:rPr>
              <a:t>Rezultate </a:t>
            </a:r>
            <a:r>
              <a:rPr kumimoji="1" lang="ro-RO" sz="2800" b="1" dirty="0" smtClean="0">
                <a:solidFill>
                  <a:srgbClr val="C00000"/>
                </a:solidFill>
                <a:latin typeface="Times New Roman" pitchFamily="18" charset="0"/>
                <a:cs typeface="Times New Roman" pitchFamily="18" charset="0"/>
              </a:rPr>
              <a:t>ale cercetărilor în </a:t>
            </a:r>
            <a:r>
              <a:rPr kumimoji="1" lang="ro-RO" sz="2800" b="1" dirty="0">
                <a:solidFill>
                  <a:srgbClr val="C00000"/>
                </a:solidFill>
                <a:latin typeface="Times New Roman" pitchFamily="18" charset="0"/>
                <a:cs typeface="Times New Roman" pitchFamily="18" charset="0"/>
              </a:rPr>
              <a:t>domeniul </a:t>
            </a:r>
            <a:r>
              <a:rPr kumimoji="1" lang="ro-RO" sz="2800" b="1" dirty="0" smtClean="0">
                <a:solidFill>
                  <a:srgbClr val="C00000"/>
                </a:solidFill>
                <a:latin typeface="Times New Roman" pitchFamily="18" charset="0"/>
                <a:cs typeface="Times New Roman" pitchFamily="18" charset="0"/>
              </a:rPr>
              <a:t>științelor sociale și economice </a:t>
            </a:r>
            <a:endParaRPr kumimoji="1" lang="ru-RU" sz="2800" dirty="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3297952408"/>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2"/>
          <p:cNvSpPr txBox="1">
            <a:spLocks/>
          </p:cNvSpPr>
          <p:nvPr/>
        </p:nvSpPr>
        <p:spPr>
          <a:xfrm>
            <a:off x="642910" y="214290"/>
            <a:ext cx="8001056" cy="571504"/>
          </a:xfrm>
          <a:prstGeom prst="rect">
            <a:avLst/>
          </a:prstGeom>
          <a:ln w="6350" cap="rnd">
            <a:noFill/>
          </a:ln>
        </p:spPr>
        <p:txBody>
          <a:bodyPr vert="horz" rtlCol="0" anchor="b" anchorCtr="0">
            <a:normAutofit fontScale="6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o-RO" sz="4200" b="0" i="0" u="none" strike="noStrike" kern="1200" cap="none" spc="-100" normalizeH="0" baseline="0" noProof="0" dirty="0" smtClean="0">
                <a:ln w="3200">
                  <a:solidFill>
                    <a:schemeClr val="bg2">
                      <a:shade val="75000"/>
                      <a:alpha val="25000"/>
                    </a:schemeClr>
                  </a:solidFill>
                  <a:prstDash val="solid"/>
                  <a:round/>
                </a:ln>
                <a:solidFill>
                  <a:srgbClr val="FF0000"/>
                </a:solidFill>
                <a:effectLst>
                  <a:outerShdw blurRad="38100" dist="38100" dir="2700000" algn="tl">
                    <a:srgbClr val="000000">
                      <a:alpha val="43137"/>
                    </a:srgbClr>
                  </a:outerShdw>
                </a:effectLst>
                <a:uLnTx/>
                <a:uFillTx/>
                <a:latin typeface="+mj-lt"/>
                <a:ea typeface="+mj-ea"/>
                <a:cs typeface="+mj-cs"/>
              </a:rPr>
              <a:t>Indicatorii de produs ştiinţific ai activităţii de cercetare în 2015</a:t>
            </a:r>
            <a:endParaRPr kumimoji="0" lang="ru-RU" sz="4200" b="0" i="0" u="none" strike="noStrike" kern="1200" cap="none" spc="-100" normalizeH="0" baseline="0" noProof="0" dirty="0">
              <a:ln w="3200">
                <a:solidFill>
                  <a:schemeClr val="bg2">
                    <a:shade val="75000"/>
                    <a:alpha val="25000"/>
                  </a:schemeClr>
                </a:solidFill>
                <a:prstDash val="solid"/>
                <a:round/>
              </a:ln>
              <a:solidFill>
                <a:srgbClr val="FF0000"/>
              </a:solidFill>
              <a:effectLst>
                <a:outerShdw blurRad="38100" dist="38100" dir="2700000" algn="tl">
                  <a:srgbClr val="000000">
                    <a:alpha val="43137"/>
                  </a:srgbClr>
                </a:outerShdw>
              </a:effectLst>
              <a:uLnTx/>
              <a:uFillTx/>
              <a:latin typeface="+mj-lt"/>
              <a:ea typeface="+mj-ea"/>
              <a:cs typeface="+mj-cs"/>
            </a:endParaRPr>
          </a:p>
        </p:txBody>
      </p:sp>
      <p:graphicFrame>
        <p:nvGraphicFramePr>
          <p:cNvPr id="5" name="Таблица 4"/>
          <p:cNvGraphicFramePr>
            <a:graphicFrameLocks noGrp="1"/>
          </p:cNvGraphicFramePr>
          <p:nvPr>
            <p:extLst>
              <p:ext uri="{D42A27DB-BD31-4B8C-83A1-F6EECF244321}">
                <p14:modId xmlns:p14="http://schemas.microsoft.com/office/powerpoint/2010/main" val="3712486281"/>
              </p:ext>
            </p:extLst>
          </p:nvPr>
        </p:nvGraphicFramePr>
        <p:xfrm>
          <a:off x="1500166" y="928670"/>
          <a:ext cx="6143670" cy="5574974"/>
        </p:xfrm>
        <a:graphic>
          <a:graphicData uri="http://schemas.openxmlformats.org/drawingml/2006/table">
            <a:tbl>
              <a:tblPr firstRow="1" bandRow="1">
                <a:tableStyleId>{5C22544A-7EE6-4342-B048-85BDC9FD1C3A}</a:tableStyleId>
              </a:tblPr>
              <a:tblGrid>
                <a:gridCol w="5072098"/>
                <a:gridCol w="1071572"/>
              </a:tblGrid>
              <a:tr h="285752">
                <a:tc>
                  <a:txBody>
                    <a:bodyPr/>
                    <a:lstStyle/>
                    <a:p>
                      <a:r>
                        <a:rPr lang="ro-RO" sz="1600" dirty="0" smtClean="0"/>
                        <a:t>Numărul total de publicaţii</a:t>
                      </a:r>
                      <a:endParaRPr lang="ru-RU" sz="1600" dirty="0"/>
                    </a:p>
                  </a:txBody>
                  <a:tcPr/>
                </a:tc>
                <a:tc>
                  <a:txBody>
                    <a:bodyPr/>
                    <a:lstStyle/>
                    <a:p>
                      <a:r>
                        <a:rPr lang="en-US" sz="1600" dirty="0" smtClean="0">
                          <a:solidFill>
                            <a:srgbClr val="0000FF"/>
                          </a:solidFill>
                        </a:rPr>
                        <a:t>864</a:t>
                      </a:r>
                      <a:endParaRPr lang="ru-RU" sz="1600" dirty="0">
                        <a:solidFill>
                          <a:srgbClr val="0000FF"/>
                        </a:solidFill>
                      </a:endParaRPr>
                    </a:p>
                  </a:txBody>
                  <a:tcPr/>
                </a:tc>
              </a:tr>
              <a:tr h="409580">
                <a:tc gridSpan="2">
                  <a:txBody>
                    <a:bodyPr/>
                    <a:lstStyle/>
                    <a:p>
                      <a:r>
                        <a:rPr lang="ro-RO" sz="1600" dirty="0" smtClean="0"/>
                        <a:t>inclusiv</a:t>
                      </a:r>
                      <a:endParaRPr lang="ru-RU" sz="1600" dirty="0"/>
                    </a:p>
                  </a:txBody>
                  <a:tcPr/>
                </a:tc>
                <a:tc hMerge="1">
                  <a:txBody>
                    <a:bodyPr/>
                    <a:lstStyle/>
                    <a:p>
                      <a:endParaRPr lang="ru-RU"/>
                    </a:p>
                  </a:txBody>
                  <a:tcPr/>
                </a:tc>
              </a:tr>
              <a:tr h="571504">
                <a:tc>
                  <a:txBody>
                    <a:bodyPr/>
                    <a:lstStyle/>
                    <a:p>
                      <a:r>
                        <a:rPr lang="ro-RO" sz="1600" dirty="0" smtClean="0">
                          <a:solidFill>
                            <a:srgbClr val="FF0000"/>
                          </a:solidFill>
                        </a:rPr>
                        <a:t>Monografii</a:t>
                      </a:r>
                      <a:endParaRPr lang="ru-RU" sz="1600" dirty="0">
                        <a:solidFill>
                          <a:srgbClr val="FF0000"/>
                        </a:solidFill>
                      </a:endParaRPr>
                    </a:p>
                  </a:txBody>
                  <a:tcPr/>
                </a:tc>
                <a:tc>
                  <a:txBody>
                    <a:bodyPr/>
                    <a:lstStyle/>
                    <a:p>
                      <a:r>
                        <a:rPr lang="en-US" sz="1600" b="1" dirty="0" smtClean="0">
                          <a:solidFill>
                            <a:srgbClr val="0000FF"/>
                          </a:solidFill>
                        </a:rPr>
                        <a:t>38</a:t>
                      </a:r>
                      <a:endParaRPr lang="ru-RU" sz="1600" b="1" dirty="0">
                        <a:solidFill>
                          <a:srgbClr val="0000FF"/>
                        </a:solidFill>
                      </a:endParaRPr>
                    </a:p>
                  </a:txBody>
                  <a:tcPr/>
                </a:tc>
              </a:tr>
              <a:tr h="357190">
                <a:tc>
                  <a:txBody>
                    <a:bodyPr/>
                    <a:lstStyle/>
                    <a:p>
                      <a:r>
                        <a:rPr lang="ro-RO" sz="1600" dirty="0" smtClean="0">
                          <a:solidFill>
                            <a:srgbClr val="FF0000"/>
                          </a:solidFill>
                        </a:rPr>
                        <a:t>Manuale</a:t>
                      </a:r>
                      <a:r>
                        <a:rPr lang="en-US" sz="1600" dirty="0" smtClean="0">
                          <a:solidFill>
                            <a:srgbClr val="FF0000"/>
                          </a:solidFill>
                        </a:rPr>
                        <a:t>  </a:t>
                      </a:r>
                      <a:r>
                        <a:rPr lang="ro-RO" sz="1600" dirty="0" smtClean="0">
                          <a:solidFill>
                            <a:srgbClr val="FF0000"/>
                          </a:solidFill>
                        </a:rPr>
                        <a:t>şi ghiduri</a:t>
                      </a:r>
                      <a:endParaRPr lang="ru-RU" sz="1600" dirty="0">
                        <a:solidFill>
                          <a:srgbClr val="FF0000"/>
                        </a:solidFill>
                      </a:endParaRPr>
                    </a:p>
                  </a:txBody>
                  <a:tcPr/>
                </a:tc>
                <a:tc>
                  <a:txBody>
                    <a:bodyPr/>
                    <a:lstStyle/>
                    <a:p>
                      <a:r>
                        <a:rPr lang="ro-RO" sz="1600" b="1" dirty="0" smtClean="0">
                          <a:solidFill>
                            <a:srgbClr val="0000FF"/>
                          </a:solidFill>
                        </a:rPr>
                        <a:t>15</a:t>
                      </a:r>
                      <a:endParaRPr lang="ru-RU" sz="1600" b="1" dirty="0">
                        <a:solidFill>
                          <a:srgbClr val="0000FF"/>
                        </a:solidFill>
                      </a:endParaRPr>
                    </a:p>
                  </a:txBody>
                  <a:tcPr/>
                </a:tc>
              </a:tr>
              <a:tr h="3571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o-RO" sz="1600" dirty="0" smtClean="0">
                          <a:solidFill>
                            <a:srgbClr val="FF0000"/>
                          </a:solidFill>
                        </a:rPr>
                        <a:t>Articole în reviste cu factor de impact</a:t>
                      </a:r>
                      <a:endParaRPr lang="ru-RU" sz="1600" dirty="0" smtClean="0">
                        <a:solidFill>
                          <a:srgbClr val="FF0000"/>
                        </a:solidFill>
                      </a:endParaRPr>
                    </a:p>
                    <a:p>
                      <a:endParaRPr lang="ru-RU" sz="1600" b="0"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o-RO" sz="1600" b="1" dirty="0" smtClean="0">
                          <a:solidFill>
                            <a:srgbClr val="0000FF"/>
                          </a:solidFill>
                        </a:rPr>
                        <a:t>13</a:t>
                      </a:r>
                      <a:endParaRPr lang="ru-RU" sz="1600" b="1" dirty="0" smtClean="0">
                        <a:solidFill>
                          <a:srgbClr val="0000FF"/>
                        </a:solidFill>
                      </a:endParaRPr>
                    </a:p>
                    <a:p>
                      <a:endParaRPr lang="ru-RU" sz="1600" b="1" dirty="0">
                        <a:solidFill>
                          <a:srgbClr val="0000FF"/>
                        </a:solidFill>
                      </a:endParaRPr>
                    </a:p>
                  </a:txBody>
                  <a:tcPr/>
                </a:tc>
              </a:tr>
              <a:tr h="357190">
                <a:tc>
                  <a:txBody>
                    <a:bodyPr/>
                    <a:lstStyle/>
                    <a:p>
                      <a:r>
                        <a:rPr lang="ro-RO" sz="1600" dirty="0" smtClean="0">
                          <a:solidFill>
                            <a:srgbClr val="FF0000"/>
                          </a:solidFill>
                        </a:rPr>
                        <a:t>Articole recenzate în reviste de categoria B</a:t>
                      </a:r>
                      <a:endParaRPr lang="ru-RU" sz="1600" dirty="0">
                        <a:solidFill>
                          <a:srgbClr val="FF0000"/>
                        </a:solidFill>
                      </a:endParaRPr>
                    </a:p>
                  </a:txBody>
                  <a:tcPr/>
                </a:tc>
                <a:tc>
                  <a:txBody>
                    <a:bodyPr/>
                    <a:lstStyle/>
                    <a:p>
                      <a:r>
                        <a:rPr lang="ro-RO" sz="1600" b="1" dirty="0" smtClean="0">
                          <a:solidFill>
                            <a:srgbClr val="0000FF"/>
                          </a:solidFill>
                        </a:rPr>
                        <a:t>53</a:t>
                      </a:r>
                      <a:endParaRPr lang="ru-RU" sz="1600" b="1" dirty="0">
                        <a:solidFill>
                          <a:srgbClr val="0000FF"/>
                        </a:solidFill>
                      </a:endParaRPr>
                    </a:p>
                  </a:txBody>
                  <a:tcPr/>
                </a:tc>
              </a:tr>
              <a:tr h="357190">
                <a:tc>
                  <a:txBody>
                    <a:bodyPr/>
                    <a:lstStyle/>
                    <a:p>
                      <a:r>
                        <a:rPr lang="ro-RO" sz="1600" dirty="0" smtClean="0">
                          <a:solidFill>
                            <a:srgbClr val="FF0000"/>
                          </a:solidFill>
                        </a:rPr>
                        <a:t>Articole recenzate în reviste categoria C</a:t>
                      </a:r>
                      <a:endParaRPr lang="ru-RU" sz="1600" dirty="0">
                        <a:solidFill>
                          <a:srgbClr val="FF0000"/>
                        </a:solidFill>
                      </a:endParaRPr>
                    </a:p>
                  </a:txBody>
                  <a:tcPr/>
                </a:tc>
                <a:tc>
                  <a:txBody>
                    <a:bodyPr/>
                    <a:lstStyle/>
                    <a:p>
                      <a:r>
                        <a:rPr lang="ro-RO" sz="1600" b="1" dirty="0" smtClean="0">
                          <a:solidFill>
                            <a:srgbClr val="0000FF"/>
                          </a:solidFill>
                        </a:rPr>
                        <a:t>111</a:t>
                      </a:r>
                      <a:endParaRPr lang="ru-RU" sz="1600" b="1" dirty="0">
                        <a:solidFill>
                          <a:srgbClr val="0000FF"/>
                        </a:solidFill>
                      </a:endParaRPr>
                    </a:p>
                  </a:txBody>
                  <a:tcPr/>
                </a:tc>
              </a:tr>
              <a:tr h="357190">
                <a:tc>
                  <a:txBody>
                    <a:bodyPr/>
                    <a:lstStyle/>
                    <a:p>
                      <a:r>
                        <a:rPr lang="ro-RO" sz="1600" smtClean="0">
                          <a:solidFill>
                            <a:srgbClr val="FF0000"/>
                          </a:solidFill>
                        </a:rPr>
                        <a:t>Articole în alte reviste şi culegeri</a:t>
                      </a:r>
                      <a:r>
                        <a:rPr lang="ro-RO" sz="1600" baseline="0" smtClean="0">
                          <a:solidFill>
                            <a:srgbClr val="FF0000"/>
                          </a:solidFill>
                        </a:rPr>
                        <a:t> naţionale</a:t>
                      </a:r>
                      <a:endParaRPr lang="ru-RU" sz="1600" dirty="0">
                        <a:solidFill>
                          <a:srgbClr val="FF0000"/>
                        </a:solidFill>
                      </a:endParaRPr>
                    </a:p>
                  </a:txBody>
                  <a:tcPr/>
                </a:tc>
                <a:tc>
                  <a:txBody>
                    <a:bodyPr/>
                    <a:lstStyle/>
                    <a:p>
                      <a:r>
                        <a:rPr lang="ro-RO" sz="1600" b="1" dirty="0" smtClean="0">
                          <a:solidFill>
                            <a:srgbClr val="0000FF"/>
                          </a:solidFill>
                        </a:rPr>
                        <a:t>629</a:t>
                      </a:r>
                      <a:endParaRPr lang="ru-RU" sz="1600" b="1" dirty="0">
                        <a:solidFill>
                          <a:srgbClr val="0000FF"/>
                        </a:solidFill>
                      </a:endParaRPr>
                    </a:p>
                  </a:txBody>
                  <a:tcPr/>
                </a:tc>
              </a:tr>
              <a:tr h="357190">
                <a:tc>
                  <a:txBody>
                    <a:bodyPr/>
                    <a:lstStyle/>
                    <a:p>
                      <a:r>
                        <a:rPr lang="ro-RO" sz="1600" smtClean="0">
                          <a:solidFill>
                            <a:srgbClr val="FF0000"/>
                          </a:solidFill>
                        </a:rPr>
                        <a:t>Articole în alte reviste</a:t>
                      </a:r>
                      <a:r>
                        <a:rPr lang="ro-RO" sz="1600" baseline="0" smtClean="0">
                          <a:solidFill>
                            <a:srgbClr val="FF0000"/>
                          </a:solidFill>
                        </a:rPr>
                        <a:t> şi </a:t>
                      </a:r>
                      <a:r>
                        <a:rPr lang="ro-RO" sz="1600" smtClean="0">
                          <a:solidFill>
                            <a:srgbClr val="FF0000"/>
                          </a:solidFill>
                        </a:rPr>
                        <a:t>culegeri internaţionale</a:t>
                      </a:r>
                      <a:endParaRPr lang="ru-RU" sz="1600" dirty="0">
                        <a:solidFill>
                          <a:srgbClr val="FF0000"/>
                        </a:solidFill>
                      </a:endParaRPr>
                    </a:p>
                  </a:txBody>
                  <a:tcPr/>
                </a:tc>
                <a:tc>
                  <a:txBody>
                    <a:bodyPr/>
                    <a:lstStyle/>
                    <a:p>
                      <a:r>
                        <a:rPr lang="ro-RO" sz="1600" b="1" dirty="0" smtClean="0">
                          <a:solidFill>
                            <a:srgbClr val="0000FF"/>
                          </a:solidFill>
                        </a:rPr>
                        <a:t>227</a:t>
                      </a:r>
                      <a:endParaRPr lang="ru-RU" sz="1600" b="1" dirty="0">
                        <a:solidFill>
                          <a:srgbClr val="0000FF"/>
                        </a:solidFill>
                      </a:endParaRPr>
                    </a:p>
                  </a:txBody>
                  <a:tcPr/>
                </a:tc>
              </a:tr>
              <a:tr h="357190">
                <a:tc>
                  <a:txBody>
                    <a:bodyPr/>
                    <a:lstStyle/>
                    <a:p>
                      <a:r>
                        <a:rPr lang="ro-RO" sz="1600" smtClean="0">
                          <a:solidFill>
                            <a:srgbClr val="FF0000"/>
                          </a:solidFill>
                        </a:rPr>
                        <a:t>Teze la conferinţe naţionale/internaţionale</a:t>
                      </a:r>
                      <a:endParaRPr lang="ru-RU" sz="1600" dirty="0">
                        <a:solidFill>
                          <a:srgbClr val="FF0000"/>
                        </a:solidFill>
                      </a:endParaRPr>
                    </a:p>
                  </a:txBody>
                  <a:tcPr/>
                </a:tc>
                <a:tc>
                  <a:txBody>
                    <a:bodyPr/>
                    <a:lstStyle/>
                    <a:p>
                      <a:r>
                        <a:rPr lang="ro-RO" sz="1600" b="1" dirty="0" smtClean="0">
                          <a:solidFill>
                            <a:srgbClr val="0000FF"/>
                          </a:solidFill>
                        </a:rPr>
                        <a:t>89</a:t>
                      </a:r>
                      <a:endParaRPr lang="ru-RU" sz="1600" b="1" dirty="0">
                        <a:solidFill>
                          <a:srgbClr val="0000FF"/>
                        </a:solidFill>
                      </a:endParaRPr>
                    </a:p>
                  </a:txBody>
                  <a:tcPr/>
                </a:tc>
              </a:tr>
              <a:tr h="428628">
                <a:tc>
                  <a:txBody>
                    <a:bodyPr/>
                    <a:lstStyle/>
                    <a:p>
                      <a:r>
                        <a:rPr lang="ro-RO" sz="1600" smtClean="0">
                          <a:solidFill>
                            <a:srgbClr val="FF0000"/>
                          </a:solidFill>
                        </a:rPr>
                        <a:t>Teze</a:t>
                      </a:r>
                      <a:r>
                        <a:rPr lang="ro-RO" sz="1600" baseline="0" smtClean="0">
                          <a:solidFill>
                            <a:srgbClr val="FF0000"/>
                          </a:solidFill>
                        </a:rPr>
                        <a:t> de doctor susţinute</a:t>
                      </a:r>
                      <a:endParaRPr lang="ru-RU" sz="1600" dirty="0">
                        <a:solidFill>
                          <a:srgbClr val="FF0000"/>
                        </a:solidFill>
                      </a:endParaRPr>
                    </a:p>
                  </a:txBody>
                  <a:tcPr/>
                </a:tc>
                <a:tc>
                  <a:txBody>
                    <a:bodyPr/>
                    <a:lstStyle/>
                    <a:p>
                      <a:r>
                        <a:rPr lang="ro-RO" sz="1600" b="1" dirty="0" smtClean="0">
                          <a:solidFill>
                            <a:srgbClr val="0000FF"/>
                          </a:solidFill>
                        </a:rPr>
                        <a:t>22</a:t>
                      </a:r>
                      <a:endParaRPr lang="ru-RU" sz="1600" b="1" dirty="0">
                        <a:solidFill>
                          <a:srgbClr val="0000FF"/>
                        </a:solidFill>
                      </a:endParaRPr>
                    </a:p>
                  </a:txBody>
                  <a:tcPr/>
                </a:tc>
              </a:tr>
              <a:tr h="481350">
                <a:tc>
                  <a:txBody>
                    <a:bodyPr/>
                    <a:lstStyle/>
                    <a:p>
                      <a:r>
                        <a:rPr lang="ro-RO" sz="1600" dirty="0" smtClean="0">
                          <a:solidFill>
                            <a:srgbClr val="FF0000"/>
                          </a:solidFill>
                        </a:rPr>
                        <a:t>Teze de doctor </a:t>
                      </a:r>
                      <a:r>
                        <a:rPr lang="ro-RO" sz="1600" dirty="0" err="1" smtClean="0">
                          <a:solidFill>
                            <a:srgbClr val="FF0000"/>
                          </a:solidFill>
                        </a:rPr>
                        <a:t>habilitat</a:t>
                      </a:r>
                      <a:r>
                        <a:rPr lang="ro-RO" sz="1600" dirty="0" smtClean="0">
                          <a:solidFill>
                            <a:srgbClr val="FF0000"/>
                          </a:solidFill>
                        </a:rPr>
                        <a:t> susţinute</a:t>
                      </a:r>
                      <a:endParaRPr lang="ru-RU" sz="1600" dirty="0">
                        <a:solidFill>
                          <a:srgbClr val="FF0000"/>
                        </a:solidFill>
                      </a:endParaRPr>
                    </a:p>
                  </a:txBody>
                  <a:tcPr/>
                </a:tc>
                <a:tc>
                  <a:txBody>
                    <a:bodyPr/>
                    <a:lstStyle/>
                    <a:p>
                      <a:r>
                        <a:rPr lang="ro-RO" sz="1600" b="1" dirty="0" smtClean="0">
                          <a:solidFill>
                            <a:srgbClr val="0000FF"/>
                          </a:solidFill>
                        </a:rPr>
                        <a:t>3</a:t>
                      </a:r>
                      <a:endParaRPr lang="ru-RU" sz="1600" b="1" dirty="0">
                        <a:solidFill>
                          <a:srgbClr val="0000FF"/>
                        </a:solidFill>
                      </a:endParaRPr>
                    </a:p>
                  </a:txBody>
                  <a:tcPr/>
                </a:tc>
              </a:tr>
              <a:tr h="6263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o-RO" sz="1600" dirty="0" smtClean="0">
                          <a:solidFill>
                            <a:srgbClr val="FF0000"/>
                          </a:solidFill>
                        </a:rPr>
                        <a:t>Publicaţii ştiinţifice electronice</a:t>
                      </a:r>
                    </a:p>
                    <a:p>
                      <a:pPr marL="0" marR="0" indent="0" algn="ctr" defTabSz="914400" rtl="0" eaLnBrk="1" fontAlgn="auto" latinLnBrk="0" hangingPunct="1">
                        <a:lnSpc>
                          <a:spcPct val="100000"/>
                        </a:lnSpc>
                        <a:spcBef>
                          <a:spcPts val="0"/>
                        </a:spcBef>
                        <a:spcAft>
                          <a:spcPts val="0"/>
                        </a:spcAft>
                        <a:buClrTx/>
                        <a:buSzTx/>
                        <a:buFontTx/>
                        <a:buNone/>
                        <a:tabLst/>
                        <a:defRPr/>
                      </a:pPr>
                      <a:r>
                        <a:rPr lang="ro-RO" sz="1600" b="1" dirty="0" smtClean="0">
                          <a:solidFill>
                            <a:srgbClr val="0000FF"/>
                          </a:solidFill>
                        </a:rPr>
                        <a:t>2,5 publicații /cercetător</a:t>
                      </a:r>
                      <a:endParaRPr lang="ru-RU" sz="1600" b="1" dirty="0">
                        <a:solidFill>
                          <a:srgbClr val="0000FF"/>
                        </a:solidFill>
                      </a:endParaRPr>
                    </a:p>
                  </a:txBody>
                  <a:tcPr/>
                </a:tc>
                <a:tc>
                  <a:txBody>
                    <a:bodyPr/>
                    <a:lstStyle/>
                    <a:p>
                      <a:r>
                        <a:rPr lang="ro-RO" sz="1600" b="1" dirty="0" smtClean="0">
                          <a:solidFill>
                            <a:srgbClr val="0000FF"/>
                          </a:solidFill>
                        </a:rPr>
                        <a:t>94</a:t>
                      </a:r>
                    </a:p>
                    <a:p>
                      <a:endParaRPr lang="ro-RO" sz="1600" b="1" dirty="0" smtClean="0">
                        <a:solidFill>
                          <a:srgbClr val="0000FF"/>
                        </a:solidFill>
                      </a:endParaRPr>
                    </a:p>
                  </a:txBody>
                  <a:tcPr/>
                </a:tc>
              </a:tr>
            </a:tbl>
          </a:graphicData>
        </a:graphic>
      </p:graphicFrame>
      <p:sp>
        <p:nvSpPr>
          <p:cNvPr id="6" name="Заголовок 2"/>
          <p:cNvSpPr txBox="1">
            <a:spLocks/>
          </p:cNvSpPr>
          <p:nvPr/>
        </p:nvSpPr>
        <p:spPr>
          <a:xfrm>
            <a:off x="7500958" y="5643578"/>
            <a:ext cx="1500166" cy="714380"/>
          </a:xfrm>
          <a:prstGeom prst="rect">
            <a:avLst/>
          </a:prstGeom>
          <a:ln w="6350" cap="rnd">
            <a:noFill/>
          </a:ln>
        </p:spPr>
        <p:txBody>
          <a:bodyPr vert="horz" rtlCol="0" anchor="b" anchorCtr="0">
            <a:normAutofit fontScale="97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4200" b="0" i="0" u="none" strike="noStrike" kern="1200" cap="none" spc="-100" normalizeH="0" baseline="0" noProof="0" dirty="0">
              <a:ln w="3200">
                <a:solidFill>
                  <a:schemeClr val="bg2">
                    <a:shade val="75000"/>
                    <a:alpha val="25000"/>
                  </a:schemeClr>
                </a:solidFill>
                <a:prstDash val="solid"/>
                <a:round/>
              </a:ln>
              <a:solidFill>
                <a:srgbClr val="FF0000"/>
              </a:solidFill>
              <a:effectLst>
                <a:innerShdw blurRad="50800" dist="25400" dir="13500000">
                  <a:prstClr val="black">
                    <a:alpha val="70000"/>
                  </a:prstClr>
                </a:innerShdw>
              </a:effectLst>
              <a:uLnTx/>
              <a:uFillTx/>
              <a:latin typeface="+mj-lt"/>
              <a:ea typeface="+mj-ea"/>
              <a:cs typeface="+mj-cs"/>
            </a:endParaRPr>
          </a:p>
        </p:txBody>
      </p:sp>
    </p:spTree>
    <p:extLst>
      <p:ext uri="{BB962C8B-B14F-4D97-AF65-F5344CB8AC3E}">
        <p14:creationId xmlns:p14="http://schemas.microsoft.com/office/powerpoint/2010/main" val="302359902"/>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lgn="ctr"/>
            <a:r>
              <a:rPr lang="ro-RO" sz="2700" b="1" dirty="0">
                <a:solidFill>
                  <a:srgbClr val="C00000"/>
                </a:solidFill>
                <a:latin typeface="Times New Roman" pitchFamily="18" charset="0"/>
                <a:cs typeface="Times New Roman" pitchFamily="18" charset="0"/>
              </a:rPr>
              <a:t>Secția Științe Sociale și Economice a </a:t>
            </a:r>
            <a:r>
              <a:rPr lang="ro-RO" sz="2700" b="1" dirty="0" err="1">
                <a:solidFill>
                  <a:srgbClr val="C00000"/>
                </a:solidFill>
                <a:latin typeface="Times New Roman" pitchFamily="18" charset="0"/>
                <a:cs typeface="Times New Roman" pitchFamily="18" charset="0"/>
              </a:rPr>
              <a:t>AȘM</a:t>
            </a:r>
            <a:r>
              <a:rPr lang="ro-RO" sz="4400" b="1" dirty="0">
                <a:solidFill>
                  <a:srgbClr val="C00000"/>
                </a:solidFill>
                <a:latin typeface="Times New Roman" pitchFamily="18" charset="0"/>
                <a:cs typeface="Times New Roman" pitchFamily="18" charset="0"/>
              </a:rPr>
              <a:t/>
            </a:r>
            <a:br>
              <a:rPr lang="ro-RO" sz="4400" b="1" dirty="0">
                <a:solidFill>
                  <a:srgbClr val="C00000"/>
                </a:solidFill>
                <a:latin typeface="Times New Roman" pitchFamily="18" charset="0"/>
                <a:cs typeface="Times New Roman" pitchFamily="18" charset="0"/>
              </a:rPr>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74537653"/>
              </p:ext>
            </p:extLst>
          </p:nvPr>
        </p:nvGraphicFramePr>
        <p:xfrm>
          <a:off x="1331640" y="1916832"/>
          <a:ext cx="7416823" cy="2711431"/>
        </p:xfrm>
        <a:graphic>
          <a:graphicData uri="http://schemas.openxmlformats.org/drawingml/2006/table">
            <a:tbl>
              <a:tblPr firstRow="1" firstCol="1" bandRow="1">
                <a:tableStyleId>{5C22544A-7EE6-4342-B048-85BDC9FD1C3A}</a:tableStyleId>
              </a:tblPr>
              <a:tblGrid>
                <a:gridCol w="2416364"/>
                <a:gridCol w="2441075"/>
                <a:gridCol w="2559384"/>
              </a:tblGrid>
              <a:tr h="720080">
                <a:tc>
                  <a:txBody>
                    <a:bodyPr/>
                    <a:lstStyle/>
                    <a:p>
                      <a:pPr>
                        <a:lnSpc>
                          <a:spcPct val="115000"/>
                        </a:lnSpc>
                        <a:spcAft>
                          <a:spcPts val="0"/>
                        </a:spcAft>
                      </a:pPr>
                      <a:r>
                        <a:rPr lang="ro-RO" sz="3200" dirty="0" smtClean="0">
                          <a:solidFill>
                            <a:srgbClr val="FF0000"/>
                          </a:solidFill>
                          <a:effectLst/>
                        </a:rPr>
                        <a:t>2015:                                    </a:t>
                      </a:r>
                      <a:endParaRPr lang="en-US" sz="3200" dirty="0">
                        <a:solidFill>
                          <a:srgbClr val="FF0000"/>
                        </a:solidFill>
                        <a:effectLst/>
                        <a:latin typeface="Calibri"/>
                        <a:ea typeface="Calibri"/>
                        <a:cs typeface="Times New Roman"/>
                      </a:endParaRPr>
                    </a:p>
                  </a:txBody>
                  <a:tcPr marL="68580" marR="68580" marT="0" marB="0"/>
                </a:tc>
                <a:tc>
                  <a:txBody>
                    <a:bodyPr/>
                    <a:lstStyle/>
                    <a:p>
                      <a:pPr>
                        <a:lnSpc>
                          <a:spcPct val="115000"/>
                        </a:lnSpc>
                        <a:spcAft>
                          <a:spcPts val="0"/>
                        </a:spcAft>
                      </a:pPr>
                      <a:r>
                        <a:rPr lang="ro-RO" sz="3200" dirty="0">
                          <a:solidFill>
                            <a:srgbClr val="FF0000"/>
                          </a:solidFill>
                          <a:effectLst/>
                        </a:rPr>
                        <a:t>2014:</a:t>
                      </a:r>
                      <a:endParaRPr lang="en-US" sz="3200" dirty="0">
                        <a:solidFill>
                          <a:srgbClr val="FF0000"/>
                        </a:solidFill>
                        <a:effectLst/>
                        <a:latin typeface="Calibri"/>
                        <a:ea typeface="Calibri"/>
                        <a:cs typeface="Times New Roman"/>
                      </a:endParaRPr>
                    </a:p>
                  </a:txBody>
                  <a:tcPr marL="68580" marR="68580" marT="0" marB="0"/>
                </a:tc>
                <a:tc>
                  <a:txBody>
                    <a:bodyPr/>
                    <a:lstStyle/>
                    <a:p>
                      <a:pPr>
                        <a:lnSpc>
                          <a:spcPct val="115000"/>
                        </a:lnSpc>
                        <a:spcAft>
                          <a:spcPts val="0"/>
                        </a:spcAft>
                      </a:pPr>
                      <a:r>
                        <a:rPr lang="ro-RO" sz="3200" dirty="0" smtClean="0">
                          <a:solidFill>
                            <a:srgbClr val="FF0000"/>
                          </a:solidFill>
                          <a:effectLst/>
                        </a:rPr>
                        <a:t>2013:</a:t>
                      </a:r>
                      <a:endParaRPr lang="en-US" sz="3200" dirty="0">
                        <a:solidFill>
                          <a:srgbClr val="FF0000"/>
                        </a:solidFill>
                        <a:effectLst/>
                        <a:latin typeface="Calibri"/>
                        <a:ea typeface="Calibri"/>
                        <a:cs typeface="Times New Roman"/>
                      </a:endParaRPr>
                    </a:p>
                  </a:txBody>
                  <a:tcPr marL="68580" marR="68580" marT="0" marB="0"/>
                </a:tc>
              </a:tr>
              <a:tr h="649334">
                <a:tc>
                  <a:txBody>
                    <a:bodyPr/>
                    <a:lstStyle/>
                    <a:p>
                      <a:pPr>
                        <a:lnSpc>
                          <a:spcPct val="115000"/>
                        </a:lnSpc>
                        <a:spcAft>
                          <a:spcPts val="0"/>
                        </a:spcAft>
                      </a:pPr>
                      <a:r>
                        <a:rPr lang="ro-RO" sz="2000" dirty="0">
                          <a:effectLst/>
                        </a:rPr>
                        <a:t>Monografii – </a:t>
                      </a:r>
                      <a:r>
                        <a:rPr lang="ro-RO" sz="3600" dirty="0" smtClean="0">
                          <a:solidFill>
                            <a:srgbClr val="0000FF"/>
                          </a:solidFill>
                          <a:effectLst/>
                        </a:rPr>
                        <a:t>38</a:t>
                      </a:r>
                      <a:r>
                        <a:rPr lang="ro-RO" sz="2000" dirty="0" smtClean="0">
                          <a:effectLst/>
                        </a:rPr>
                        <a:t>             </a:t>
                      </a:r>
                      <a:endParaRPr lang="en-US" sz="2000" dirty="0">
                        <a:effectLst/>
                        <a:latin typeface="Calibri"/>
                        <a:ea typeface="Calibri"/>
                        <a:cs typeface="Times New Roman"/>
                      </a:endParaRPr>
                    </a:p>
                  </a:txBody>
                  <a:tcPr marL="68580" marR="68580" marT="0" marB="0"/>
                </a:tc>
                <a:tc>
                  <a:txBody>
                    <a:bodyPr/>
                    <a:lstStyle/>
                    <a:p>
                      <a:pPr>
                        <a:lnSpc>
                          <a:spcPct val="115000"/>
                        </a:lnSpc>
                        <a:spcAft>
                          <a:spcPts val="0"/>
                        </a:spcAft>
                      </a:pPr>
                      <a:r>
                        <a:rPr lang="ro-RO" sz="2000" dirty="0">
                          <a:effectLst/>
                        </a:rPr>
                        <a:t>Monografii – 23</a:t>
                      </a:r>
                      <a:endParaRPr lang="en-US" sz="2000" dirty="0">
                        <a:effectLst/>
                        <a:latin typeface="Calibri"/>
                        <a:ea typeface="Calibri"/>
                        <a:cs typeface="Times New Roman"/>
                      </a:endParaRPr>
                    </a:p>
                  </a:txBody>
                  <a:tcPr marL="68580" marR="68580" marT="0" marB="0"/>
                </a:tc>
                <a:tc>
                  <a:txBody>
                    <a:bodyPr/>
                    <a:lstStyle/>
                    <a:p>
                      <a:pPr>
                        <a:lnSpc>
                          <a:spcPct val="115000"/>
                        </a:lnSpc>
                        <a:spcAft>
                          <a:spcPts val="0"/>
                        </a:spcAft>
                      </a:pPr>
                      <a:r>
                        <a:rPr lang="ro-RO" sz="2000" dirty="0">
                          <a:effectLst/>
                        </a:rPr>
                        <a:t>Monografii – </a:t>
                      </a:r>
                      <a:r>
                        <a:rPr lang="ro-RO" sz="2000" dirty="0" smtClean="0">
                          <a:effectLst/>
                        </a:rPr>
                        <a:t>23</a:t>
                      </a:r>
                      <a:endParaRPr lang="en-US" sz="2000" dirty="0">
                        <a:effectLst/>
                        <a:latin typeface="Calibri"/>
                        <a:ea typeface="Calibri"/>
                        <a:cs typeface="Times New Roman"/>
                      </a:endParaRPr>
                    </a:p>
                  </a:txBody>
                  <a:tcPr marL="68580" marR="68580" marT="0" marB="0"/>
                </a:tc>
              </a:tr>
              <a:tr h="1342017">
                <a:tc>
                  <a:txBody>
                    <a:bodyPr/>
                    <a:lstStyle/>
                    <a:p>
                      <a:pPr>
                        <a:lnSpc>
                          <a:spcPct val="100000"/>
                        </a:lnSpc>
                        <a:spcAft>
                          <a:spcPts val="0"/>
                        </a:spcAft>
                      </a:pPr>
                      <a:r>
                        <a:rPr lang="ro-RO" sz="1800" dirty="0">
                          <a:effectLst/>
                        </a:rPr>
                        <a:t>Art. în reviste cu impact factor – </a:t>
                      </a:r>
                      <a:r>
                        <a:rPr lang="ro-RO" sz="3600" dirty="0" smtClean="0">
                          <a:solidFill>
                            <a:srgbClr val="0000FF"/>
                          </a:solidFill>
                          <a:effectLst/>
                        </a:rPr>
                        <a:t>13</a:t>
                      </a:r>
                      <a:endParaRPr lang="en-US" sz="3600" dirty="0">
                        <a:solidFill>
                          <a:srgbClr val="0000FF"/>
                        </a:solidFill>
                        <a:effectLst/>
                        <a:latin typeface="Calibri"/>
                        <a:ea typeface="Calibri"/>
                        <a:cs typeface="Times New Roman"/>
                      </a:endParaRPr>
                    </a:p>
                  </a:txBody>
                  <a:tcPr marL="68580" marR="68580" marT="0" marB="0"/>
                </a:tc>
                <a:tc>
                  <a:txBody>
                    <a:bodyPr/>
                    <a:lstStyle/>
                    <a:p>
                      <a:pPr>
                        <a:lnSpc>
                          <a:spcPct val="115000"/>
                        </a:lnSpc>
                        <a:spcAft>
                          <a:spcPts val="0"/>
                        </a:spcAft>
                      </a:pPr>
                      <a:r>
                        <a:rPr lang="ro-RO" sz="2000" dirty="0">
                          <a:effectLst/>
                        </a:rPr>
                        <a:t>Art. în reviste cu impact factor – 5</a:t>
                      </a:r>
                      <a:endParaRPr lang="en-US" sz="2000" dirty="0">
                        <a:effectLst/>
                        <a:latin typeface="Calibri"/>
                        <a:ea typeface="Calibri"/>
                        <a:cs typeface="Times New Roman"/>
                      </a:endParaRPr>
                    </a:p>
                  </a:txBody>
                  <a:tcPr marL="68580" marR="68580" marT="0" marB="0"/>
                </a:tc>
                <a:tc>
                  <a:txBody>
                    <a:bodyPr/>
                    <a:lstStyle/>
                    <a:p>
                      <a:pPr>
                        <a:lnSpc>
                          <a:spcPct val="115000"/>
                        </a:lnSpc>
                        <a:spcAft>
                          <a:spcPts val="0"/>
                        </a:spcAft>
                      </a:pPr>
                      <a:r>
                        <a:rPr lang="ro-RO" sz="2000" dirty="0">
                          <a:effectLst/>
                        </a:rPr>
                        <a:t>Art. în reviste cu impact factor – </a:t>
                      </a:r>
                      <a:r>
                        <a:rPr lang="ro-RO" sz="2000" dirty="0" smtClean="0">
                          <a:effectLst/>
                        </a:rPr>
                        <a:t>5</a:t>
                      </a:r>
                      <a:endParaRPr lang="en-US" sz="20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865968860"/>
      </p:ext>
    </p:extLst>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lgn="ctr"/>
            <a:r>
              <a:rPr lang="ro-RO" sz="2700" b="1" dirty="0">
                <a:solidFill>
                  <a:srgbClr val="C00000"/>
                </a:solidFill>
                <a:effectLst/>
                <a:latin typeface="Times New Roman" pitchFamily="18" charset="0"/>
                <a:cs typeface="Times New Roman" pitchFamily="18" charset="0"/>
              </a:rPr>
              <a:t>Secția Științe Sociale și Economice a </a:t>
            </a:r>
            <a:r>
              <a:rPr lang="ro-RO" sz="2700" b="1" dirty="0" err="1" smtClean="0">
                <a:solidFill>
                  <a:srgbClr val="C00000"/>
                </a:solidFill>
                <a:effectLst/>
                <a:latin typeface="Times New Roman" pitchFamily="18" charset="0"/>
                <a:cs typeface="Times New Roman" pitchFamily="18" charset="0"/>
              </a:rPr>
              <a:t>AȘM</a:t>
            </a:r>
            <a:r>
              <a:rPr lang="ro-RO" sz="2700" b="1" dirty="0" smtClean="0">
                <a:solidFill>
                  <a:srgbClr val="C00000"/>
                </a:solidFill>
                <a:effectLst/>
                <a:latin typeface="Times New Roman" pitchFamily="18" charset="0"/>
                <a:cs typeface="Times New Roman" pitchFamily="18" charset="0"/>
              </a:rPr>
              <a:t> </a:t>
            </a:r>
            <a:br>
              <a:rPr lang="ro-RO" sz="2700" b="1" dirty="0" smtClean="0">
                <a:solidFill>
                  <a:srgbClr val="C00000"/>
                </a:solidFill>
                <a:effectLst/>
                <a:latin typeface="Times New Roman" pitchFamily="18" charset="0"/>
                <a:cs typeface="Times New Roman" pitchFamily="18" charset="0"/>
              </a:rPr>
            </a:br>
            <a:r>
              <a:rPr lang="ro-RO" sz="2700" b="1" dirty="0" smtClean="0">
                <a:solidFill>
                  <a:srgbClr val="C00000"/>
                </a:solidFill>
                <a:effectLst/>
                <a:latin typeface="Times New Roman" pitchFamily="18" charset="0"/>
                <a:cs typeface="Times New Roman" pitchFamily="18" charset="0"/>
              </a:rPr>
              <a:t>- în serviciul societății</a:t>
            </a:r>
            <a:r>
              <a:rPr lang="ro-RO" sz="4400" b="1" dirty="0">
                <a:solidFill>
                  <a:srgbClr val="C00000"/>
                </a:solidFill>
                <a:effectLst/>
                <a:latin typeface="Times New Roman" pitchFamily="18" charset="0"/>
                <a:cs typeface="Times New Roman" pitchFamily="18" charset="0"/>
              </a:rPr>
              <a:t/>
            </a:r>
            <a:br>
              <a:rPr lang="ro-RO" sz="4400" b="1" dirty="0">
                <a:solidFill>
                  <a:srgbClr val="C00000"/>
                </a:solidFill>
                <a:effectLst/>
                <a:latin typeface="Times New Roman" pitchFamily="18" charset="0"/>
                <a:cs typeface="Times New Roman" pitchFamily="18" charset="0"/>
              </a:rPr>
            </a:br>
            <a:endParaRPr lang="en-US" dirty="0">
              <a:effectLst/>
            </a:endParaRPr>
          </a:p>
        </p:txBody>
      </p:sp>
      <p:sp>
        <p:nvSpPr>
          <p:cNvPr id="3" name="Content Placeholder 2"/>
          <p:cNvSpPr>
            <a:spLocks noGrp="1"/>
          </p:cNvSpPr>
          <p:nvPr>
            <p:ph idx="1"/>
          </p:nvPr>
        </p:nvSpPr>
        <p:spPr/>
        <p:txBody>
          <a:bodyPr>
            <a:normAutofit fontScale="25000" lnSpcReduction="20000"/>
          </a:bodyPr>
          <a:lstStyle/>
          <a:p>
            <a:pPr algn="just">
              <a:buFont typeface="Wingdings" pitchFamily="2" charset="2"/>
              <a:buChar char="§"/>
            </a:pPr>
            <a:r>
              <a:rPr lang="ro-RO" sz="4000" dirty="0">
                <a:latin typeface="Times New Roman" pitchFamily="18" charset="0"/>
                <a:cs typeface="Times New Roman" pitchFamily="18" charset="0"/>
              </a:rPr>
              <a:t>Au fost elaborate scenarii de prognoză a evoluţiei economiei naţionale pe termen mediu (2015-2018</a:t>
            </a:r>
            <a:r>
              <a:rPr lang="ro-RO" sz="4000" dirty="0" smtClean="0">
                <a:latin typeface="Times New Roman" pitchFamily="18" charset="0"/>
                <a:cs typeface="Times New Roman" pitchFamily="18" charset="0"/>
              </a:rPr>
              <a:t>). </a:t>
            </a:r>
            <a:endParaRPr lang="ro-RO" sz="4000" dirty="0">
              <a:latin typeface="Times New Roman" pitchFamily="18" charset="0"/>
              <a:cs typeface="Times New Roman" pitchFamily="18" charset="0"/>
            </a:endParaRPr>
          </a:p>
          <a:p>
            <a:pPr algn="just">
              <a:buFont typeface="Wingdings" pitchFamily="2" charset="2"/>
              <a:buChar char="§"/>
            </a:pPr>
            <a:endParaRPr lang="ru-RU" sz="4000" dirty="0">
              <a:latin typeface="Times New Roman" pitchFamily="18" charset="0"/>
              <a:cs typeface="Times New Roman" pitchFamily="18" charset="0"/>
            </a:endParaRPr>
          </a:p>
          <a:p>
            <a:pPr algn="just">
              <a:buFont typeface="Wingdings" pitchFamily="2" charset="2"/>
              <a:buChar char="§"/>
            </a:pPr>
            <a:r>
              <a:rPr lang="ro-RO" sz="4000" dirty="0">
                <a:latin typeface="Times New Roman" pitchFamily="18" charset="0"/>
                <a:cs typeface="Times New Roman" pitchFamily="18" charset="0"/>
              </a:rPr>
              <a:t>A fost perfecţionată metodologia de calculare a indicatorilor de evaluare a securităţii demografice, fiind implementată metodologia de calculare a indicatorilor: speranţa de viaţă sănătoasă şi Indicele îmbătrânirii active. A fost estimat numărul şi structura populaţiei Republicii Moldova pentru anii 2013-2015, ţinând cont de standardele europene şi specificul de evaluare statistica în RM</a:t>
            </a:r>
            <a:r>
              <a:rPr lang="ro-RO" sz="4000" dirty="0" smtClean="0">
                <a:latin typeface="Times New Roman" pitchFamily="18" charset="0"/>
                <a:cs typeface="Times New Roman" pitchFamily="18" charset="0"/>
              </a:rPr>
              <a:t>. </a:t>
            </a:r>
            <a:r>
              <a:rPr lang="ro-RO" sz="4000" dirty="0">
                <a:latin typeface="Times New Roman" pitchFamily="18" charset="0"/>
                <a:cs typeface="Times New Roman" pitchFamily="18" charset="0"/>
              </a:rPr>
              <a:t>A fost efectuată Calcularea Indicatorului Integral Teritorial de Securitate Demografică a RM pentru anul </a:t>
            </a:r>
            <a:r>
              <a:rPr lang="ro-RO" sz="4000" dirty="0" smtClean="0">
                <a:latin typeface="Times New Roman" pitchFamily="18" charset="0"/>
                <a:cs typeface="Times New Roman" pitchFamily="18" charset="0"/>
              </a:rPr>
              <a:t>2015.</a:t>
            </a:r>
            <a:endParaRPr lang="ro-RO" sz="4000" dirty="0">
              <a:latin typeface="Times New Roman" pitchFamily="18" charset="0"/>
              <a:cs typeface="Times New Roman" pitchFamily="18" charset="0"/>
            </a:endParaRPr>
          </a:p>
          <a:p>
            <a:pPr algn="just">
              <a:buFont typeface="Wingdings" pitchFamily="2" charset="2"/>
              <a:buChar char="§"/>
            </a:pPr>
            <a:endParaRPr lang="ru-RU" sz="4000" dirty="0">
              <a:latin typeface="Times New Roman" pitchFamily="18" charset="0"/>
              <a:cs typeface="Times New Roman" pitchFamily="18" charset="0"/>
            </a:endParaRPr>
          </a:p>
          <a:p>
            <a:pPr algn="just">
              <a:buFont typeface="Wingdings" pitchFamily="2" charset="2"/>
              <a:buChar char="§"/>
            </a:pPr>
            <a:r>
              <a:rPr lang="ro-RO" sz="4000" dirty="0">
                <a:latin typeface="Times New Roman" pitchFamily="18" charset="0"/>
                <a:cs typeface="Times New Roman" pitchFamily="18" charset="0"/>
              </a:rPr>
              <a:t>A fost elaborat conceptul de management al stabilităţii financiare şi metodologia de măsurare a acesteia în Republica Moldova în baza experienţei internaţionale. </a:t>
            </a:r>
          </a:p>
          <a:p>
            <a:pPr algn="just">
              <a:buFont typeface="Wingdings" pitchFamily="2" charset="2"/>
              <a:buChar char="§"/>
            </a:pPr>
            <a:endParaRPr lang="ro-RO" sz="4000" dirty="0">
              <a:latin typeface="Times New Roman" pitchFamily="18" charset="0"/>
              <a:cs typeface="Times New Roman" pitchFamily="18" charset="0"/>
            </a:endParaRPr>
          </a:p>
          <a:p>
            <a:pPr algn="just">
              <a:buFont typeface="Wingdings" pitchFamily="2" charset="2"/>
              <a:buChar char="§"/>
            </a:pPr>
            <a:r>
              <a:rPr lang="ro-RO" sz="4000" dirty="0">
                <a:latin typeface="Times New Roman" pitchFamily="18" charset="0"/>
                <a:cs typeface="Times New Roman" pitchFamily="18" charset="0"/>
              </a:rPr>
              <a:t>A fost evaluată multidimensional evoluţiei sărăciei şi inegalităţii în funcţie de mediul de reşedinţă, zone de dezvoltare, precum şi de caracteristicile demografice ale gospodăriilor casnice şi accesului populaţiei sărace la serviciile de ocrotire a sănătăţii şi educaţie. Au fost elaborate recomandări de perfecţionare a politicilor pe domenii: protecţie socială, ocuparea forţei de muncă, dezvoltare rurală şi regională</a:t>
            </a:r>
            <a:r>
              <a:rPr lang="ro-RO" sz="4000" dirty="0" smtClean="0">
                <a:latin typeface="Times New Roman" pitchFamily="18" charset="0"/>
                <a:cs typeface="Times New Roman" pitchFamily="18" charset="0"/>
              </a:rPr>
              <a:t>.</a:t>
            </a:r>
          </a:p>
          <a:p>
            <a:pPr lvl="0" algn="just">
              <a:buFont typeface="Wingdings" pitchFamily="2" charset="2"/>
              <a:buChar char="§"/>
            </a:pPr>
            <a:r>
              <a:rPr lang="ro-RO" sz="4000" dirty="0">
                <a:latin typeface="Times New Roman" pitchFamily="18" charset="0"/>
                <a:cs typeface="Times New Roman" pitchFamily="18" charset="0"/>
              </a:rPr>
              <a:t>A fost efectuată monitorizarea </a:t>
            </a:r>
            <a:r>
              <a:rPr lang="vi-VN" sz="4000" dirty="0">
                <a:latin typeface="Times New Roman" pitchFamily="18" charset="0"/>
                <a:cs typeface="Times New Roman" pitchFamily="18" charset="0"/>
              </a:rPr>
              <a:t>dezvoltării sectorului </a:t>
            </a:r>
            <a:r>
              <a:rPr lang="ro-RO" sz="4000" dirty="0">
                <a:latin typeface="Times New Roman" pitchFamily="18" charset="0"/>
                <a:cs typeface="Times New Roman" pitchFamily="18" charset="0"/>
              </a:rPr>
              <a:t>Î</a:t>
            </a:r>
            <a:r>
              <a:rPr lang="vi-VN" sz="4000" dirty="0" smtClean="0">
                <a:latin typeface="Times New Roman" pitchFamily="18" charset="0"/>
                <a:cs typeface="Times New Roman" pitchFamily="18" charset="0"/>
              </a:rPr>
              <a:t>MM</a:t>
            </a:r>
            <a:r>
              <a:rPr lang="ro-RO" sz="4000" dirty="0" smtClean="0">
                <a:latin typeface="Times New Roman" pitchFamily="18" charset="0"/>
                <a:cs typeface="Times New Roman" pitchFamily="18" charset="0"/>
              </a:rPr>
              <a:t>, </a:t>
            </a:r>
            <a:r>
              <a:rPr lang="ro-RO" sz="4000" dirty="0">
                <a:latin typeface="Times New Roman" pitchFamily="18" charset="0"/>
                <a:cs typeface="Times New Roman" pitchFamily="18" charset="0"/>
              </a:rPr>
              <a:t>identificate obstacolele și avantajele în dezvoltarea </a:t>
            </a:r>
            <a:r>
              <a:rPr lang="ro-RO" sz="4000" dirty="0" err="1">
                <a:latin typeface="Times New Roman" pitchFamily="18" charset="0"/>
                <a:cs typeface="Times New Roman" pitchFamily="18" charset="0"/>
              </a:rPr>
              <a:t>antreprenoriatului</a:t>
            </a:r>
            <a:r>
              <a:rPr lang="ro-RO" sz="4000" dirty="0">
                <a:latin typeface="Times New Roman" pitchFamily="18" charset="0"/>
                <a:cs typeface="Times New Roman" pitchFamily="18" charset="0"/>
              </a:rPr>
              <a:t> familial în RM.</a:t>
            </a:r>
            <a:endParaRPr lang="en-US" sz="4000" dirty="0">
              <a:latin typeface="Times New Roman" pitchFamily="18" charset="0"/>
              <a:cs typeface="Times New Roman" pitchFamily="18" charset="0"/>
            </a:endParaRPr>
          </a:p>
          <a:p>
            <a:pPr lvl="0" algn="just">
              <a:buFont typeface="Wingdings" pitchFamily="2" charset="2"/>
              <a:buChar char="§"/>
            </a:pPr>
            <a:r>
              <a:rPr lang="ro-RO" sz="4300" dirty="0">
                <a:latin typeface="Times New Roman" pitchFamily="18" charset="0"/>
                <a:cs typeface="Times New Roman" pitchFamily="18" charset="0"/>
              </a:rPr>
              <a:t>A fost elaborat sistemul de indicatori ai securităţii economice a Republicii Moldova. Sistemul include 9 componente ale securităţii economice a statului, în special: componenta economică generală (macroeconomică),  de activitate  productivă,  investiţională  şi inovaţională,  cea a economiei  externe, socială, demografică, financiară (care la rândul său include securitatea bugetară,  monetar-creditară,  valutară, fiscală,  bancară), energetică şi alimentară; a fost propusă considerarea riscului sistemic drept măsură a evaluării</a:t>
            </a:r>
            <a:r>
              <a:rPr lang="ro-RO" sz="4300" dirty="0" smtClean="0">
                <a:latin typeface="Times New Roman" pitchFamily="18" charset="0"/>
                <a:cs typeface="Times New Roman" pitchFamily="18" charset="0"/>
              </a:rPr>
              <a:t>.</a:t>
            </a:r>
          </a:p>
          <a:p>
            <a:pPr lvl="0" algn="just">
              <a:buFont typeface="Wingdings" pitchFamily="2" charset="2"/>
              <a:buChar char="§"/>
            </a:pPr>
            <a:r>
              <a:rPr lang="ro-RO" sz="4400" dirty="0" smtClean="0"/>
              <a:t>Au </a:t>
            </a:r>
            <a:r>
              <a:rPr lang="ro-RO" sz="4400" dirty="0"/>
              <a:t>fost </a:t>
            </a:r>
            <a:r>
              <a:rPr lang="ro-RO" sz="4400" dirty="0" smtClean="0"/>
              <a:t>făcute propuneri pentru perfecţionarea cadrului legislativ-normativ </a:t>
            </a:r>
            <a:r>
              <a:rPr lang="ro-RO" sz="4400" dirty="0"/>
              <a:t>în domeniul comerţului </a:t>
            </a:r>
            <a:r>
              <a:rPr lang="ro-RO" sz="4400" dirty="0" smtClean="0"/>
              <a:t>interior.</a:t>
            </a:r>
            <a:endParaRPr lang="en-US" sz="4300" dirty="0">
              <a:latin typeface="Times New Roman" pitchFamily="18" charset="0"/>
              <a:cs typeface="Times New Roman" pitchFamily="18" charset="0"/>
            </a:endParaRPr>
          </a:p>
          <a:p>
            <a:pPr algn="just">
              <a:buFont typeface="Wingdings" pitchFamily="2" charset="2"/>
              <a:buChar char="§"/>
            </a:pPr>
            <a:endParaRPr lang="ru-RU" dirty="0"/>
          </a:p>
          <a:p>
            <a:pPr marL="82296" indent="0">
              <a:buNone/>
            </a:pPr>
            <a:endParaRPr lang="en-US" dirty="0"/>
          </a:p>
        </p:txBody>
      </p:sp>
    </p:spTree>
    <p:extLst>
      <p:ext uri="{BB962C8B-B14F-4D97-AF65-F5344CB8AC3E}">
        <p14:creationId xmlns:p14="http://schemas.microsoft.com/office/powerpoint/2010/main" val="1672634816"/>
      </p:ext>
    </p:extLst>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78098"/>
          </a:xfrm>
        </p:spPr>
        <p:txBody>
          <a:bodyPr>
            <a:normAutofit fontScale="90000"/>
          </a:bodyPr>
          <a:lstStyle/>
          <a:p>
            <a:pPr algn="ctr"/>
            <a:r>
              <a:rPr lang="ro-RO" sz="2700" b="1" dirty="0">
                <a:solidFill>
                  <a:srgbClr val="C00000"/>
                </a:solidFill>
                <a:effectLst/>
                <a:latin typeface="Times New Roman" pitchFamily="18" charset="0"/>
                <a:cs typeface="Times New Roman" pitchFamily="18" charset="0"/>
              </a:rPr>
              <a:t>Secția Științe Sociale și Economice a </a:t>
            </a:r>
            <a:r>
              <a:rPr lang="ro-RO" sz="2700" b="1" dirty="0" err="1">
                <a:solidFill>
                  <a:srgbClr val="C00000"/>
                </a:solidFill>
                <a:effectLst/>
                <a:latin typeface="Times New Roman" pitchFamily="18" charset="0"/>
                <a:cs typeface="Times New Roman" pitchFamily="18" charset="0"/>
              </a:rPr>
              <a:t>AȘM</a:t>
            </a:r>
            <a:r>
              <a:rPr lang="ro-RO" sz="6600" b="1" dirty="0">
                <a:solidFill>
                  <a:srgbClr val="C00000"/>
                </a:solidFill>
                <a:effectLst/>
                <a:latin typeface="Times New Roman" pitchFamily="18" charset="0"/>
                <a:cs typeface="Times New Roman" pitchFamily="18" charset="0"/>
              </a:rPr>
              <a:t/>
            </a:r>
            <a:br>
              <a:rPr lang="ro-RO" sz="6600" b="1" dirty="0">
                <a:solidFill>
                  <a:srgbClr val="C00000"/>
                </a:solidFill>
                <a:effectLst/>
                <a:latin typeface="Times New Roman" pitchFamily="18" charset="0"/>
                <a:cs typeface="Times New Roman" pitchFamily="18" charset="0"/>
              </a:rPr>
            </a:br>
            <a:endParaRPr lang="en-US" dirty="0"/>
          </a:p>
        </p:txBody>
      </p:sp>
      <p:graphicFrame>
        <p:nvGraphicFramePr>
          <p:cNvPr id="4" name="Content Placeholder 3"/>
          <p:cNvGraphicFramePr>
            <a:graphicFrameLocks noGrp="1" noChangeAspect="1"/>
          </p:cNvGraphicFramePr>
          <p:nvPr>
            <p:ph idx="1"/>
            <p:extLst>
              <p:ext uri="{D42A27DB-BD31-4B8C-83A1-F6EECF244321}">
                <p14:modId xmlns:p14="http://schemas.microsoft.com/office/powerpoint/2010/main" val="865793286"/>
              </p:ext>
            </p:extLst>
          </p:nvPr>
        </p:nvGraphicFramePr>
        <p:xfrm>
          <a:off x="1763688" y="1484784"/>
          <a:ext cx="6840760" cy="4860540"/>
        </p:xfrm>
        <a:graphic>
          <a:graphicData uri="http://schemas.openxmlformats.org/presentationml/2006/ole">
            <mc:AlternateContent xmlns:mc="http://schemas.openxmlformats.org/markup-compatibility/2006">
              <mc:Choice xmlns:v="urn:schemas-microsoft-com:vml" Requires="v">
                <p:oleObj spid="_x0000_s3079" name="Слайд" r:id="rId4" imgW="4559820" imgH="3419920" progId="PowerPoint.Slide.12">
                  <p:embed/>
                </p:oleObj>
              </mc:Choice>
              <mc:Fallback>
                <p:oleObj name="Слайд" r:id="rId4" imgW="4559820" imgH="3419920" progId="PowerPoint.Slide.12">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3688" y="1484784"/>
                        <a:ext cx="6840760" cy="486054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321385217"/>
      </p:ext>
    </p:extLst>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ro-RO" sz="2700" b="1" dirty="0">
                <a:solidFill>
                  <a:srgbClr val="C00000"/>
                </a:solidFill>
                <a:effectLst/>
                <a:latin typeface="Times New Roman" pitchFamily="18" charset="0"/>
                <a:cs typeface="Times New Roman" pitchFamily="18" charset="0"/>
              </a:rPr>
              <a:t>Secția Științe Sociale și Economice a </a:t>
            </a:r>
            <a:r>
              <a:rPr lang="ro-RO" sz="2700" b="1" dirty="0" err="1">
                <a:solidFill>
                  <a:srgbClr val="C00000"/>
                </a:solidFill>
                <a:effectLst/>
                <a:latin typeface="Times New Roman" pitchFamily="18" charset="0"/>
                <a:cs typeface="Times New Roman" pitchFamily="18" charset="0"/>
              </a:rPr>
              <a:t>AȘM</a:t>
            </a:r>
            <a:r>
              <a:rPr lang="ro-RO" sz="6600" b="1" dirty="0">
                <a:solidFill>
                  <a:srgbClr val="C00000"/>
                </a:solidFill>
                <a:effectLst/>
                <a:latin typeface="Times New Roman" pitchFamily="18" charset="0"/>
                <a:cs typeface="Times New Roman" pitchFamily="18" charset="0"/>
              </a:rPr>
              <a:t/>
            </a:r>
            <a:br>
              <a:rPr lang="ro-RO" sz="6600" b="1" dirty="0">
                <a:solidFill>
                  <a:srgbClr val="C00000"/>
                </a:solidFill>
                <a:effectLst/>
                <a:latin typeface="Times New Roman" pitchFamily="18" charset="0"/>
                <a:cs typeface="Times New Roman" pitchFamily="18" charset="0"/>
              </a:rPr>
            </a:br>
            <a:endParaRPr lang="en-US" dirty="0"/>
          </a:p>
        </p:txBody>
      </p:sp>
      <p:pic>
        <p:nvPicPr>
          <p:cNvPr id="4" name="Рисунок 5"/>
          <p:cNvPicPr>
            <a:picLocks noGrp="1"/>
          </p:cNvPicPr>
          <p:nvPr>
            <p:ph idx="1"/>
          </p:nvPr>
        </p:nvPicPr>
        <p:blipFill>
          <a:blip r:embed="rId2" cstate="print"/>
          <a:srcRect/>
          <a:stretch>
            <a:fillRect/>
          </a:stretch>
        </p:blipFill>
        <p:spPr bwMode="auto">
          <a:xfrm>
            <a:off x="1691680" y="1196752"/>
            <a:ext cx="6696744" cy="4365848"/>
          </a:xfrm>
          <a:prstGeom prst="rect">
            <a:avLst/>
          </a:prstGeom>
          <a:noFill/>
        </p:spPr>
      </p:pic>
    </p:spTree>
    <p:extLst>
      <p:ext uri="{BB962C8B-B14F-4D97-AF65-F5344CB8AC3E}">
        <p14:creationId xmlns:p14="http://schemas.microsoft.com/office/powerpoint/2010/main" val="1363957766"/>
      </p:ext>
    </p:extLst>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850106"/>
          </a:xfrm>
        </p:spPr>
        <p:txBody>
          <a:bodyPr>
            <a:normAutofit/>
          </a:bodyPr>
          <a:lstStyle/>
          <a:p>
            <a:pPr algn="ctr"/>
            <a:r>
              <a:rPr lang="ro-RO" sz="2400" b="1" dirty="0">
                <a:solidFill>
                  <a:srgbClr val="C00000"/>
                </a:solidFill>
                <a:effectLst/>
                <a:latin typeface="Times New Roman" pitchFamily="18" charset="0"/>
                <a:cs typeface="Times New Roman" pitchFamily="18" charset="0"/>
              </a:rPr>
              <a:t>Secția Științe Sociale și Economice a </a:t>
            </a:r>
            <a:r>
              <a:rPr lang="ro-RO" sz="2400" b="1" dirty="0" err="1" smtClean="0">
                <a:solidFill>
                  <a:srgbClr val="C00000"/>
                </a:solidFill>
                <a:effectLst/>
                <a:latin typeface="Times New Roman" pitchFamily="18" charset="0"/>
                <a:cs typeface="Times New Roman" pitchFamily="18" charset="0"/>
              </a:rPr>
              <a:t>AȘM</a:t>
            </a:r>
            <a:endParaRPr lang="en-US" sz="2400"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53143603"/>
              </p:ext>
            </p:extLst>
          </p:nvPr>
        </p:nvGraphicFramePr>
        <p:xfrm>
          <a:off x="1907704" y="1052736"/>
          <a:ext cx="6840760" cy="5445106"/>
        </p:xfrm>
        <a:graphic>
          <a:graphicData uri="http://schemas.openxmlformats.org/drawingml/2006/table">
            <a:tbl>
              <a:tblPr firstRow="1" firstCol="1" bandRow="1">
                <a:tableStyleId>{5C22544A-7EE6-4342-B048-85BDC9FD1C3A}</a:tableStyleId>
              </a:tblPr>
              <a:tblGrid>
                <a:gridCol w="6840760"/>
              </a:tblGrid>
              <a:tr h="1565528">
                <a:tc>
                  <a:txBody>
                    <a:bodyPr/>
                    <a:lstStyle/>
                    <a:p>
                      <a:pPr marL="0" lvl="0" indent="0" algn="just">
                        <a:spcAft>
                          <a:spcPts val="0"/>
                        </a:spcAft>
                        <a:buFont typeface="+mj-lt"/>
                        <a:buNone/>
                        <a:tabLst>
                          <a:tab pos="180340" algn="l"/>
                        </a:tabLst>
                      </a:pPr>
                      <a:r>
                        <a:rPr lang="fr-FR" sz="1400" dirty="0" smtClean="0">
                          <a:effectLst/>
                        </a:rPr>
                        <a:t>Au </a:t>
                      </a:r>
                      <a:r>
                        <a:rPr lang="fr-FR" sz="1400" dirty="0" err="1" smtClean="0">
                          <a:effectLst/>
                        </a:rPr>
                        <a:t>fost</a:t>
                      </a:r>
                      <a:r>
                        <a:rPr lang="fr-FR" sz="1400" dirty="0" smtClean="0">
                          <a:effectLst/>
                        </a:rPr>
                        <a:t> </a:t>
                      </a:r>
                      <a:r>
                        <a:rPr lang="fr-FR" sz="1400" dirty="0" err="1" smtClean="0">
                          <a:effectLst/>
                        </a:rPr>
                        <a:t>identificate</a:t>
                      </a:r>
                      <a:r>
                        <a:rPr lang="fr-FR" sz="1400" dirty="0" smtClean="0">
                          <a:effectLst/>
                        </a:rPr>
                        <a:t> </a:t>
                      </a:r>
                      <a:r>
                        <a:rPr lang="fr-FR" sz="1400" dirty="0" err="1" smtClean="0">
                          <a:effectLst/>
                        </a:rPr>
                        <a:t>particularitățile</a:t>
                      </a:r>
                      <a:r>
                        <a:rPr lang="fr-FR" sz="1400" dirty="0" smtClean="0">
                          <a:effectLst/>
                        </a:rPr>
                        <a:t> </a:t>
                      </a:r>
                      <a:r>
                        <a:rPr lang="fr-FR" sz="1400" dirty="0" err="1" smtClean="0">
                          <a:effectLst/>
                        </a:rPr>
                        <a:t>evoluției</a:t>
                      </a:r>
                      <a:r>
                        <a:rPr lang="fr-FR" sz="1400" dirty="0" smtClean="0">
                          <a:effectLst/>
                        </a:rPr>
                        <a:t> social-</a:t>
                      </a:r>
                      <a:r>
                        <a:rPr lang="fr-FR" sz="1400" dirty="0" err="1" smtClean="0">
                          <a:effectLst/>
                        </a:rPr>
                        <a:t>politice</a:t>
                      </a:r>
                      <a:r>
                        <a:rPr lang="fr-FR" sz="1400" dirty="0" smtClean="0">
                          <a:effectLst/>
                        </a:rPr>
                        <a:t> / </a:t>
                      </a:r>
                      <a:r>
                        <a:rPr lang="fr-FR" sz="1400" dirty="0" err="1" smtClean="0">
                          <a:effectLst/>
                        </a:rPr>
                        <a:t>modernizării</a:t>
                      </a:r>
                      <a:r>
                        <a:rPr lang="fr-FR" sz="1400" dirty="0" smtClean="0">
                          <a:effectLst/>
                        </a:rPr>
                        <a:t> </a:t>
                      </a:r>
                      <a:r>
                        <a:rPr lang="fr-FR" sz="1400" dirty="0" err="1" smtClean="0">
                          <a:effectLst/>
                        </a:rPr>
                        <a:t>Republicii</a:t>
                      </a:r>
                      <a:r>
                        <a:rPr lang="fr-FR" sz="1400" dirty="0" smtClean="0">
                          <a:effectLst/>
                        </a:rPr>
                        <a:t> Moldova.</a:t>
                      </a:r>
                      <a:endParaRPr lang="en-US" sz="1400" dirty="0" smtClean="0">
                        <a:effectLst/>
                      </a:endParaRPr>
                    </a:p>
                    <a:p>
                      <a:pPr marL="408940" algn="just">
                        <a:spcAft>
                          <a:spcPts val="0"/>
                        </a:spcAft>
                        <a:tabLst>
                          <a:tab pos="180340" algn="l"/>
                        </a:tabLst>
                      </a:pPr>
                      <a:r>
                        <a:rPr lang="fr-FR" sz="1400" dirty="0" smtClean="0">
                          <a:effectLst/>
                        </a:rPr>
                        <a:t> </a:t>
                      </a:r>
                      <a:endParaRPr lang="en-US" sz="1400" dirty="0" smtClean="0">
                        <a:effectLst/>
                      </a:endParaRPr>
                    </a:p>
                    <a:p>
                      <a:pPr marL="408940" algn="just">
                        <a:spcAft>
                          <a:spcPts val="0"/>
                        </a:spcAft>
                        <a:tabLst>
                          <a:tab pos="180340" algn="l"/>
                        </a:tabLst>
                      </a:pPr>
                      <a:r>
                        <a:rPr lang="fr-FR" sz="1400" dirty="0" err="1" smtClean="0">
                          <a:effectLst/>
                        </a:rPr>
                        <a:t>Rezultatele</a:t>
                      </a:r>
                      <a:r>
                        <a:rPr lang="fr-FR" sz="1400" dirty="0" smtClean="0">
                          <a:effectLst/>
                        </a:rPr>
                        <a:t> </a:t>
                      </a:r>
                      <a:r>
                        <a:rPr lang="fr-FR" sz="1400" dirty="0" err="1" smtClean="0">
                          <a:effectLst/>
                        </a:rPr>
                        <a:t>cercetării</a:t>
                      </a:r>
                      <a:r>
                        <a:rPr lang="fr-FR" sz="1400" dirty="0" smtClean="0">
                          <a:effectLst/>
                        </a:rPr>
                        <a:t> </a:t>
                      </a:r>
                      <a:r>
                        <a:rPr lang="fr-FR" sz="1400" dirty="0" err="1" smtClean="0">
                          <a:effectLst/>
                        </a:rPr>
                        <a:t>și</a:t>
                      </a:r>
                      <a:r>
                        <a:rPr lang="fr-FR" sz="1400" dirty="0" smtClean="0">
                          <a:effectLst/>
                        </a:rPr>
                        <a:t>-au </a:t>
                      </a:r>
                      <a:r>
                        <a:rPr lang="fr-FR" sz="1400" dirty="0" err="1" smtClean="0">
                          <a:effectLst/>
                        </a:rPr>
                        <a:t>găsit</a:t>
                      </a:r>
                      <a:r>
                        <a:rPr lang="fr-FR" sz="1400" dirty="0" smtClean="0">
                          <a:effectLst/>
                        </a:rPr>
                        <a:t> </a:t>
                      </a:r>
                      <a:r>
                        <a:rPr lang="fr-FR" sz="1400" dirty="0" err="1" smtClean="0">
                          <a:effectLst/>
                        </a:rPr>
                        <a:t>reflectare</a:t>
                      </a:r>
                      <a:r>
                        <a:rPr lang="fr-FR" sz="1400" dirty="0" smtClean="0">
                          <a:effectLst/>
                        </a:rPr>
                        <a:t> </a:t>
                      </a:r>
                      <a:r>
                        <a:rPr lang="fr-FR" sz="1400" dirty="0" err="1" smtClean="0">
                          <a:effectLst/>
                        </a:rPr>
                        <a:t>în</a:t>
                      </a:r>
                      <a:r>
                        <a:rPr lang="fr-FR" sz="1400" dirty="0" smtClean="0">
                          <a:effectLst/>
                        </a:rPr>
                        <a:t> </a:t>
                      </a:r>
                      <a:r>
                        <a:rPr lang="fr-FR" sz="1400" dirty="0" err="1" smtClean="0">
                          <a:effectLst/>
                        </a:rPr>
                        <a:t>Studiul</a:t>
                      </a:r>
                      <a:r>
                        <a:rPr lang="fr-FR" sz="1400" dirty="0" smtClean="0">
                          <a:effectLst/>
                        </a:rPr>
                        <a:t> </a:t>
                      </a:r>
                      <a:r>
                        <a:rPr lang="fr-FR" sz="1400" dirty="0" err="1" smtClean="0">
                          <a:effectLst/>
                        </a:rPr>
                        <a:t>Enciclopedic</a:t>
                      </a:r>
                      <a:r>
                        <a:rPr lang="fr-FR" sz="1400" dirty="0" smtClean="0">
                          <a:effectLst/>
                        </a:rPr>
                        <a:t> </a:t>
                      </a:r>
                      <a:r>
                        <a:rPr lang="fr-FR" sz="1400" dirty="0" err="1" smtClean="0">
                          <a:effectLst/>
                        </a:rPr>
                        <a:t>Republica</a:t>
                      </a:r>
                      <a:r>
                        <a:rPr lang="fr-FR" sz="1400" dirty="0" smtClean="0">
                          <a:effectLst/>
                        </a:rPr>
                        <a:t> Moldova </a:t>
                      </a:r>
                      <a:r>
                        <a:rPr lang="fr-FR" sz="1400" dirty="0" err="1" smtClean="0">
                          <a:effectLst/>
                        </a:rPr>
                        <a:t>pe</a:t>
                      </a:r>
                      <a:r>
                        <a:rPr lang="fr-FR" sz="1400" dirty="0" smtClean="0">
                          <a:effectLst/>
                        </a:rPr>
                        <a:t> </a:t>
                      </a:r>
                      <a:r>
                        <a:rPr lang="fr-FR" sz="1400" dirty="0" err="1" smtClean="0">
                          <a:effectLst/>
                        </a:rPr>
                        <a:t>calea</a:t>
                      </a:r>
                      <a:r>
                        <a:rPr lang="fr-FR" sz="1400" dirty="0" smtClean="0">
                          <a:effectLst/>
                        </a:rPr>
                        <a:t> </a:t>
                      </a:r>
                      <a:r>
                        <a:rPr lang="fr-FR" sz="1400" dirty="0" err="1" smtClean="0">
                          <a:effectLst/>
                        </a:rPr>
                        <a:t>modernizării</a:t>
                      </a:r>
                      <a:endParaRPr lang="en-US" sz="1400" dirty="0" smtClean="0">
                        <a:effectLst/>
                      </a:endParaRPr>
                    </a:p>
                    <a:p>
                      <a:pPr algn="just">
                        <a:spcAft>
                          <a:spcPts val="0"/>
                        </a:spcAft>
                        <a:tabLst>
                          <a:tab pos="180340" algn="l"/>
                        </a:tabLst>
                      </a:pPr>
                      <a:r>
                        <a:rPr lang="fr-FR" sz="1400" dirty="0" smtClean="0">
                          <a:effectLst/>
                        </a:rPr>
                        <a:t> </a:t>
                      </a:r>
                      <a:endParaRPr lang="en-US" sz="1400" dirty="0" smtClean="0">
                        <a:effectLst/>
                      </a:endParaRPr>
                    </a:p>
                    <a:p>
                      <a:pPr algn="r">
                        <a:spcAft>
                          <a:spcPts val="0"/>
                        </a:spcAft>
                        <a:tabLst>
                          <a:tab pos="180340" algn="l"/>
                        </a:tabLst>
                      </a:pPr>
                      <a:endParaRPr lang="en-US" sz="1400" dirty="0">
                        <a:effectLst/>
                        <a:latin typeface="Times New Roman"/>
                        <a:ea typeface="Times New Roman"/>
                      </a:endParaRPr>
                    </a:p>
                  </a:txBody>
                  <a:tcPr marL="59348" marR="59348" marT="0" marB="0"/>
                </a:tc>
              </a:tr>
              <a:tr h="1046001">
                <a:tc>
                  <a:txBody>
                    <a:bodyPr/>
                    <a:lstStyle/>
                    <a:p>
                      <a:pPr marL="0" lvl="0" indent="0" algn="just">
                        <a:spcAft>
                          <a:spcPts val="0"/>
                        </a:spcAft>
                        <a:buFont typeface="+mj-lt"/>
                        <a:buNone/>
                        <a:tabLst>
                          <a:tab pos="180340" algn="l"/>
                        </a:tabLst>
                      </a:pPr>
                      <a:r>
                        <a:rPr lang="ro-MO" sz="1400" dirty="0" smtClean="0">
                          <a:effectLst/>
                        </a:rPr>
                        <a:t>Au fost elucidate posibilele configurații geopolitice și geostrategice la nivel global și regional, în contextul proceselor de integrare europeană şi euro-asiatică, cât şi evoluţia lor.</a:t>
                      </a:r>
                      <a:endParaRPr lang="en-US" sz="1400" dirty="0" smtClean="0">
                        <a:effectLst/>
                      </a:endParaRPr>
                    </a:p>
                    <a:p>
                      <a:pPr algn="just">
                        <a:spcAft>
                          <a:spcPts val="0"/>
                        </a:spcAft>
                        <a:tabLst>
                          <a:tab pos="180340" algn="l"/>
                        </a:tabLst>
                      </a:pPr>
                      <a:r>
                        <a:rPr lang="ru-RU" sz="1400" dirty="0" smtClean="0">
                          <a:effectLst/>
                        </a:rPr>
                        <a:t> </a:t>
                      </a:r>
                      <a:endParaRPr lang="en-US" sz="1400" dirty="0" smtClean="0">
                        <a:effectLst/>
                      </a:endParaRPr>
                    </a:p>
                    <a:p>
                      <a:pPr marL="408940" algn="just">
                        <a:spcAft>
                          <a:spcPts val="0"/>
                        </a:spcAft>
                        <a:tabLst>
                          <a:tab pos="180340" algn="l"/>
                        </a:tabLst>
                      </a:pPr>
                      <a:r>
                        <a:rPr lang="fr-FR" sz="1400" dirty="0" err="1" smtClean="0">
                          <a:effectLst/>
                        </a:rPr>
                        <a:t>Rezultatele</a:t>
                      </a:r>
                      <a:r>
                        <a:rPr lang="fr-FR" sz="1400" dirty="0" smtClean="0">
                          <a:effectLst/>
                        </a:rPr>
                        <a:t> </a:t>
                      </a:r>
                      <a:r>
                        <a:rPr lang="fr-FR" sz="1400" dirty="0" err="1" smtClean="0">
                          <a:effectLst/>
                        </a:rPr>
                        <a:t>cercetării</a:t>
                      </a:r>
                      <a:r>
                        <a:rPr lang="fr-FR" sz="1400" dirty="0" smtClean="0">
                          <a:effectLst/>
                        </a:rPr>
                        <a:t> </a:t>
                      </a:r>
                      <a:r>
                        <a:rPr lang="fr-FR" sz="1400" dirty="0" err="1" smtClean="0">
                          <a:effectLst/>
                        </a:rPr>
                        <a:t>și</a:t>
                      </a:r>
                      <a:r>
                        <a:rPr lang="fr-FR" sz="1400" dirty="0" smtClean="0">
                          <a:effectLst/>
                        </a:rPr>
                        <a:t>-au </a:t>
                      </a:r>
                      <a:r>
                        <a:rPr lang="fr-FR" sz="1400" dirty="0" err="1" smtClean="0">
                          <a:effectLst/>
                        </a:rPr>
                        <a:t>găsit</a:t>
                      </a:r>
                      <a:r>
                        <a:rPr lang="fr-FR" sz="1400" dirty="0" smtClean="0">
                          <a:effectLst/>
                        </a:rPr>
                        <a:t> </a:t>
                      </a:r>
                      <a:r>
                        <a:rPr lang="fr-FR" sz="1400" dirty="0" err="1" smtClean="0">
                          <a:effectLst/>
                        </a:rPr>
                        <a:t>reflectare</a:t>
                      </a:r>
                      <a:r>
                        <a:rPr lang="fr-FR" sz="1400" dirty="0" smtClean="0">
                          <a:effectLst/>
                        </a:rPr>
                        <a:t> </a:t>
                      </a:r>
                      <a:r>
                        <a:rPr lang="fr-FR" sz="1400" dirty="0" err="1" smtClean="0">
                          <a:effectLst/>
                        </a:rPr>
                        <a:t>în</a:t>
                      </a:r>
                      <a:r>
                        <a:rPr lang="fr-FR" sz="1400" dirty="0" smtClean="0">
                          <a:effectLst/>
                        </a:rPr>
                        <a:t> </a:t>
                      </a:r>
                      <a:r>
                        <a:rPr lang="fr-FR" sz="1400" dirty="0" err="1" smtClean="0">
                          <a:effectLst/>
                        </a:rPr>
                        <a:t>volumul</a:t>
                      </a:r>
                      <a:r>
                        <a:rPr lang="fr-FR" sz="1400" dirty="0" smtClean="0">
                          <a:effectLst/>
                        </a:rPr>
                        <a:t> </a:t>
                      </a:r>
                      <a:r>
                        <a:rPr lang="fr-FR" sz="1400" dirty="0" err="1" smtClean="0">
                          <a:effectLst/>
                        </a:rPr>
                        <a:t>Evoluția</a:t>
                      </a:r>
                      <a:r>
                        <a:rPr lang="fr-FR" sz="1400" dirty="0" smtClean="0">
                          <a:effectLst/>
                        </a:rPr>
                        <a:t> </a:t>
                      </a:r>
                      <a:r>
                        <a:rPr lang="fr-FR" sz="1400" dirty="0" err="1" smtClean="0">
                          <a:effectLst/>
                        </a:rPr>
                        <a:t>sistemului</a:t>
                      </a:r>
                      <a:r>
                        <a:rPr lang="fr-FR" sz="1400" dirty="0" smtClean="0">
                          <a:effectLst/>
                        </a:rPr>
                        <a:t> </a:t>
                      </a:r>
                      <a:r>
                        <a:rPr lang="fr-FR" sz="1400" dirty="0" err="1" smtClean="0">
                          <a:effectLst/>
                        </a:rPr>
                        <a:t>internațional</a:t>
                      </a:r>
                      <a:r>
                        <a:rPr lang="fr-FR" sz="1400" dirty="0" smtClean="0">
                          <a:effectLst/>
                        </a:rPr>
                        <a:t> </a:t>
                      </a:r>
                      <a:r>
                        <a:rPr lang="fr-FR" sz="1400" dirty="0" err="1" smtClean="0">
                          <a:effectLst/>
                        </a:rPr>
                        <a:t>și</a:t>
                      </a:r>
                      <a:r>
                        <a:rPr lang="fr-FR" sz="1400" dirty="0" smtClean="0">
                          <a:effectLst/>
                        </a:rPr>
                        <a:t> </a:t>
                      </a:r>
                      <a:r>
                        <a:rPr lang="fr-FR" sz="1400" dirty="0" err="1" smtClean="0">
                          <a:effectLst/>
                        </a:rPr>
                        <a:t>procesele</a:t>
                      </a:r>
                      <a:r>
                        <a:rPr lang="fr-FR" sz="1400" dirty="0" smtClean="0">
                          <a:effectLst/>
                        </a:rPr>
                        <a:t> de </a:t>
                      </a:r>
                      <a:r>
                        <a:rPr lang="fr-FR" sz="1400" dirty="0" err="1" smtClean="0">
                          <a:effectLst/>
                        </a:rPr>
                        <a:t>integrare</a:t>
                      </a:r>
                      <a:r>
                        <a:rPr lang="fr-FR" sz="1400" dirty="0" smtClean="0">
                          <a:effectLst/>
                        </a:rPr>
                        <a:t> </a:t>
                      </a:r>
                      <a:r>
                        <a:rPr lang="fr-FR" sz="1400" dirty="0" err="1" smtClean="0">
                          <a:effectLst/>
                        </a:rPr>
                        <a:t>europeană</a:t>
                      </a:r>
                      <a:endParaRPr lang="en-US" sz="1400" dirty="0" smtClean="0">
                        <a:effectLst/>
                      </a:endParaRPr>
                    </a:p>
                    <a:p>
                      <a:pPr algn="r">
                        <a:spcAft>
                          <a:spcPts val="0"/>
                        </a:spcAft>
                        <a:tabLst>
                          <a:tab pos="180340" algn="l"/>
                        </a:tabLst>
                      </a:pPr>
                      <a:endParaRPr lang="en-US" sz="1400" dirty="0">
                        <a:effectLst/>
                        <a:latin typeface="Times New Roman"/>
                        <a:ea typeface="Times New Roman"/>
                      </a:endParaRPr>
                    </a:p>
                  </a:txBody>
                  <a:tcPr marL="59348" marR="59348" marT="0" marB="0"/>
                </a:tc>
              </a:tr>
              <a:tr h="1109395">
                <a:tc>
                  <a:txBody>
                    <a:bodyPr/>
                    <a:lstStyle/>
                    <a:p>
                      <a:pPr marL="0" lvl="0" indent="0" algn="just">
                        <a:spcAft>
                          <a:spcPts val="0"/>
                        </a:spcAft>
                        <a:buFont typeface="+mj-lt"/>
                        <a:buNone/>
                        <a:tabLst>
                          <a:tab pos="180340" algn="l"/>
                        </a:tabLst>
                      </a:pPr>
                      <a:r>
                        <a:rPr lang="ro-RO" sz="1400" dirty="0">
                          <a:effectLst/>
                        </a:rPr>
                        <a:t>A fost analizat cadrul politico-juridic de asigurare a securității naționale a Republicii Moldova și au fost identificate unele modele de acțiune pentru autoritățile publice centrale în soluționarea problemelor socio-economice și politice grave cu care se confruntă Republica Moldova.</a:t>
                      </a:r>
                      <a:endParaRPr lang="en-US" sz="1400" dirty="0">
                        <a:effectLst/>
                      </a:endParaRPr>
                    </a:p>
                    <a:p>
                      <a:pPr algn="r">
                        <a:spcAft>
                          <a:spcPts val="0"/>
                        </a:spcAft>
                        <a:tabLst>
                          <a:tab pos="180340" algn="l"/>
                        </a:tabLst>
                      </a:pPr>
                      <a:r>
                        <a:rPr lang="fr-FR" sz="1400" dirty="0">
                          <a:effectLst/>
                        </a:rPr>
                        <a:t> </a:t>
                      </a:r>
                      <a:endParaRPr lang="en-US" sz="1400" dirty="0">
                        <a:effectLst/>
                        <a:latin typeface="Times New Roman"/>
                        <a:ea typeface="Times New Roman"/>
                      </a:endParaRPr>
                    </a:p>
                  </a:txBody>
                  <a:tcPr marL="59348" marR="59348" marT="0" marB="0"/>
                </a:tc>
              </a:tr>
              <a:tr h="1276663">
                <a:tc>
                  <a:txBody>
                    <a:bodyPr/>
                    <a:lstStyle/>
                    <a:p>
                      <a:pPr marL="0" lvl="0" indent="0" algn="just">
                        <a:spcAft>
                          <a:spcPts val="0"/>
                        </a:spcAft>
                        <a:buFont typeface="+mj-lt"/>
                        <a:buNone/>
                        <a:tabLst>
                          <a:tab pos="201930" algn="l"/>
                        </a:tabLst>
                      </a:pPr>
                      <a:r>
                        <a:rPr lang="ro-RO" sz="1400" dirty="0">
                          <a:effectLst/>
                        </a:rPr>
                        <a:t>A fost elaborată Concepția reformei sistemului național de cercetare-dezvoltare și inovare prin ajustarea regimului juridic corespunzător la rigorile Spațiului European de Cercetare, precum și elaborat proiectul de Lege pentru modificarea și completarea Codului cu privire la știință și inovare în Republica Moldova.</a:t>
                      </a:r>
                      <a:endParaRPr lang="en-US" sz="1400" dirty="0">
                        <a:effectLst/>
                      </a:endParaRPr>
                    </a:p>
                    <a:p>
                      <a:pPr algn="r">
                        <a:spcAft>
                          <a:spcPts val="0"/>
                        </a:spcAft>
                        <a:tabLst>
                          <a:tab pos="180340" algn="l"/>
                        </a:tabLst>
                      </a:pPr>
                      <a:r>
                        <a:rPr lang="fr-FR" sz="1400" dirty="0">
                          <a:effectLst/>
                        </a:rPr>
                        <a:t> </a:t>
                      </a:r>
                      <a:endParaRPr lang="en-US" sz="1400" dirty="0">
                        <a:effectLst/>
                        <a:latin typeface="Times New Roman"/>
                        <a:ea typeface="Times New Roman"/>
                      </a:endParaRPr>
                    </a:p>
                  </a:txBody>
                  <a:tcPr marL="59348" marR="59348" marT="0" marB="0"/>
                </a:tc>
              </a:tr>
            </a:tbl>
          </a:graphicData>
        </a:graphic>
      </p:graphicFrame>
    </p:spTree>
    <p:extLst>
      <p:ext uri="{BB962C8B-B14F-4D97-AF65-F5344CB8AC3E}">
        <p14:creationId xmlns:p14="http://schemas.microsoft.com/office/powerpoint/2010/main" val="2126689894"/>
      </p:ext>
    </p:extLst>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ro-RO" sz="2700" b="1" dirty="0">
                <a:solidFill>
                  <a:srgbClr val="C00000"/>
                </a:solidFill>
                <a:effectLst/>
                <a:latin typeface="Baskerville Old Face" pitchFamily="18" charset="0"/>
                <a:cs typeface="Arial" pitchFamily="34" charset="0"/>
              </a:rPr>
              <a:t>Secția Științe Sociale și Economice a </a:t>
            </a:r>
            <a:r>
              <a:rPr lang="ro-RO" sz="2700" b="1" dirty="0" err="1">
                <a:solidFill>
                  <a:srgbClr val="C00000"/>
                </a:solidFill>
                <a:effectLst/>
                <a:latin typeface="Baskerville Old Face" pitchFamily="18" charset="0"/>
                <a:cs typeface="Arial" pitchFamily="34" charset="0"/>
              </a:rPr>
              <a:t>AȘM</a:t>
            </a:r>
            <a:r>
              <a:rPr lang="ro-RO" sz="4800" b="1" dirty="0">
                <a:solidFill>
                  <a:srgbClr val="C00000"/>
                </a:solidFill>
                <a:latin typeface="Baskerville Old Face" pitchFamily="18" charset="0"/>
                <a:cs typeface="Arial" pitchFamily="34" charset="0"/>
              </a:rPr>
              <a:t/>
            </a:r>
            <a:br>
              <a:rPr lang="ro-RO" sz="4800" b="1" dirty="0">
                <a:solidFill>
                  <a:srgbClr val="C00000"/>
                </a:solidFill>
                <a:latin typeface="Baskerville Old Face" pitchFamily="18" charset="0"/>
                <a:cs typeface="Arial" pitchFamily="34" charset="0"/>
              </a:rPr>
            </a:br>
            <a:endParaRPr lang="en-US" dirty="0"/>
          </a:p>
        </p:txBody>
      </p:sp>
      <p:pic>
        <p:nvPicPr>
          <p:cNvPr id="4" name="Imagine 2"/>
          <p:cNvPicPr>
            <a:picLocks noGrp="1"/>
          </p:cNvPicPr>
          <p:nvPr>
            <p:ph idx="1"/>
          </p:nvPr>
        </p:nvPicPr>
        <p:blipFill>
          <a:blip r:embed="rId2"/>
          <a:stretch>
            <a:fillRect/>
          </a:stretch>
        </p:blipFill>
        <p:spPr>
          <a:xfrm>
            <a:off x="1331641" y="944724"/>
            <a:ext cx="3312368" cy="4500500"/>
          </a:xfrm>
          <a:prstGeom prst="rect">
            <a:avLst/>
          </a:prstGeom>
        </p:spPr>
      </p:pic>
      <p:pic>
        <p:nvPicPr>
          <p:cNvPr id="5" name="Imagine 2" descr="D:\Desktop\Evolutie si Integrare.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80112" y="1052736"/>
            <a:ext cx="3312368" cy="4320480"/>
          </a:xfrm>
          <a:prstGeom prst="rect">
            <a:avLst/>
          </a:prstGeom>
          <a:noFill/>
          <a:ln>
            <a:noFill/>
          </a:ln>
        </p:spPr>
      </p:pic>
    </p:spTree>
    <p:extLst>
      <p:ext uri="{BB962C8B-B14F-4D97-AF65-F5344CB8AC3E}">
        <p14:creationId xmlns:p14="http://schemas.microsoft.com/office/powerpoint/2010/main" val="2851498226"/>
      </p:ext>
    </p:extLst>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2400" b="1" dirty="0">
                <a:solidFill>
                  <a:srgbClr val="C00000"/>
                </a:solidFill>
                <a:effectLst/>
                <a:latin typeface="Times New Roman" pitchFamily="18" charset="0"/>
                <a:cs typeface="Times New Roman" pitchFamily="18" charset="0"/>
              </a:rPr>
              <a:t>Secția Științe Sociale și Economice a </a:t>
            </a:r>
            <a:r>
              <a:rPr lang="ro-RO" sz="2400" b="1" dirty="0" err="1">
                <a:solidFill>
                  <a:srgbClr val="C00000"/>
                </a:solidFill>
                <a:effectLst/>
                <a:latin typeface="Times New Roman" pitchFamily="18" charset="0"/>
                <a:cs typeface="Times New Roman" pitchFamily="18" charset="0"/>
              </a:rPr>
              <a:t>AȘM</a:t>
            </a:r>
            <a:endParaRPr lang="en-US" sz="2400" dirty="0"/>
          </a:p>
        </p:txBody>
      </p:sp>
      <p:sp>
        <p:nvSpPr>
          <p:cNvPr id="3" name="Content Placeholder 2"/>
          <p:cNvSpPr>
            <a:spLocks noGrp="1"/>
          </p:cNvSpPr>
          <p:nvPr>
            <p:ph idx="1"/>
          </p:nvPr>
        </p:nvSpPr>
        <p:spPr/>
        <p:txBody>
          <a:bodyPr>
            <a:normAutofit fontScale="40000" lnSpcReduction="20000"/>
          </a:bodyPr>
          <a:lstStyle/>
          <a:p>
            <a:pPr lvl="0" algn="just">
              <a:buFont typeface="Wingdings" pitchFamily="2" charset="2"/>
              <a:buChar char="§"/>
            </a:pPr>
            <a:r>
              <a:rPr lang="ro-RO" dirty="0"/>
              <a:t>Au fost </a:t>
            </a:r>
            <a:r>
              <a:rPr lang="en-US" dirty="0"/>
              <a:t>determinate </a:t>
            </a:r>
            <a:r>
              <a:rPr lang="en-US" dirty="0" err="1"/>
              <a:t>mecanismele</a:t>
            </a:r>
            <a:r>
              <a:rPr lang="en-US" dirty="0"/>
              <a:t> de </a:t>
            </a:r>
            <a:r>
              <a:rPr lang="en-US" dirty="0" err="1"/>
              <a:t>implementare</a:t>
            </a:r>
            <a:r>
              <a:rPr lang="en-US" dirty="0"/>
              <a:t> a </a:t>
            </a:r>
            <a:r>
              <a:rPr lang="en-US" dirty="0" err="1"/>
              <a:t>standardelor</a:t>
            </a:r>
            <a:r>
              <a:rPr lang="en-US" dirty="0"/>
              <a:t> de </a:t>
            </a:r>
            <a:r>
              <a:rPr lang="en-US" dirty="0" err="1"/>
              <a:t>calitate</a:t>
            </a:r>
            <a:r>
              <a:rPr lang="en-US" dirty="0"/>
              <a:t> a </a:t>
            </a:r>
            <a:r>
              <a:rPr lang="en-US" dirty="0" err="1"/>
              <a:t>învăţământului</a:t>
            </a:r>
            <a:r>
              <a:rPr lang="en-US" dirty="0"/>
              <a:t> </a:t>
            </a:r>
            <a:r>
              <a:rPr lang="en-US" dirty="0" err="1"/>
              <a:t>secundar</a:t>
            </a:r>
            <a:r>
              <a:rPr lang="en-US" dirty="0"/>
              <a:t> general din </a:t>
            </a:r>
            <a:r>
              <a:rPr lang="en-US" dirty="0" err="1"/>
              <a:t>perspectiva</a:t>
            </a:r>
            <a:r>
              <a:rPr lang="en-US" dirty="0"/>
              <a:t> </a:t>
            </a:r>
            <a:r>
              <a:rPr lang="en-US" dirty="0" err="1"/>
              <a:t>şcolii</a:t>
            </a:r>
            <a:r>
              <a:rPr lang="en-US" dirty="0"/>
              <a:t> </a:t>
            </a:r>
            <a:r>
              <a:rPr lang="en-US" dirty="0" err="1"/>
              <a:t>prietenoase</a:t>
            </a:r>
            <a:r>
              <a:rPr lang="en-US" dirty="0"/>
              <a:t> </a:t>
            </a:r>
            <a:r>
              <a:rPr lang="en-US" dirty="0" err="1"/>
              <a:t>copilului</a:t>
            </a:r>
            <a:r>
              <a:rPr lang="en-US" dirty="0"/>
              <a:t>.</a:t>
            </a:r>
            <a:endParaRPr lang="ro-RO" dirty="0"/>
          </a:p>
          <a:p>
            <a:pPr lvl="0" algn="just">
              <a:buFont typeface="Wingdings" pitchFamily="2" charset="2"/>
              <a:buChar char="§"/>
            </a:pPr>
            <a:endParaRPr lang="ru-RU" dirty="0"/>
          </a:p>
          <a:p>
            <a:pPr lvl="0" algn="just">
              <a:buFont typeface="Wingdings" pitchFamily="2" charset="2"/>
              <a:buChar char="§"/>
            </a:pPr>
            <a:r>
              <a:rPr lang="ro-RO" dirty="0"/>
              <a:t>Au fost </a:t>
            </a:r>
            <a:r>
              <a:rPr lang="en-US" dirty="0"/>
              <a:t>elaborate “</a:t>
            </a:r>
            <a:r>
              <a:rPr lang="en-US" i="1" dirty="0" err="1"/>
              <a:t>Standardele</a:t>
            </a:r>
            <a:r>
              <a:rPr lang="en-US" i="1" dirty="0"/>
              <a:t> de </a:t>
            </a:r>
            <a:r>
              <a:rPr lang="en-US" i="1" dirty="0" err="1"/>
              <a:t>calitate</a:t>
            </a:r>
            <a:r>
              <a:rPr lang="en-US" i="1" dirty="0"/>
              <a:t> ale </a:t>
            </a:r>
            <a:r>
              <a:rPr lang="en-US" i="1" dirty="0" err="1"/>
              <a:t>instituţiilor</a:t>
            </a:r>
            <a:r>
              <a:rPr lang="en-US" i="1" dirty="0"/>
              <a:t> de </a:t>
            </a:r>
            <a:r>
              <a:rPr lang="en-US" i="1" dirty="0" err="1"/>
              <a:t>învăţământ</a:t>
            </a:r>
            <a:r>
              <a:rPr lang="en-US" i="1" dirty="0"/>
              <a:t> general </a:t>
            </a:r>
            <a:r>
              <a:rPr lang="en-US" i="1" dirty="0" err="1"/>
              <a:t>şi</a:t>
            </a:r>
            <a:r>
              <a:rPr lang="en-US" i="1" dirty="0"/>
              <a:t> </a:t>
            </a:r>
            <a:r>
              <a:rPr lang="en-US" i="1" dirty="0" err="1"/>
              <a:t>instrumentele</a:t>
            </a:r>
            <a:r>
              <a:rPr lang="en-US" i="1" dirty="0"/>
              <a:t> de </a:t>
            </a:r>
            <a:r>
              <a:rPr lang="en-US" i="1" dirty="0" err="1"/>
              <a:t>evaluare</a:t>
            </a:r>
            <a:r>
              <a:rPr lang="en-US" i="1" dirty="0"/>
              <a:t> </a:t>
            </a:r>
            <a:r>
              <a:rPr lang="en-US" i="1" dirty="0" err="1"/>
              <a:t>aferente</a:t>
            </a:r>
            <a:r>
              <a:rPr lang="en-US" i="1" dirty="0"/>
              <a:t> </a:t>
            </a:r>
            <a:r>
              <a:rPr lang="en-US" i="1" dirty="0" err="1"/>
              <a:t>acestora</a:t>
            </a:r>
            <a:r>
              <a:rPr lang="en-US" i="1" dirty="0"/>
              <a:t>”.</a:t>
            </a:r>
            <a:endParaRPr lang="ro-RO" i="1" dirty="0"/>
          </a:p>
          <a:p>
            <a:pPr lvl="0" algn="just">
              <a:buFont typeface="Wingdings" pitchFamily="2" charset="2"/>
              <a:buChar char="§"/>
            </a:pPr>
            <a:endParaRPr lang="ru-RU" dirty="0"/>
          </a:p>
          <a:p>
            <a:pPr lvl="0" algn="just">
              <a:buFont typeface="Wingdings" pitchFamily="2" charset="2"/>
              <a:buChar char="§"/>
            </a:pPr>
            <a:r>
              <a:rPr lang="ro-RO" dirty="0"/>
              <a:t>A fost </a:t>
            </a:r>
            <a:r>
              <a:rPr lang="en-US" dirty="0" err="1"/>
              <a:t>elaborat</a:t>
            </a:r>
            <a:r>
              <a:rPr lang="en-US" dirty="0"/>
              <a:t> </a:t>
            </a:r>
            <a:r>
              <a:rPr lang="en-US" dirty="0" err="1"/>
              <a:t>cadrul</a:t>
            </a:r>
            <a:r>
              <a:rPr lang="en-US" dirty="0"/>
              <a:t> de </a:t>
            </a:r>
            <a:r>
              <a:rPr lang="en-US" dirty="0" err="1"/>
              <a:t>referinţă</a:t>
            </a:r>
            <a:r>
              <a:rPr lang="en-US" dirty="0"/>
              <a:t> cu </a:t>
            </a:r>
            <a:r>
              <a:rPr lang="en-US" dirty="0" err="1"/>
              <a:t>privire</a:t>
            </a:r>
            <a:r>
              <a:rPr lang="en-US" dirty="0"/>
              <a:t> la </a:t>
            </a:r>
            <a:r>
              <a:rPr lang="en-US" dirty="0" err="1"/>
              <a:t>nevoile</a:t>
            </a:r>
            <a:r>
              <a:rPr lang="en-US" dirty="0"/>
              <a:t> de </a:t>
            </a:r>
            <a:r>
              <a:rPr lang="en-US" dirty="0" err="1"/>
              <a:t>consultanţă</a:t>
            </a:r>
            <a:r>
              <a:rPr lang="en-US" dirty="0"/>
              <a:t> </a:t>
            </a:r>
            <a:r>
              <a:rPr lang="en-US" dirty="0" err="1"/>
              <a:t>şi</a:t>
            </a:r>
            <a:r>
              <a:rPr lang="en-US" dirty="0"/>
              <a:t> </a:t>
            </a:r>
            <a:r>
              <a:rPr lang="en-US" dirty="0" err="1"/>
              <a:t>asistenţă</a:t>
            </a:r>
            <a:r>
              <a:rPr lang="en-US" dirty="0"/>
              <a:t> </a:t>
            </a:r>
            <a:r>
              <a:rPr lang="en-US" dirty="0" err="1"/>
              <a:t>metodologică</a:t>
            </a:r>
            <a:r>
              <a:rPr lang="en-US" dirty="0"/>
              <a:t> a </a:t>
            </a:r>
            <a:r>
              <a:rPr lang="en-US" dirty="0" err="1"/>
              <a:t>cadrului</a:t>
            </a:r>
            <a:r>
              <a:rPr lang="en-US" dirty="0"/>
              <a:t> didactic </a:t>
            </a:r>
            <a:r>
              <a:rPr lang="en-US" dirty="0" err="1"/>
              <a:t>în</a:t>
            </a:r>
            <a:r>
              <a:rPr lang="en-US" dirty="0"/>
              <a:t> </a:t>
            </a:r>
            <a:r>
              <a:rPr lang="en-US" dirty="0" err="1"/>
              <a:t>formarea</a:t>
            </a:r>
            <a:r>
              <a:rPr lang="en-US" dirty="0"/>
              <a:t> </a:t>
            </a:r>
            <a:r>
              <a:rPr lang="en-US" dirty="0" err="1"/>
              <a:t>vorbitorului</a:t>
            </a:r>
            <a:r>
              <a:rPr lang="en-US" dirty="0"/>
              <a:t> cult de </a:t>
            </a:r>
            <a:r>
              <a:rPr lang="en-US" dirty="0" err="1"/>
              <a:t>limbă</a:t>
            </a:r>
            <a:r>
              <a:rPr lang="en-US" dirty="0"/>
              <a:t> </a:t>
            </a:r>
            <a:r>
              <a:rPr lang="en-US" dirty="0" err="1"/>
              <a:t>română</a:t>
            </a:r>
            <a:r>
              <a:rPr lang="en-US" dirty="0"/>
              <a:t> (</a:t>
            </a:r>
            <a:r>
              <a:rPr lang="en-US" dirty="0" err="1"/>
              <a:t>vorbitorii</a:t>
            </a:r>
            <a:r>
              <a:rPr lang="en-US" dirty="0"/>
              <a:t> </a:t>
            </a:r>
            <a:r>
              <a:rPr lang="en-US" dirty="0" err="1"/>
              <a:t>nativi</a:t>
            </a:r>
            <a:r>
              <a:rPr lang="en-US" dirty="0"/>
              <a:t> </a:t>
            </a:r>
            <a:r>
              <a:rPr lang="en-US" dirty="0" err="1"/>
              <a:t>şi</a:t>
            </a:r>
            <a:r>
              <a:rPr lang="en-US" dirty="0"/>
              <a:t> </a:t>
            </a:r>
            <a:r>
              <a:rPr lang="en-US" dirty="0" err="1"/>
              <a:t>alolingvi</a:t>
            </a:r>
            <a:r>
              <a:rPr lang="en-US" dirty="0"/>
              <a:t>).</a:t>
            </a:r>
            <a:endParaRPr lang="ro-RO" dirty="0"/>
          </a:p>
          <a:p>
            <a:pPr lvl="0" algn="just">
              <a:buFont typeface="Wingdings" pitchFamily="2" charset="2"/>
              <a:buChar char="§"/>
            </a:pPr>
            <a:endParaRPr lang="ru-RU" dirty="0"/>
          </a:p>
          <a:p>
            <a:pPr lvl="0" algn="just">
              <a:buFont typeface="Wingdings" pitchFamily="2" charset="2"/>
              <a:buChar char="§"/>
            </a:pPr>
            <a:r>
              <a:rPr lang="ro-RO" dirty="0"/>
              <a:t> A fost elaborat </a:t>
            </a:r>
            <a:r>
              <a:rPr lang="ro-RO" i="1" dirty="0"/>
              <a:t>sistemul de criterii şi indicatori</a:t>
            </a:r>
            <a:r>
              <a:rPr lang="ro-RO" dirty="0"/>
              <a:t> privind organizarea procesului de formare profesională continuă a cadrelor didactice din învăţământul general şi pilotat în 15 instituţii furnizoare de programe de formare profesională continuă şi elaborat </a:t>
            </a:r>
            <a:r>
              <a:rPr lang="ro-RO" i="1" dirty="0"/>
              <a:t>Studiul</a:t>
            </a:r>
            <a:r>
              <a:rPr lang="ro-RO" dirty="0"/>
              <a:t> </a:t>
            </a:r>
            <a:r>
              <a:rPr lang="ro-RO" i="1" dirty="0"/>
              <a:t>de</a:t>
            </a:r>
            <a:r>
              <a:rPr lang="ro-RO" dirty="0"/>
              <a:t> </a:t>
            </a:r>
            <a:r>
              <a:rPr lang="ro-RO" i="1" dirty="0"/>
              <a:t>analiză</a:t>
            </a:r>
            <a:r>
              <a:rPr lang="ro-RO" dirty="0"/>
              <a:t> </a:t>
            </a:r>
            <a:r>
              <a:rPr lang="ro-RO" i="1" dirty="0"/>
              <a:t>a</a:t>
            </a:r>
            <a:r>
              <a:rPr lang="ro-RO" dirty="0"/>
              <a:t> </a:t>
            </a:r>
            <a:r>
              <a:rPr lang="ro-RO" i="1" dirty="0"/>
              <a:t>procesului de formare profesională continuă a cadrelor didactice.</a:t>
            </a:r>
          </a:p>
          <a:p>
            <a:pPr lvl="0" algn="just">
              <a:buFont typeface="Wingdings" pitchFamily="2" charset="2"/>
              <a:buChar char="§"/>
            </a:pPr>
            <a:endParaRPr lang="ru-RU" dirty="0"/>
          </a:p>
          <a:p>
            <a:pPr lvl="0" algn="just">
              <a:buFont typeface="Wingdings" pitchFamily="2" charset="2"/>
              <a:buChar char="§"/>
            </a:pPr>
            <a:r>
              <a:rPr lang="ro-RO" dirty="0"/>
              <a:t>A fost elaborat</a:t>
            </a:r>
            <a:r>
              <a:rPr lang="ro-RO" i="1" dirty="0"/>
              <a:t> studiul de congruenţă</a:t>
            </a:r>
            <a:r>
              <a:rPr lang="ro-RO" dirty="0"/>
              <a:t> (de corespundere) a documentelor naţionale reglatoare privind educaţia timpurie: Curriculumul educaţiei copiilor de vârstă timpurie şi preşcolară (1-7 ani) şi Standardele de învăţare şi dezvoltare a copilului de 0-7 ani.</a:t>
            </a:r>
          </a:p>
          <a:p>
            <a:pPr lvl="0" algn="just">
              <a:buFont typeface="Wingdings" pitchFamily="2" charset="2"/>
              <a:buChar char="§"/>
            </a:pPr>
            <a:endParaRPr lang="ru-RU" dirty="0"/>
          </a:p>
          <a:p>
            <a:pPr lvl="0" algn="just">
              <a:buFont typeface="Wingdings" pitchFamily="2" charset="2"/>
              <a:buChar char="§"/>
            </a:pPr>
            <a:r>
              <a:rPr lang="ro-RO" dirty="0"/>
              <a:t>Au fost stabilite </a:t>
            </a:r>
            <a:r>
              <a:rPr lang="ro-RO" i="1" dirty="0"/>
              <a:t>criteriile de eficientizare </a:t>
            </a:r>
            <a:r>
              <a:rPr lang="ro-RO" dirty="0"/>
              <a:t>a parteneriatului şcoală-familie, şcoală şi administraţie publică locală, şcoală–agenţi economici, şcoală – ONG, şcoală-poliţie, şcoală – instituţii medicale în asigurarea coeziunii sociale şi oferirea unei educaţii de calitate</a:t>
            </a:r>
            <a:endParaRPr lang="en-US" dirty="0"/>
          </a:p>
        </p:txBody>
      </p:sp>
    </p:spTree>
    <p:extLst>
      <p:ext uri="{BB962C8B-B14F-4D97-AF65-F5344CB8AC3E}">
        <p14:creationId xmlns:p14="http://schemas.microsoft.com/office/powerpoint/2010/main" val="4265824258"/>
      </p:ext>
    </p:extLst>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5656" y="0"/>
            <a:ext cx="7488832" cy="720080"/>
          </a:xfrm>
        </p:spPr>
        <p:txBody>
          <a:bodyPr>
            <a:normAutofit/>
          </a:bodyPr>
          <a:lstStyle/>
          <a:p>
            <a:pPr algn="ctr"/>
            <a:r>
              <a:rPr lang="ro-RO" sz="2400" b="1" dirty="0">
                <a:solidFill>
                  <a:srgbClr val="C00000"/>
                </a:solidFill>
                <a:effectLst/>
                <a:latin typeface="Times New Roman" pitchFamily="18" charset="0"/>
                <a:cs typeface="Times New Roman" pitchFamily="18" charset="0"/>
              </a:rPr>
              <a:t>Secția Științe Sociale și Economice a AȘM</a:t>
            </a:r>
          </a:p>
        </p:txBody>
      </p:sp>
      <p:sp>
        <p:nvSpPr>
          <p:cNvPr id="3" name="Content Placeholder 2"/>
          <p:cNvSpPr>
            <a:spLocks noGrp="1"/>
          </p:cNvSpPr>
          <p:nvPr>
            <p:ph idx="1"/>
          </p:nvPr>
        </p:nvSpPr>
        <p:spPr>
          <a:xfrm>
            <a:off x="1511152" y="1484784"/>
            <a:ext cx="7632848" cy="5112568"/>
          </a:xfrm>
        </p:spPr>
        <p:txBody>
          <a:bodyPr>
            <a:normAutofit/>
          </a:bodyPr>
          <a:lstStyle/>
          <a:p>
            <a:pPr marL="457200" indent="-371475"/>
            <a:endParaRPr lang="ro-RO" dirty="0">
              <a:solidFill>
                <a:srgbClr val="002060"/>
              </a:solidFill>
              <a:latin typeface="Times New Roman" pitchFamily="18" charset="0"/>
              <a:cs typeface="Times New Roman" pitchFamily="18" charset="0"/>
            </a:endParaRPr>
          </a:p>
          <a:p>
            <a:pPr marL="0" indent="0">
              <a:buNone/>
            </a:pPr>
            <a:endParaRPr lang="ro-RO" b="1" dirty="0">
              <a:solidFill>
                <a:srgbClr val="002060"/>
              </a:solidFill>
              <a:latin typeface="Times New Roman" pitchFamily="18" charset="0"/>
              <a:cs typeface="Times New Roman" pitchFamily="18" charset="0"/>
            </a:endParaRPr>
          </a:p>
          <a:p>
            <a:pPr marL="0" indent="0">
              <a:buNone/>
            </a:pPr>
            <a:endParaRPr lang="ro-RO" b="1" dirty="0">
              <a:solidFill>
                <a:srgbClr val="002060"/>
              </a:solidFill>
              <a:latin typeface="Times New Roman" pitchFamily="18" charset="0"/>
              <a:cs typeface="Times New Roman" pitchFamily="18" charset="0"/>
            </a:endParaRPr>
          </a:p>
        </p:txBody>
      </p:sp>
      <p:sp>
        <p:nvSpPr>
          <p:cNvPr id="22" name="_s8214"/>
          <p:cNvSpPr>
            <a:spLocks noChangeArrowheads="1"/>
          </p:cNvSpPr>
          <p:nvPr/>
        </p:nvSpPr>
        <p:spPr bwMode="auto">
          <a:xfrm>
            <a:off x="2926702" y="1196752"/>
            <a:ext cx="4680520" cy="424897"/>
          </a:xfrm>
          <a:prstGeom prst="roundRect">
            <a:avLst>
              <a:gd name="adj" fmla="val 16667"/>
            </a:avLst>
          </a:prstGeom>
          <a:solidFill>
            <a:srgbClr val="FF9900">
              <a:alpha val="54901"/>
            </a:srgbClr>
          </a:solidFill>
          <a:ln w="12700">
            <a:solidFill>
              <a:schemeClr val="tx1"/>
            </a:solidFill>
            <a:round/>
            <a:headEnd/>
            <a:tailEnd/>
          </a:ln>
        </p:spPr>
        <p:txBody>
          <a:bodyPr lIns="0" tIns="0" rIns="0" bIns="0" anchor="ctr"/>
          <a:lstStyle/>
          <a:p>
            <a:pPr algn="ctr"/>
            <a:r>
              <a:rPr lang="ro-RO" b="1" dirty="0" smtClean="0">
                <a:solidFill>
                  <a:srgbClr val="002060"/>
                </a:solidFill>
                <a:latin typeface="Times New Roman" pitchFamily="18" charset="0"/>
                <a:cs typeface="Times New Roman" pitchFamily="18" charset="0"/>
              </a:rPr>
              <a:t>         </a:t>
            </a:r>
            <a:r>
              <a:rPr lang="ro-RO" sz="1400" b="1" dirty="0" smtClean="0">
                <a:solidFill>
                  <a:srgbClr val="002060"/>
                </a:solidFill>
                <a:latin typeface="Times New Roman" pitchFamily="18" charset="0"/>
                <a:cs typeface="Times New Roman" pitchFamily="18" charset="0"/>
              </a:rPr>
              <a:t>Academician-coordonator</a:t>
            </a:r>
            <a:r>
              <a:rPr lang="en-US" sz="1400" b="1" dirty="0" smtClean="0">
                <a:solidFill>
                  <a:srgbClr val="002060"/>
                </a:solidFill>
                <a:latin typeface="Times New Roman" pitchFamily="18" charset="0"/>
                <a:cs typeface="Times New Roman" pitchFamily="18" charset="0"/>
              </a:rPr>
              <a:t> </a:t>
            </a:r>
            <a:r>
              <a:rPr lang="ro-RO" sz="1400" b="1" dirty="0" smtClean="0">
                <a:solidFill>
                  <a:srgbClr val="002060"/>
                </a:solidFill>
                <a:latin typeface="Times New Roman" pitchFamily="18" charset="0"/>
                <a:cs typeface="Times New Roman" pitchFamily="18" charset="0"/>
              </a:rPr>
              <a:t>al </a:t>
            </a:r>
            <a:r>
              <a:rPr lang="ro-RO" sz="1400" b="1" dirty="0">
                <a:solidFill>
                  <a:srgbClr val="002060"/>
                </a:solidFill>
                <a:latin typeface="Times New Roman" pitchFamily="18" charset="0"/>
                <a:cs typeface="Times New Roman" pitchFamily="18" charset="0"/>
              </a:rPr>
              <a:t>Secţiei</a:t>
            </a:r>
          </a:p>
        </p:txBody>
      </p:sp>
      <p:sp>
        <p:nvSpPr>
          <p:cNvPr id="23" name="_s8215"/>
          <p:cNvSpPr>
            <a:spLocks noChangeArrowheads="1"/>
          </p:cNvSpPr>
          <p:nvPr/>
        </p:nvSpPr>
        <p:spPr bwMode="auto">
          <a:xfrm>
            <a:off x="1129949" y="2488497"/>
            <a:ext cx="2649963" cy="649896"/>
          </a:xfrm>
          <a:prstGeom prst="roundRect">
            <a:avLst>
              <a:gd name="adj" fmla="val 16667"/>
            </a:avLst>
          </a:prstGeom>
          <a:solidFill>
            <a:srgbClr val="66CCFF"/>
          </a:solidFill>
          <a:ln w="12700">
            <a:solidFill>
              <a:schemeClr val="tx1"/>
            </a:solidFill>
            <a:round/>
            <a:headEnd/>
            <a:tailEnd/>
          </a:ln>
        </p:spPr>
        <p:txBody>
          <a:bodyPr lIns="0" tIns="0" rIns="0" bIns="0" anchor="ctr"/>
          <a:lstStyle/>
          <a:p>
            <a:pPr algn="ctr"/>
            <a:r>
              <a:rPr lang="ro-RO" sz="1300" b="1" dirty="0" smtClean="0">
                <a:solidFill>
                  <a:srgbClr val="002060"/>
                </a:solidFill>
                <a:latin typeface="Times New Roman" pitchFamily="18" charset="0"/>
                <a:cs typeface="Times New Roman" pitchFamily="18" charset="0"/>
              </a:rPr>
              <a:t>Institutul Național de Cercetări Economice</a:t>
            </a:r>
            <a:endParaRPr lang="ro-RO" sz="1300" b="1" dirty="0">
              <a:solidFill>
                <a:srgbClr val="002060"/>
              </a:solidFill>
              <a:latin typeface="Times New Roman" pitchFamily="18" charset="0"/>
              <a:cs typeface="Times New Roman" pitchFamily="18" charset="0"/>
            </a:endParaRPr>
          </a:p>
        </p:txBody>
      </p:sp>
      <p:sp>
        <p:nvSpPr>
          <p:cNvPr id="24" name="_s8216"/>
          <p:cNvSpPr>
            <a:spLocks noChangeArrowheads="1"/>
          </p:cNvSpPr>
          <p:nvPr/>
        </p:nvSpPr>
        <p:spPr bwMode="auto">
          <a:xfrm>
            <a:off x="6084167" y="2276872"/>
            <a:ext cx="2880320" cy="394420"/>
          </a:xfrm>
          <a:prstGeom prst="roundRect">
            <a:avLst>
              <a:gd name="adj" fmla="val 16667"/>
            </a:avLst>
          </a:prstGeom>
          <a:solidFill>
            <a:srgbClr val="00CC99">
              <a:alpha val="28627"/>
            </a:srgbClr>
          </a:solidFill>
          <a:ln w="12700">
            <a:solidFill>
              <a:schemeClr val="tx1"/>
            </a:solidFill>
            <a:round/>
            <a:headEnd/>
            <a:tailEnd/>
          </a:ln>
        </p:spPr>
        <p:txBody>
          <a:bodyPr lIns="0" tIns="0" rIns="0" bIns="0" anchor="ctr"/>
          <a:lstStyle/>
          <a:p>
            <a:pPr lvl="0" algn="ctr"/>
            <a:r>
              <a:rPr lang="ro-RO" sz="1300" b="1" dirty="0" smtClean="0">
                <a:solidFill>
                  <a:srgbClr val="002060"/>
                </a:solidFill>
                <a:latin typeface="Times New Roman" pitchFamily="18" charset="0"/>
                <a:cs typeface="Times New Roman" pitchFamily="18" charset="0"/>
              </a:rPr>
              <a:t>Academia de Studii Economice a Moldovei </a:t>
            </a:r>
            <a:endParaRPr lang="ro-RO" sz="1300" b="1" dirty="0">
              <a:solidFill>
                <a:srgbClr val="002060"/>
              </a:solidFill>
              <a:latin typeface="Times New Roman" pitchFamily="18" charset="0"/>
              <a:cs typeface="Times New Roman" pitchFamily="18" charset="0"/>
            </a:endParaRPr>
          </a:p>
        </p:txBody>
      </p:sp>
      <p:sp>
        <p:nvSpPr>
          <p:cNvPr id="25" name="_s8217"/>
          <p:cNvSpPr>
            <a:spLocks noChangeArrowheads="1"/>
          </p:cNvSpPr>
          <p:nvPr/>
        </p:nvSpPr>
        <p:spPr bwMode="auto">
          <a:xfrm>
            <a:off x="1115617" y="3291678"/>
            <a:ext cx="2664296" cy="647207"/>
          </a:xfrm>
          <a:prstGeom prst="roundRect">
            <a:avLst>
              <a:gd name="adj" fmla="val 16667"/>
            </a:avLst>
          </a:prstGeom>
          <a:solidFill>
            <a:srgbClr val="66CCFF"/>
          </a:solidFill>
          <a:ln w="12700">
            <a:solidFill>
              <a:schemeClr val="tx1"/>
            </a:solidFill>
            <a:round/>
            <a:headEnd/>
            <a:tailEnd/>
          </a:ln>
        </p:spPr>
        <p:txBody>
          <a:bodyPr lIns="0" tIns="0" rIns="0" bIns="0" anchor="ctr"/>
          <a:lstStyle/>
          <a:p>
            <a:pPr algn="ctr"/>
            <a:r>
              <a:rPr lang="ro-RO" sz="1300" b="1" dirty="0" smtClean="0">
                <a:solidFill>
                  <a:srgbClr val="002060"/>
                </a:solidFill>
                <a:latin typeface="Times New Roman" pitchFamily="18" charset="0"/>
                <a:cs typeface="Times New Roman" pitchFamily="18" charset="0"/>
              </a:rPr>
              <a:t>Institutul de Cercetări Juridice și Politice</a:t>
            </a:r>
            <a:endParaRPr lang="ro-RO" sz="1300" dirty="0">
              <a:solidFill>
                <a:srgbClr val="002060"/>
              </a:solidFill>
              <a:latin typeface="Times New Roman" pitchFamily="18" charset="0"/>
              <a:cs typeface="Times New Roman" pitchFamily="18" charset="0"/>
            </a:endParaRPr>
          </a:p>
        </p:txBody>
      </p:sp>
      <p:sp>
        <p:nvSpPr>
          <p:cNvPr id="26" name="_s8218"/>
          <p:cNvSpPr>
            <a:spLocks noChangeArrowheads="1"/>
          </p:cNvSpPr>
          <p:nvPr/>
        </p:nvSpPr>
        <p:spPr bwMode="auto">
          <a:xfrm>
            <a:off x="6084167" y="2780928"/>
            <a:ext cx="2880320" cy="332567"/>
          </a:xfrm>
          <a:prstGeom prst="roundRect">
            <a:avLst>
              <a:gd name="adj" fmla="val 16667"/>
            </a:avLst>
          </a:prstGeom>
          <a:solidFill>
            <a:srgbClr val="00CC99">
              <a:alpha val="28627"/>
            </a:srgbClr>
          </a:solidFill>
          <a:ln w="12700">
            <a:solidFill>
              <a:schemeClr val="tx1"/>
            </a:solidFill>
            <a:round/>
            <a:headEnd/>
            <a:tailEnd/>
          </a:ln>
        </p:spPr>
        <p:txBody>
          <a:bodyPr lIns="0" tIns="0" rIns="0" bIns="0" anchor="ctr"/>
          <a:lstStyle/>
          <a:p>
            <a:pPr lvl="0" algn="ctr"/>
            <a:r>
              <a:rPr lang="ro-RO" sz="1300" b="1" dirty="0" smtClean="0">
                <a:solidFill>
                  <a:srgbClr val="002060"/>
                </a:solidFill>
                <a:latin typeface="Times New Roman" pitchFamily="18" charset="0"/>
                <a:cs typeface="Times New Roman" pitchFamily="18" charset="0"/>
              </a:rPr>
              <a:t>Universitatea de Stat din Moldova</a:t>
            </a:r>
            <a:endParaRPr lang="ro-RO" sz="1300" b="1" dirty="0">
              <a:solidFill>
                <a:srgbClr val="002060"/>
              </a:solidFill>
              <a:latin typeface="Times New Roman" pitchFamily="18" charset="0"/>
              <a:cs typeface="Times New Roman" pitchFamily="18" charset="0"/>
            </a:endParaRPr>
          </a:p>
        </p:txBody>
      </p:sp>
      <p:sp>
        <p:nvSpPr>
          <p:cNvPr id="27" name="_s8219"/>
          <p:cNvSpPr>
            <a:spLocks noChangeArrowheads="1"/>
          </p:cNvSpPr>
          <p:nvPr/>
        </p:nvSpPr>
        <p:spPr bwMode="auto">
          <a:xfrm>
            <a:off x="1115617" y="4119063"/>
            <a:ext cx="2664296" cy="647207"/>
          </a:xfrm>
          <a:prstGeom prst="roundRect">
            <a:avLst>
              <a:gd name="adj" fmla="val 16667"/>
            </a:avLst>
          </a:prstGeom>
          <a:solidFill>
            <a:srgbClr val="66CCFF"/>
          </a:solidFill>
          <a:ln w="12700">
            <a:solidFill>
              <a:schemeClr val="tx1"/>
            </a:solidFill>
            <a:round/>
            <a:headEnd/>
            <a:tailEnd/>
          </a:ln>
        </p:spPr>
        <p:txBody>
          <a:bodyPr lIns="0" tIns="0" rIns="0" bIns="0" anchor="ctr"/>
          <a:lstStyle/>
          <a:p>
            <a:pPr algn="ctr"/>
            <a:r>
              <a:rPr lang="ro-RO" sz="1300" b="1" dirty="0" smtClean="0">
                <a:solidFill>
                  <a:srgbClr val="002060"/>
                </a:solidFill>
                <a:latin typeface="Times New Roman" pitchFamily="18" charset="0"/>
                <a:cs typeface="Times New Roman" pitchFamily="18" charset="0"/>
              </a:rPr>
              <a:t>Institutul de Științe ale Educației</a:t>
            </a:r>
            <a:endParaRPr lang="ro-RO" sz="1300" b="1" dirty="0">
              <a:solidFill>
                <a:srgbClr val="002060"/>
              </a:solidFill>
              <a:latin typeface="Times New Roman" pitchFamily="18" charset="0"/>
              <a:cs typeface="Times New Roman" pitchFamily="18" charset="0"/>
            </a:endParaRPr>
          </a:p>
        </p:txBody>
      </p:sp>
      <p:sp>
        <p:nvSpPr>
          <p:cNvPr id="29" name="_s8222"/>
          <p:cNvSpPr>
            <a:spLocks noChangeArrowheads="1"/>
          </p:cNvSpPr>
          <p:nvPr/>
        </p:nvSpPr>
        <p:spPr bwMode="auto">
          <a:xfrm>
            <a:off x="6084167" y="3212976"/>
            <a:ext cx="2880320" cy="322707"/>
          </a:xfrm>
          <a:prstGeom prst="roundRect">
            <a:avLst>
              <a:gd name="adj" fmla="val 16667"/>
            </a:avLst>
          </a:prstGeom>
          <a:solidFill>
            <a:srgbClr val="00CC99">
              <a:alpha val="28627"/>
            </a:srgbClr>
          </a:solidFill>
          <a:ln w="12700">
            <a:solidFill>
              <a:schemeClr val="tx1"/>
            </a:solidFill>
            <a:round/>
            <a:headEnd/>
            <a:tailEnd/>
          </a:ln>
        </p:spPr>
        <p:txBody>
          <a:bodyPr lIns="0" tIns="0" rIns="0" bIns="0" anchor="ctr"/>
          <a:lstStyle/>
          <a:p>
            <a:pPr algn="ctr"/>
            <a:r>
              <a:rPr lang="ro-RO" sz="1300" b="1" dirty="0">
                <a:solidFill>
                  <a:srgbClr val="002060"/>
                </a:solidFill>
                <a:latin typeface="Times New Roman" pitchFamily="18" charset="0"/>
                <a:cs typeface="Times New Roman" pitchFamily="18" charset="0"/>
              </a:rPr>
              <a:t>Universitatea de Stat din Moldova</a:t>
            </a:r>
          </a:p>
        </p:txBody>
      </p:sp>
      <p:sp>
        <p:nvSpPr>
          <p:cNvPr id="30" name="_s8223"/>
          <p:cNvSpPr>
            <a:spLocks noChangeArrowheads="1"/>
          </p:cNvSpPr>
          <p:nvPr/>
        </p:nvSpPr>
        <p:spPr bwMode="auto">
          <a:xfrm>
            <a:off x="6084167" y="3645024"/>
            <a:ext cx="2860272" cy="434758"/>
          </a:xfrm>
          <a:prstGeom prst="roundRect">
            <a:avLst>
              <a:gd name="adj" fmla="val 16667"/>
            </a:avLst>
          </a:prstGeom>
          <a:solidFill>
            <a:srgbClr val="00CC99">
              <a:alpha val="28627"/>
            </a:srgbClr>
          </a:solidFill>
          <a:ln w="12700">
            <a:solidFill>
              <a:schemeClr val="tx1"/>
            </a:solidFill>
            <a:round/>
            <a:headEnd/>
            <a:tailEnd/>
          </a:ln>
        </p:spPr>
        <p:txBody>
          <a:bodyPr lIns="0" tIns="0" rIns="0" bIns="0" anchor="ctr"/>
          <a:lstStyle/>
          <a:p>
            <a:pPr algn="ctr"/>
            <a:r>
              <a:rPr lang="ru-RU" sz="1300" b="1" dirty="0" err="1" smtClean="0">
                <a:solidFill>
                  <a:srgbClr val="002060"/>
                </a:solidFill>
                <a:latin typeface="Times New Roman" pitchFamily="18" charset="0"/>
                <a:cs typeface="Times New Roman" pitchFamily="18" charset="0"/>
              </a:rPr>
              <a:t>Universitatea</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Pedagogică</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de</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Stat</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Ion</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Creangă</a:t>
            </a:r>
            <a:r>
              <a:rPr lang="ru-RU" sz="1300" b="1" dirty="0" smtClean="0">
                <a:solidFill>
                  <a:srgbClr val="002060"/>
                </a:solidFill>
                <a:latin typeface="Times New Roman" pitchFamily="18" charset="0"/>
                <a:cs typeface="Times New Roman" pitchFamily="18" charset="0"/>
              </a:rPr>
              <a:t>”</a:t>
            </a:r>
            <a:endParaRPr lang="ro-RO" sz="1300" b="1" dirty="0">
              <a:solidFill>
                <a:srgbClr val="002060"/>
              </a:solidFill>
              <a:latin typeface="Times New Roman" pitchFamily="18" charset="0"/>
              <a:cs typeface="Times New Roman" pitchFamily="18" charset="0"/>
            </a:endParaRPr>
          </a:p>
        </p:txBody>
      </p:sp>
      <p:sp>
        <p:nvSpPr>
          <p:cNvPr id="31" name="_s8224"/>
          <p:cNvSpPr>
            <a:spLocks noChangeArrowheads="1"/>
          </p:cNvSpPr>
          <p:nvPr/>
        </p:nvSpPr>
        <p:spPr bwMode="auto">
          <a:xfrm>
            <a:off x="6084167" y="4149080"/>
            <a:ext cx="2862661" cy="389041"/>
          </a:xfrm>
          <a:prstGeom prst="roundRect">
            <a:avLst>
              <a:gd name="adj" fmla="val 16667"/>
            </a:avLst>
          </a:prstGeom>
          <a:solidFill>
            <a:srgbClr val="00CC99">
              <a:alpha val="28627"/>
            </a:srgbClr>
          </a:solidFill>
          <a:ln w="12700">
            <a:solidFill>
              <a:schemeClr val="tx1"/>
            </a:solidFill>
            <a:round/>
            <a:headEnd/>
            <a:tailEnd/>
          </a:ln>
        </p:spPr>
        <p:txBody>
          <a:bodyPr lIns="0" tIns="0" rIns="0" bIns="0" anchor="ctr"/>
          <a:lstStyle/>
          <a:p>
            <a:pPr lvl="0" algn="ctr"/>
            <a:r>
              <a:rPr lang="ro-RO" sz="1300" b="1" dirty="0" smtClean="0">
                <a:solidFill>
                  <a:srgbClr val="002060"/>
                </a:solidFill>
                <a:latin typeface="Times New Roman" pitchFamily="18" charset="0"/>
                <a:cs typeface="Times New Roman" pitchFamily="18" charset="0"/>
              </a:rPr>
              <a:t>Universitatea de Stat </a:t>
            </a:r>
          </a:p>
          <a:p>
            <a:pPr lvl="0" algn="ctr"/>
            <a:r>
              <a:rPr lang="ro-RO" sz="1300" b="1" dirty="0" smtClean="0">
                <a:solidFill>
                  <a:srgbClr val="002060"/>
                </a:solidFill>
                <a:latin typeface="Times New Roman" pitchFamily="18" charset="0"/>
                <a:cs typeface="Times New Roman" pitchFamily="18" charset="0"/>
              </a:rPr>
              <a:t>„Alecu Russo” din Bălţi </a:t>
            </a:r>
            <a:endParaRPr lang="ro-RO" sz="1300" b="1" dirty="0">
              <a:solidFill>
                <a:srgbClr val="002060"/>
              </a:solidFill>
              <a:latin typeface="Times New Roman" pitchFamily="18" charset="0"/>
              <a:cs typeface="Times New Roman" pitchFamily="18" charset="0"/>
            </a:endParaRPr>
          </a:p>
        </p:txBody>
      </p:sp>
      <p:sp>
        <p:nvSpPr>
          <p:cNvPr id="32" name="_s8225"/>
          <p:cNvSpPr>
            <a:spLocks noChangeArrowheads="1"/>
          </p:cNvSpPr>
          <p:nvPr/>
        </p:nvSpPr>
        <p:spPr bwMode="auto">
          <a:xfrm>
            <a:off x="6084168" y="4653136"/>
            <a:ext cx="2880320" cy="344221"/>
          </a:xfrm>
          <a:prstGeom prst="roundRect">
            <a:avLst>
              <a:gd name="adj" fmla="val 16667"/>
            </a:avLst>
          </a:prstGeom>
          <a:solidFill>
            <a:srgbClr val="00CC99">
              <a:alpha val="28627"/>
            </a:srgbClr>
          </a:solidFill>
          <a:ln w="12700">
            <a:solidFill>
              <a:schemeClr val="tx1"/>
            </a:solidFill>
            <a:round/>
            <a:headEnd/>
            <a:tailEnd/>
          </a:ln>
        </p:spPr>
        <p:txBody>
          <a:bodyPr lIns="0" tIns="0" rIns="0" bIns="0" anchor="ctr"/>
          <a:lstStyle/>
          <a:p>
            <a:pPr algn="ctr"/>
            <a:r>
              <a:rPr lang="ro-RO" sz="1300" b="1" dirty="0" smtClean="0">
                <a:solidFill>
                  <a:srgbClr val="002060"/>
                </a:solidFill>
                <a:latin typeface="Times New Roman" pitchFamily="18" charset="0"/>
                <a:cs typeface="Times New Roman" pitchFamily="18" charset="0"/>
              </a:rPr>
              <a:t>Universitatea de Stat din Tiraspol </a:t>
            </a:r>
            <a:endParaRPr lang="ro-RO" sz="1300" b="1" dirty="0">
              <a:solidFill>
                <a:srgbClr val="002060"/>
              </a:solidFill>
              <a:latin typeface="Times New Roman" pitchFamily="18" charset="0"/>
              <a:cs typeface="Times New Roman" pitchFamily="18" charset="0"/>
            </a:endParaRPr>
          </a:p>
        </p:txBody>
      </p:sp>
      <p:sp>
        <p:nvSpPr>
          <p:cNvPr id="33" name="_s8213"/>
          <p:cNvSpPr>
            <a:spLocks noChangeArrowheads="1"/>
          </p:cNvSpPr>
          <p:nvPr/>
        </p:nvSpPr>
        <p:spPr bwMode="auto">
          <a:xfrm>
            <a:off x="3419872" y="692696"/>
            <a:ext cx="3692894" cy="360040"/>
          </a:xfrm>
          <a:prstGeom prst="roundRect">
            <a:avLst>
              <a:gd name="adj" fmla="val 16667"/>
            </a:avLst>
          </a:prstGeom>
          <a:solidFill>
            <a:srgbClr val="FF7C80">
              <a:alpha val="54901"/>
            </a:srgbClr>
          </a:solidFill>
          <a:ln w="12700">
            <a:solidFill>
              <a:schemeClr val="tx1"/>
            </a:solidFill>
            <a:round/>
            <a:headEnd/>
            <a:tailEnd/>
          </a:ln>
        </p:spPr>
        <p:txBody>
          <a:bodyPr lIns="0" tIns="0" rIns="0" bIns="0" anchor="ctr"/>
          <a:lstStyle/>
          <a:p>
            <a:pPr algn="ctr"/>
            <a:r>
              <a:rPr lang="ro-RO" sz="1400" b="1" dirty="0">
                <a:solidFill>
                  <a:srgbClr val="002060"/>
                </a:solidFill>
                <a:latin typeface="Times New Roman" pitchFamily="18" charset="0"/>
                <a:cs typeface="Times New Roman" pitchFamily="18" charset="0"/>
              </a:rPr>
              <a:t>Secţia Ştiinţe </a:t>
            </a:r>
            <a:r>
              <a:rPr lang="ro-RO" sz="1400" b="1" dirty="0" smtClean="0">
                <a:solidFill>
                  <a:srgbClr val="002060"/>
                </a:solidFill>
                <a:latin typeface="Times New Roman" pitchFamily="18" charset="0"/>
                <a:cs typeface="Times New Roman" pitchFamily="18" charset="0"/>
              </a:rPr>
              <a:t>Sociale şi Economice</a:t>
            </a:r>
            <a:endParaRPr lang="ro-RO" sz="1400" b="1" dirty="0">
              <a:solidFill>
                <a:srgbClr val="002060"/>
              </a:solidFill>
              <a:latin typeface="Times New Roman" pitchFamily="18" charset="0"/>
              <a:cs typeface="Times New Roman" pitchFamily="18" charset="0"/>
            </a:endParaRPr>
          </a:p>
        </p:txBody>
      </p:sp>
      <p:sp>
        <p:nvSpPr>
          <p:cNvPr id="52" name="_s8225"/>
          <p:cNvSpPr>
            <a:spLocks noChangeArrowheads="1"/>
          </p:cNvSpPr>
          <p:nvPr/>
        </p:nvSpPr>
        <p:spPr bwMode="auto">
          <a:xfrm>
            <a:off x="6084167" y="5085184"/>
            <a:ext cx="2880320" cy="432048"/>
          </a:xfrm>
          <a:prstGeom prst="roundRect">
            <a:avLst>
              <a:gd name="adj" fmla="val 16667"/>
            </a:avLst>
          </a:prstGeom>
          <a:solidFill>
            <a:srgbClr val="00CC99">
              <a:alpha val="28627"/>
            </a:srgbClr>
          </a:solidFill>
          <a:ln w="12700">
            <a:solidFill>
              <a:srgbClr val="000066"/>
            </a:solidFill>
            <a:round/>
            <a:headEnd/>
            <a:tailEnd/>
          </a:ln>
        </p:spPr>
        <p:txBody>
          <a:bodyPr lIns="0" tIns="0" rIns="0" bIns="0" anchor="ctr"/>
          <a:lstStyle/>
          <a:p>
            <a:pPr lvl="0" algn="ctr"/>
            <a:r>
              <a:rPr lang="ru-RU" sz="1300" b="1" dirty="0" err="1" smtClean="0">
                <a:solidFill>
                  <a:srgbClr val="002060"/>
                </a:solidFill>
                <a:latin typeface="Times New Roman" pitchFamily="18" charset="0"/>
                <a:cs typeface="Times New Roman" pitchFamily="18" charset="0"/>
              </a:rPr>
              <a:t>Universitatea</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Cooperatist-Comercială</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din</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Moldova</a:t>
            </a:r>
            <a:r>
              <a:rPr lang="ro-RO" sz="1300" b="1" dirty="0" smtClean="0">
                <a:solidFill>
                  <a:srgbClr val="002060"/>
                </a:solidFill>
                <a:latin typeface="Times New Roman" pitchFamily="18" charset="0"/>
                <a:cs typeface="Times New Roman" pitchFamily="18" charset="0"/>
              </a:rPr>
              <a:t> </a:t>
            </a:r>
            <a:endParaRPr lang="ro-RO" sz="1300" b="1" dirty="0">
              <a:solidFill>
                <a:srgbClr val="002060"/>
              </a:solidFill>
              <a:latin typeface="Times New Roman" pitchFamily="18" charset="0"/>
              <a:cs typeface="Times New Roman" pitchFamily="18" charset="0"/>
            </a:endParaRPr>
          </a:p>
        </p:txBody>
      </p:sp>
      <p:sp>
        <p:nvSpPr>
          <p:cNvPr id="53" name="_s8225"/>
          <p:cNvSpPr>
            <a:spLocks noChangeArrowheads="1"/>
          </p:cNvSpPr>
          <p:nvPr/>
        </p:nvSpPr>
        <p:spPr bwMode="auto">
          <a:xfrm>
            <a:off x="6084167" y="5589240"/>
            <a:ext cx="2880320" cy="432048"/>
          </a:xfrm>
          <a:prstGeom prst="roundRect">
            <a:avLst>
              <a:gd name="adj" fmla="val 16667"/>
            </a:avLst>
          </a:prstGeom>
          <a:solidFill>
            <a:srgbClr val="00CC99">
              <a:alpha val="28627"/>
            </a:srgbClr>
          </a:solidFill>
          <a:ln w="12700">
            <a:solidFill>
              <a:srgbClr val="000066"/>
            </a:solidFill>
            <a:round/>
            <a:headEnd/>
            <a:tailEnd/>
          </a:ln>
        </p:spPr>
        <p:txBody>
          <a:bodyPr lIns="0" tIns="0" rIns="0" bIns="0" anchor="ctr"/>
          <a:lstStyle/>
          <a:p>
            <a:pPr algn="ctr"/>
            <a:r>
              <a:rPr lang="ru-RU" sz="1300" b="1" dirty="0" err="1" smtClean="0">
                <a:solidFill>
                  <a:srgbClr val="002060"/>
                </a:solidFill>
                <a:latin typeface="Times New Roman" pitchFamily="18" charset="0"/>
                <a:cs typeface="Times New Roman" pitchFamily="18" charset="0"/>
              </a:rPr>
              <a:t>Universitatea</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de</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Stat</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de</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Educaţie</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Fizică</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şi</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Sport</a:t>
            </a:r>
            <a:r>
              <a:rPr lang="ro-RO" sz="1300" b="1" dirty="0" smtClean="0">
                <a:solidFill>
                  <a:srgbClr val="002060"/>
                </a:solidFill>
                <a:latin typeface="Times New Roman" pitchFamily="18" charset="0"/>
                <a:cs typeface="Times New Roman" pitchFamily="18" charset="0"/>
              </a:rPr>
              <a:t> </a:t>
            </a:r>
            <a:endParaRPr lang="ro-RO" sz="1300" b="1" dirty="0">
              <a:solidFill>
                <a:srgbClr val="002060"/>
              </a:solidFill>
              <a:latin typeface="Times New Roman" pitchFamily="18" charset="0"/>
              <a:cs typeface="Times New Roman" pitchFamily="18" charset="0"/>
            </a:endParaRPr>
          </a:p>
        </p:txBody>
      </p:sp>
      <p:sp>
        <p:nvSpPr>
          <p:cNvPr id="64" name="_s8225"/>
          <p:cNvSpPr>
            <a:spLocks noChangeArrowheads="1"/>
          </p:cNvSpPr>
          <p:nvPr/>
        </p:nvSpPr>
        <p:spPr bwMode="auto">
          <a:xfrm>
            <a:off x="6084167" y="6093296"/>
            <a:ext cx="2880320" cy="504056"/>
          </a:xfrm>
          <a:prstGeom prst="roundRect">
            <a:avLst>
              <a:gd name="adj" fmla="val 16667"/>
            </a:avLst>
          </a:prstGeom>
          <a:solidFill>
            <a:srgbClr val="00CC99">
              <a:alpha val="28627"/>
            </a:srgbClr>
          </a:solidFill>
          <a:ln w="12700">
            <a:solidFill>
              <a:srgbClr val="000066"/>
            </a:solidFill>
            <a:round/>
            <a:headEnd/>
            <a:tailEnd/>
          </a:ln>
        </p:spPr>
        <p:txBody>
          <a:bodyPr lIns="0" tIns="0" rIns="0" bIns="0" anchor="ctr"/>
          <a:lstStyle/>
          <a:p>
            <a:pPr algn="ctr"/>
            <a:r>
              <a:rPr lang="ru-RU" sz="1300" b="1" dirty="0" err="1" smtClean="0">
                <a:solidFill>
                  <a:srgbClr val="002060"/>
                </a:solidFill>
                <a:latin typeface="Times New Roman" pitchFamily="18" charset="0"/>
                <a:cs typeface="Times New Roman" pitchFamily="18" charset="0"/>
              </a:rPr>
              <a:t>Academia</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de</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Administrare</a:t>
            </a:r>
            <a:r>
              <a:rPr lang="ru-RU" sz="1300" b="1" dirty="0" smtClean="0">
                <a:solidFill>
                  <a:srgbClr val="002060"/>
                </a:solidFill>
                <a:latin typeface="Times New Roman" pitchFamily="18" charset="0"/>
                <a:cs typeface="Times New Roman" pitchFamily="18" charset="0"/>
              </a:rPr>
              <a:t> </a:t>
            </a:r>
            <a:r>
              <a:rPr lang="ru-RU" sz="1300" b="1" dirty="0" err="1" smtClean="0">
                <a:solidFill>
                  <a:srgbClr val="002060"/>
                </a:solidFill>
                <a:latin typeface="Times New Roman" pitchFamily="18" charset="0"/>
                <a:cs typeface="Times New Roman" pitchFamily="18" charset="0"/>
              </a:rPr>
              <a:t>Public</a:t>
            </a:r>
            <a:r>
              <a:rPr lang="ro-RO" sz="1300" b="1" dirty="0" smtClean="0">
                <a:solidFill>
                  <a:srgbClr val="002060"/>
                </a:solidFill>
                <a:latin typeface="Times New Roman" pitchFamily="18" charset="0"/>
                <a:cs typeface="Times New Roman" pitchFamily="18" charset="0"/>
              </a:rPr>
              <a:t>ă</a:t>
            </a:r>
            <a:endParaRPr lang="ro-RO" sz="1300" b="1" dirty="0">
              <a:solidFill>
                <a:srgbClr val="002060"/>
              </a:solidFill>
              <a:latin typeface="Times New Roman" pitchFamily="18" charset="0"/>
              <a:cs typeface="Times New Roman" pitchFamily="18" charset="0"/>
            </a:endParaRPr>
          </a:p>
        </p:txBody>
      </p:sp>
      <p:sp>
        <p:nvSpPr>
          <p:cNvPr id="71" name="_s8225"/>
          <p:cNvSpPr>
            <a:spLocks noChangeArrowheads="1"/>
          </p:cNvSpPr>
          <p:nvPr/>
        </p:nvSpPr>
        <p:spPr bwMode="auto">
          <a:xfrm>
            <a:off x="3823456" y="1796545"/>
            <a:ext cx="2880320" cy="325425"/>
          </a:xfrm>
          <a:prstGeom prst="roundRect">
            <a:avLst>
              <a:gd name="adj" fmla="val 16667"/>
            </a:avLst>
          </a:prstGeom>
          <a:solidFill>
            <a:srgbClr val="0070C0">
              <a:alpha val="28627"/>
            </a:srgbClr>
          </a:solidFill>
          <a:ln w="12700">
            <a:solidFill>
              <a:srgbClr val="000066"/>
            </a:solidFill>
            <a:round/>
            <a:headEnd/>
            <a:tailEnd/>
          </a:ln>
        </p:spPr>
        <p:txBody>
          <a:bodyPr lIns="0" tIns="0" rIns="0" bIns="0" anchor="ctr"/>
          <a:lstStyle/>
          <a:p>
            <a:pPr algn="ctr"/>
            <a:r>
              <a:rPr lang="ro-RO" sz="1300" b="1" dirty="0" smtClean="0">
                <a:solidFill>
                  <a:srgbClr val="002060"/>
                </a:solidFill>
                <a:latin typeface="Times New Roman" pitchFamily="18" charset="0"/>
                <a:cs typeface="Times New Roman" pitchFamily="18" charset="0"/>
              </a:rPr>
              <a:t>Secretar Ştiinţific</a:t>
            </a:r>
            <a:endParaRPr lang="ro-RO" sz="1300" b="1" dirty="0">
              <a:solidFill>
                <a:srgbClr val="002060"/>
              </a:solidFill>
              <a:latin typeface="Times New Roman" pitchFamily="18" charset="0"/>
              <a:cs typeface="Times New Roman" pitchFamily="18" charset="0"/>
            </a:endParaRPr>
          </a:p>
        </p:txBody>
      </p:sp>
      <p:cxnSp>
        <p:nvCxnSpPr>
          <p:cNvPr id="77" name="Shape 76"/>
          <p:cNvCxnSpPr>
            <a:stCxn id="71" idx="1"/>
            <a:endCxn id="23" idx="0"/>
          </p:cNvCxnSpPr>
          <p:nvPr/>
        </p:nvCxnSpPr>
        <p:spPr>
          <a:xfrm rot="10800000" flipV="1">
            <a:off x="2454932" y="1959257"/>
            <a:ext cx="1368525" cy="529239"/>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79" name="Shape 78"/>
          <p:cNvCxnSpPr>
            <a:stCxn id="71" idx="3"/>
            <a:endCxn id="24" idx="0"/>
          </p:cNvCxnSpPr>
          <p:nvPr/>
        </p:nvCxnSpPr>
        <p:spPr>
          <a:xfrm>
            <a:off x="6703776" y="1959258"/>
            <a:ext cx="820551" cy="31761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34" name="Соединительная линия уступом 33"/>
          <p:cNvCxnSpPr>
            <a:stCxn id="33" idx="1"/>
          </p:cNvCxnSpPr>
          <p:nvPr/>
        </p:nvCxnSpPr>
        <p:spPr>
          <a:xfrm rot="10800000" flipV="1">
            <a:off x="1975520" y="872716"/>
            <a:ext cx="1444352" cy="1620180"/>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36" name="Shape 35"/>
          <p:cNvCxnSpPr>
            <a:stCxn id="33" idx="3"/>
          </p:cNvCxnSpPr>
          <p:nvPr/>
        </p:nvCxnSpPr>
        <p:spPr>
          <a:xfrm>
            <a:off x="7112766" y="872716"/>
            <a:ext cx="1131642" cy="1404156"/>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38" name="Соединительная линия уступом 37"/>
          <p:cNvCxnSpPr>
            <a:endCxn id="22" idx="1"/>
          </p:cNvCxnSpPr>
          <p:nvPr/>
        </p:nvCxnSpPr>
        <p:spPr>
          <a:xfrm flipV="1">
            <a:off x="1486542" y="1409201"/>
            <a:ext cx="1440160" cy="108369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46" name="Shape 45"/>
          <p:cNvCxnSpPr>
            <a:stCxn id="22" idx="3"/>
          </p:cNvCxnSpPr>
          <p:nvPr/>
        </p:nvCxnSpPr>
        <p:spPr>
          <a:xfrm>
            <a:off x="7607222" y="1409201"/>
            <a:ext cx="288032" cy="867671"/>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54" name="Прямая соединительная линия 53"/>
          <p:cNvCxnSpPr>
            <a:stCxn id="33" idx="2"/>
            <a:endCxn id="22" idx="0"/>
          </p:cNvCxnSpPr>
          <p:nvPr/>
        </p:nvCxnSpPr>
        <p:spPr>
          <a:xfrm>
            <a:off x="5266319" y="1052736"/>
            <a:ext cx="643" cy="144016"/>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Прямая соединительная линия 55"/>
          <p:cNvCxnSpPr>
            <a:stCxn id="22" idx="2"/>
            <a:endCxn id="71" idx="0"/>
          </p:cNvCxnSpPr>
          <p:nvPr/>
        </p:nvCxnSpPr>
        <p:spPr>
          <a:xfrm flipH="1">
            <a:off x="5263616" y="1621649"/>
            <a:ext cx="3346" cy="17489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624289"/>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2400" b="1" dirty="0">
                <a:solidFill>
                  <a:srgbClr val="C00000"/>
                </a:solidFill>
                <a:effectLst/>
                <a:latin typeface="Times New Roman" pitchFamily="18" charset="0"/>
                <a:cs typeface="Times New Roman" pitchFamily="18" charset="0"/>
              </a:rPr>
              <a:t>Secția Științe Sociale și Economice a </a:t>
            </a:r>
            <a:r>
              <a:rPr lang="ro-RO" sz="2400" b="1" dirty="0" err="1">
                <a:solidFill>
                  <a:srgbClr val="C00000"/>
                </a:solidFill>
                <a:effectLst/>
                <a:latin typeface="Times New Roman" pitchFamily="18" charset="0"/>
                <a:cs typeface="Times New Roman" pitchFamily="18" charset="0"/>
              </a:rPr>
              <a:t>AȘM</a:t>
            </a:r>
            <a:endParaRPr lang="en-US" sz="2400" dirty="0"/>
          </a:p>
        </p:txBody>
      </p:sp>
      <p:sp>
        <p:nvSpPr>
          <p:cNvPr id="3" name="Content Placeholder 2"/>
          <p:cNvSpPr>
            <a:spLocks noGrp="1"/>
          </p:cNvSpPr>
          <p:nvPr>
            <p:ph idx="1"/>
          </p:nvPr>
        </p:nvSpPr>
        <p:spPr/>
        <p:txBody>
          <a:bodyPr/>
          <a:lstStyle/>
          <a:p>
            <a:pPr marL="0">
              <a:spcBef>
                <a:spcPts val="0"/>
              </a:spcBef>
              <a:buFont typeface="Arial" pitchFamily="34" charset="0"/>
              <a:buChar char="•"/>
            </a:pPr>
            <a:r>
              <a:rPr lang="ro-RO" sz="1800" dirty="0" smtClean="0"/>
              <a:t>Au </a:t>
            </a:r>
            <a:r>
              <a:rPr lang="ro-RO" sz="1800" dirty="0"/>
              <a:t>fost elaborate şi editate “</a:t>
            </a:r>
            <a:r>
              <a:rPr lang="ro-RO" sz="1800" i="1" dirty="0"/>
              <a:t>Standardele</a:t>
            </a:r>
            <a:r>
              <a:rPr lang="ro-RO" sz="1800" dirty="0"/>
              <a:t> </a:t>
            </a:r>
            <a:r>
              <a:rPr lang="ro-RO" sz="1800" i="1" dirty="0"/>
              <a:t>de calitate ale instituţiilor de învăţământ general şi instrumentele de </a:t>
            </a:r>
            <a:r>
              <a:rPr lang="ro-RO" sz="1800" i="1" dirty="0" smtClean="0"/>
              <a:t>evaluare</a:t>
            </a:r>
            <a:r>
              <a:rPr lang="ro-RO" i="1" dirty="0" smtClean="0"/>
              <a:t>”.</a:t>
            </a:r>
            <a:endParaRPr lang="ru-RU" dirty="0"/>
          </a:p>
          <a:p>
            <a:pPr lvl="0">
              <a:buFont typeface="Arial" pitchFamily="34" charset="0"/>
              <a:buChar char="•"/>
            </a:pPr>
            <a:endParaRPr lang="ro-RO" dirty="0"/>
          </a:p>
          <a:p>
            <a:pPr marL="82296" lvl="0" indent="0">
              <a:buNone/>
            </a:pPr>
            <a:endParaRPr lang="ro-RO" dirty="0"/>
          </a:p>
          <a:p>
            <a:pPr lvl="0">
              <a:buFont typeface="Arial" pitchFamily="34" charset="0"/>
              <a:buChar char="•"/>
            </a:pPr>
            <a:endParaRPr lang="ro-RO" dirty="0"/>
          </a:p>
          <a:p>
            <a:pPr lvl="0">
              <a:buFont typeface="Arial" pitchFamily="34" charset="0"/>
              <a:buChar char="•"/>
            </a:pPr>
            <a:endParaRPr lang="ro-RO" dirty="0"/>
          </a:p>
          <a:p>
            <a:pPr lvl="0">
              <a:buFont typeface="Arial" pitchFamily="34" charset="0"/>
              <a:buChar char="•"/>
            </a:pPr>
            <a:endParaRPr lang="ro-RO" dirty="0"/>
          </a:p>
          <a:p>
            <a:pPr lvl="0">
              <a:buFont typeface="Arial" pitchFamily="34" charset="0"/>
              <a:buChar char="•"/>
            </a:pPr>
            <a:endParaRPr lang="ro-RO" dirty="0"/>
          </a:p>
          <a:p>
            <a:pPr lvl="0">
              <a:buFont typeface="Arial" pitchFamily="34" charset="0"/>
              <a:buChar char="•"/>
            </a:pPr>
            <a:endParaRPr lang="ro-RO" dirty="0"/>
          </a:p>
          <a:p>
            <a:pPr lvl="0">
              <a:buFont typeface="Arial" pitchFamily="34" charset="0"/>
              <a:buChar char="•"/>
            </a:pPr>
            <a:endParaRPr lang="ro-RO" dirty="0"/>
          </a:p>
          <a:p>
            <a:pPr lvl="0">
              <a:buFont typeface="Arial" pitchFamily="34" charset="0"/>
              <a:buChar char="•"/>
            </a:pPr>
            <a:endParaRPr lang="ro-RO" dirty="0"/>
          </a:p>
          <a:p>
            <a:pPr lvl="0">
              <a:buFont typeface="Arial" pitchFamily="34" charset="0"/>
              <a:buChar char="•"/>
            </a:pPr>
            <a:endParaRPr lang="ro-RO" dirty="0"/>
          </a:p>
          <a:p>
            <a:pPr lvl="0">
              <a:buFont typeface="Arial" pitchFamily="34" charset="0"/>
              <a:buChar char="•"/>
            </a:pPr>
            <a:endParaRPr lang="ro-RO" dirty="0"/>
          </a:p>
          <a:p>
            <a:pPr lvl="0">
              <a:buFont typeface="Arial" pitchFamily="34" charset="0"/>
              <a:buChar char="•"/>
            </a:pPr>
            <a:endParaRPr lang="ro-RO" dirty="0"/>
          </a:p>
          <a:p>
            <a:pPr lvl="0">
              <a:buFont typeface="Arial" pitchFamily="34" charset="0"/>
              <a:buChar char="•"/>
            </a:pPr>
            <a:endParaRPr lang="ro-RO" dirty="0"/>
          </a:p>
          <a:p>
            <a:endParaRPr lang="en-US" dirty="0"/>
          </a:p>
        </p:txBody>
      </p:sp>
      <p:pic>
        <p:nvPicPr>
          <p:cNvPr id="4" name="Picture 3" descr="\\Design\e\IURIE_DESIGN_2\-=Coperte carti=-\Coperta ISE\Coperta_Standarte de calitate\Standarte de calitate ISE 1.jpg"/>
          <p:cNvPicPr/>
          <p:nvPr/>
        </p:nvPicPr>
        <p:blipFill>
          <a:blip r:embed="rId2" cstate="print"/>
          <a:srcRect l="45287"/>
          <a:stretch>
            <a:fillRect/>
          </a:stretch>
        </p:blipFill>
        <p:spPr bwMode="auto">
          <a:xfrm>
            <a:off x="5724128" y="2492896"/>
            <a:ext cx="2425824" cy="3168352"/>
          </a:xfrm>
          <a:prstGeom prst="rect">
            <a:avLst/>
          </a:prstGeom>
          <a:noFill/>
          <a:ln w="9525">
            <a:noFill/>
            <a:miter lim="800000"/>
            <a:headEnd/>
            <a:tailEnd/>
          </a:ln>
        </p:spPr>
      </p:pic>
      <p:pic>
        <p:nvPicPr>
          <p:cNvPr id="5" name="Picture 1" descr="C:\Users\Mariana\Desktop\Coperta Ghid ECD varianta Igor.jpg"/>
          <p:cNvPicPr/>
          <p:nvPr/>
        </p:nvPicPr>
        <p:blipFill>
          <a:blip r:embed="rId3" cstate="print"/>
          <a:srcRect/>
          <a:stretch>
            <a:fillRect/>
          </a:stretch>
        </p:blipFill>
        <p:spPr bwMode="auto">
          <a:xfrm>
            <a:off x="1475656" y="2636912"/>
            <a:ext cx="2448272" cy="3195439"/>
          </a:xfrm>
          <a:prstGeom prst="rect">
            <a:avLst/>
          </a:prstGeom>
          <a:noFill/>
          <a:ln w="9525">
            <a:noFill/>
            <a:miter lim="800000"/>
            <a:headEnd/>
            <a:tailEnd/>
          </a:ln>
        </p:spPr>
      </p:pic>
    </p:spTree>
    <p:extLst>
      <p:ext uri="{BB962C8B-B14F-4D97-AF65-F5344CB8AC3E}">
        <p14:creationId xmlns:p14="http://schemas.microsoft.com/office/powerpoint/2010/main" val="240866390"/>
      </p:ext>
    </p:extLst>
  </p:cSld>
  <p:clrMapOvr>
    <a:masterClrMapping/>
  </p:clrMapOvr>
  <p:transition spd="slow">
    <p:cove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2400" b="1" dirty="0">
                <a:solidFill>
                  <a:srgbClr val="C00000"/>
                </a:solidFill>
                <a:effectLst/>
                <a:latin typeface="Times New Roman" pitchFamily="18" charset="0"/>
                <a:cs typeface="Times New Roman" pitchFamily="18" charset="0"/>
              </a:rPr>
              <a:t>Secția Științe Sociale și Economice a </a:t>
            </a:r>
            <a:r>
              <a:rPr lang="ro-RO" sz="2400" b="1" dirty="0" err="1" smtClean="0">
                <a:solidFill>
                  <a:srgbClr val="C00000"/>
                </a:solidFill>
                <a:effectLst/>
                <a:latin typeface="Times New Roman" pitchFamily="18" charset="0"/>
                <a:cs typeface="Times New Roman" pitchFamily="18" charset="0"/>
              </a:rPr>
              <a:t>AȘM</a:t>
            </a:r>
            <a:endParaRPr lang="en-US" sz="24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47156430"/>
              </p:ext>
            </p:extLst>
          </p:nvPr>
        </p:nvGraphicFramePr>
        <p:xfrm>
          <a:off x="1187624" y="1556792"/>
          <a:ext cx="7632848" cy="4745080"/>
        </p:xfrm>
        <a:graphic>
          <a:graphicData uri="http://schemas.openxmlformats.org/drawingml/2006/table">
            <a:tbl>
              <a:tblPr firstRow="1" firstCol="1" bandRow="1">
                <a:tableStyleId>{5C22544A-7EE6-4342-B048-85BDC9FD1C3A}</a:tableStyleId>
              </a:tblPr>
              <a:tblGrid>
                <a:gridCol w="7632848"/>
              </a:tblGrid>
              <a:tr h="1008112">
                <a:tc>
                  <a:txBody>
                    <a:bodyPr/>
                    <a:lstStyle/>
                    <a:p>
                      <a:pPr marL="0" lvl="0" indent="0" algn="just">
                        <a:spcAft>
                          <a:spcPts val="0"/>
                        </a:spcAft>
                        <a:buFont typeface="+mj-lt"/>
                        <a:buNone/>
                        <a:tabLst>
                          <a:tab pos="201930" algn="l"/>
                        </a:tabLst>
                      </a:pPr>
                      <a:r>
                        <a:rPr lang="ro-RO" sz="1800" dirty="0">
                          <a:effectLst/>
                        </a:rPr>
                        <a:t>Rezultatele cercetărilor au fost aduse la cunoștință comunității științifice și opiniei publice prin editare de monografii, culegeri de articole științifice, publicații în presa periodică, emisiuni radio și tv (unii </a:t>
                      </a:r>
                      <a:r>
                        <a:rPr lang="ro-RO" sz="1800" dirty="0" smtClean="0">
                          <a:effectLst/>
                        </a:rPr>
                        <a:t>cercetători</a:t>
                      </a:r>
                      <a:r>
                        <a:rPr lang="ro-RO" sz="1800" baseline="0" dirty="0" smtClean="0">
                          <a:effectLst/>
                        </a:rPr>
                        <a:t> </a:t>
                      </a:r>
                      <a:r>
                        <a:rPr lang="ro-RO" sz="1800" dirty="0" smtClean="0">
                          <a:effectLst/>
                        </a:rPr>
                        <a:t>au </a:t>
                      </a:r>
                      <a:r>
                        <a:rPr lang="ro-RO" sz="1800" dirty="0">
                          <a:effectLst/>
                        </a:rPr>
                        <a:t>la activ câteva zeci de participări la astfel de emisiuni</a:t>
                      </a:r>
                      <a:r>
                        <a:rPr lang="ro-RO" sz="1800" dirty="0" smtClean="0">
                          <a:effectLst/>
                        </a:rPr>
                        <a:t>). Rubrica Analize academice (</a:t>
                      </a:r>
                      <a:r>
                        <a:rPr lang="ro-RO" sz="1800" dirty="0" err="1" smtClean="0">
                          <a:effectLst/>
                        </a:rPr>
                        <a:t>asm.md</a:t>
                      </a:r>
                      <a:r>
                        <a:rPr lang="ro-RO" sz="1800" dirty="0" smtClean="0">
                          <a:effectLst/>
                        </a:rPr>
                        <a:t>)</a:t>
                      </a:r>
                      <a:r>
                        <a:rPr lang="ro-RO" sz="1800" baseline="0" dirty="0" smtClean="0">
                          <a:effectLst/>
                        </a:rPr>
                        <a:t> </a:t>
                      </a:r>
                      <a:r>
                        <a:rPr lang="ro-RO" sz="1800" dirty="0" smtClean="0">
                          <a:effectLst/>
                        </a:rPr>
                        <a:t>este susținută de colaboratorii</a:t>
                      </a:r>
                      <a:r>
                        <a:rPr lang="ro-RO" sz="1800" baseline="0" dirty="0" smtClean="0">
                          <a:effectLst/>
                        </a:rPr>
                        <a:t> Secției.</a:t>
                      </a:r>
                      <a:endParaRPr lang="en-US" sz="1800" dirty="0">
                        <a:effectLst/>
                      </a:endParaRPr>
                    </a:p>
                    <a:p>
                      <a:pPr marL="228600" algn="just">
                        <a:spcAft>
                          <a:spcPts val="0"/>
                        </a:spcAft>
                        <a:tabLst>
                          <a:tab pos="201930" algn="l"/>
                        </a:tabLst>
                      </a:pPr>
                      <a:r>
                        <a:rPr lang="ro-RO" sz="1800" dirty="0">
                          <a:effectLst/>
                        </a:rPr>
                        <a:t> </a:t>
                      </a:r>
                      <a:endParaRPr lang="en-US" sz="1800" dirty="0">
                        <a:solidFill>
                          <a:srgbClr val="000000"/>
                        </a:solidFill>
                        <a:effectLst/>
                        <a:latin typeface="Courier New"/>
                        <a:ea typeface="Courier New"/>
                      </a:endParaRPr>
                    </a:p>
                  </a:txBody>
                  <a:tcPr marL="68580" marR="68580" marT="0" marB="0"/>
                </a:tc>
              </a:tr>
              <a:tr h="1215134">
                <a:tc>
                  <a:txBody>
                    <a:bodyPr/>
                    <a:lstStyle/>
                    <a:p>
                      <a:pPr marL="0" lvl="0" indent="0" algn="just">
                        <a:spcAft>
                          <a:spcPts val="0"/>
                        </a:spcAft>
                        <a:buFont typeface="+mj-lt"/>
                        <a:buNone/>
                        <a:tabLst>
                          <a:tab pos="201930" algn="l"/>
                        </a:tabLst>
                      </a:pPr>
                      <a:r>
                        <a:rPr lang="ro-RO" sz="1800" dirty="0">
                          <a:effectLst/>
                        </a:rPr>
                        <a:t>Au fost organizate zeci de manifestații științifice – Conferințe, simpozioane, colocvii. Printre ele, de o rezonanță semnificativă - tradiționala Conferință științifică consacrată sărbătoririi Zilei Europei în Republica Moldova cu genericul „Dezvoltarea și cooperarea în Europa Centrală și de Est în contextul geopolitic actual”, Conferința „Dialogul civilizațiilor” </a:t>
                      </a:r>
                      <a:r>
                        <a:rPr lang="ro-RO" sz="1800" dirty="0" smtClean="0">
                          <a:effectLst/>
                        </a:rPr>
                        <a:t>, Creșterea economică, </a:t>
                      </a:r>
                      <a:r>
                        <a:rPr lang="ro-RO" sz="1800" dirty="0" err="1" smtClean="0">
                          <a:effectLst/>
                        </a:rPr>
                        <a:t>dee</a:t>
                      </a:r>
                      <a:r>
                        <a:rPr lang="ro-RO" sz="1800" dirty="0" smtClean="0">
                          <a:effectLst/>
                        </a:rPr>
                        <a:t> </a:t>
                      </a:r>
                      <a:r>
                        <a:rPr lang="ro-RO" sz="1800" dirty="0" err="1" smtClean="0">
                          <a:effectLst/>
                        </a:rPr>
                        <a:t>IȘE</a:t>
                      </a:r>
                      <a:r>
                        <a:rPr lang="ro-RO" sz="1800" dirty="0" smtClean="0">
                          <a:effectLst/>
                        </a:rPr>
                        <a:t>, USM ș.a</a:t>
                      </a:r>
                      <a:r>
                        <a:rPr lang="ro-RO" sz="1800" dirty="0">
                          <a:effectLst/>
                        </a:rPr>
                        <a:t>.</a:t>
                      </a:r>
                      <a:endParaRPr lang="en-US" sz="1800" dirty="0">
                        <a:effectLst/>
                      </a:endParaRPr>
                    </a:p>
                    <a:p>
                      <a:pPr marL="228600" algn="just">
                        <a:spcAft>
                          <a:spcPts val="0"/>
                        </a:spcAft>
                        <a:tabLst>
                          <a:tab pos="201930" algn="l"/>
                        </a:tabLst>
                      </a:pPr>
                      <a:r>
                        <a:rPr lang="ro-RO" sz="1800" dirty="0">
                          <a:effectLst/>
                        </a:rPr>
                        <a:t> </a:t>
                      </a:r>
                      <a:endParaRPr lang="en-US" sz="1800" dirty="0">
                        <a:solidFill>
                          <a:srgbClr val="000000"/>
                        </a:solidFill>
                        <a:effectLst/>
                        <a:latin typeface="Courier New"/>
                        <a:ea typeface="Courier New"/>
                      </a:endParaRPr>
                    </a:p>
                  </a:txBody>
                  <a:tcPr marL="68580" marR="68580" marT="0" marB="0"/>
                </a:tc>
              </a:tr>
              <a:tr h="904600">
                <a:tc>
                  <a:txBody>
                    <a:bodyPr/>
                    <a:lstStyle/>
                    <a:p>
                      <a:pPr marL="0" lvl="0" indent="0" algn="just">
                        <a:spcAft>
                          <a:spcPts val="0"/>
                        </a:spcAft>
                        <a:buFont typeface="+mj-lt"/>
                        <a:buNone/>
                        <a:tabLst>
                          <a:tab pos="201930" algn="l"/>
                        </a:tabLst>
                      </a:pPr>
                      <a:r>
                        <a:rPr lang="ro-RO" sz="1800" dirty="0">
                          <a:effectLst/>
                        </a:rPr>
                        <a:t>Activitatea cercetătorilor a fost remarcată pe plan internațional, prin </a:t>
                      </a:r>
                      <a:r>
                        <a:rPr lang="ro-RO" sz="1800" dirty="0" err="1" smtClean="0">
                          <a:effectLst/>
                        </a:rPr>
                        <a:t>partcipări</a:t>
                      </a:r>
                      <a:r>
                        <a:rPr lang="ro-RO" sz="1800" dirty="0" smtClean="0">
                          <a:effectLst/>
                        </a:rPr>
                        <a:t> la </a:t>
                      </a:r>
                      <a:r>
                        <a:rPr lang="ro-RO" sz="1800" dirty="0">
                          <a:effectLst/>
                        </a:rPr>
                        <a:t>Conferințe internaționale, publicații în străinătate, premii și distincții internaționale</a:t>
                      </a:r>
                      <a:endParaRPr lang="en-US" sz="1800" dirty="0">
                        <a:solidFill>
                          <a:srgbClr val="000000"/>
                        </a:solidFill>
                        <a:effectLst/>
                        <a:latin typeface="Courier New"/>
                        <a:ea typeface="Courier New"/>
                      </a:endParaRPr>
                    </a:p>
                  </a:txBody>
                  <a:tcPr marL="68580" marR="68580" marT="0" marB="0"/>
                </a:tc>
              </a:tr>
            </a:tbl>
          </a:graphicData>
        </a:graphic>
      </p:graphicFrame>
    </p:spTree>
    <p:extLst>
      <p:ext uri="{BB962C8B-B14F-4D97-AF65-F5344CB8AC3E}">
        <p14:creationId xmlns:p14="http://schemas.microsoft.com/office/powerpoint/2010/main" val="854480439"/>
      </p:ext>
    </p:extLst>
  </p:cSld>
  <p:clrMapOvr>
    <a:masterClrMapping/>
  </p:clrMapOvr>
  <p:transition spd="slow">
    <p:cove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b="1" dirty="0" err="1">
                <a:latin typeface="Times New Roman" pitchFamily="18" charset="0"/>
                <a:cs typeface="Times New Roman" pitchFamily="18" charset="0"/>
              </a:rPr>
              <a:t>PROPUNERI</a:t>
            </a:r>
            <a:r>
              <a:rPr lang="en-US" sz="2400" b="1" dirty="0">
                <a:latin typeface="Times New Roman" pitchFamily="18" charset="0"/>
                <a:cs typeface="Times New Roman" pitchFamily="18" charset="0"/>
              </a:rPr>
              <a:t> DE </a:t>
            </a:r>
            <a:r>
              <a:rPr lang="en-US" sz="2400" b="1" dirty="0" err="1">
                <a:latin typeface="Times New Roman" pitchFamily="18" charset="0"/>
                <a:cs typeface="Times New Roman" pitchFamily="18" charset="0"/>
              </a:rPr>
              <a:t>PERSPECTIV</a:t>
            </a:r>
            <a:r>
              <a:rPr lang="ro-RO" sz="2400" b="1" dirty="0">
                <a:latin typeface="Times New Roman" pitchFamily="18" charset="0"/>
                <a:cs typeface="Times New Roman" pitchFamily="18" charset="0"/>
              </a:rPr>
              <a:t>Ă ALE </a:t>
            </a:r>
            <a:br>
              <a:rPr lang="ro-RO" sz="2400" b="1" dirty="0">
                <a:latin typeface="Times New Roman" pitchFamily="18" charset="0"/>
                <a:cs typeface="Times New Roman" pitchFamily="18" charset="0"/>
              </a:rPr>
            </a:br>
            <a:r>
              <a:rPr lang="ro-RO" sz="2400" b="1" dirty="0">
                <a:latin typeface="Times New Roman" pitchFamily="18" charset="0"/>
                <a:cs typeface="Times New Roman" pitchFamily="18" charset="0"/>
              </a:rPr>
              <a:t>SECŢIEI ŞTIINŢE SOCIALE ŞI ECONOMICE</a:t>
            </a:r>
            <a:endParaRPr lang="en-US" sz="2400" dirty="0"/>
          </a:p>
        </p:txBody>
      </p:sp>
      <p:sp>
        <p:nvSpPr>
          <p:cNvPr id="3" name="Content Placeholder 2"/>
          <p:cNvSpPr>
            <a:spLocks noGrp="1"/>
          </p:cNvSpPr>
          <p:nvPr>
            <p:ph idx="1"/>
          </p:nvPr>
        </p:nvSpPr>
        <p:spPr/>
        <p:txBody>
          <a:bodyPr>
            <a:normAutofit fontScale="47500" lnSpcReduction="20000"/>
          </a:bodyPr>
          <a:lstStyle/>
          <a:p>
            <a:pPr lvl="0" algn="just">
              <a:buFont typeface="Arial" pitchFamily="34" charset="0"/>
              <a:buChar char="•"/>
            </a:pPr>
            <a:r>
              <a:rPr lang="ro-RO" b="1" dirty="0">
                <a:latin typeface="Times New Roman" pitchFamily="18" charset="0"/>
                <a:cs typeface="Times New Roman" pitchFamily="18" charset="0"/>
              </a:rPr>
              <a:t>De identificat oportunități noi de colaborare și de insistat pe direcţia elaborării proiectelor internaționale, participând în cadrul Programului Uniunii Europene Orizont 2020; </a:t>
            </a:r>
          </a:p>
          <a:p>
            <a:pPr lvl="0" algn="just">
              <a:buFont typeface="Arial" pitchFamily="34" charset="0"/>
              <a:buChar char="•"/>
            </a:pPr>
            <a:endParaRPr lang="ru-RU" b="1" dirty="0">
              <a:latin typeface="Times New Roman" pitchFamily="18" charset="0"/>
              <a:cs typeface="Times New Roman" pitchFamily="18" charset="0"/>
            </a:endParaRPr>
          </a:p>
          <a:p>
            <a:pPr lvl="0" algn="just">
              <a:buFont typeface="Arial" pitchFamily="34" charset="0"/>
              <a:buChar char="•"/>
            </a:pPr>
            <a:r>
              <a:rPr lang="ro-RO" b="1" dirty="0">
                <a:latin typeface="Times New Roman" pitchFamily="18" charset="0"/>
                <a:cs typeface="Times New Roman" pitchFamily="18" charset="0"/>
              </a:rPr>
              <a:t> De aprofundat investigațiile științifice și de contribuit la creșterea nivelului profesionalismului în domeniile cercetărilor economice, juridice, a studiilor europene, a studiilor de securitate și relațiilor internaționale, în domeniul sociologiei și psihologiei, în vederea obţinerii unor rezultate notabile  şi competitive la nivel naţional şi internaţional;</a:t>
            </a:r>
          </a:p>
          <a:p>
            <a:pPr lvl="0" algn="just">
              <a:buFont typeface="Arial" pitchFamily="34" charset="0"/>
              <a:buChar char="•"/>
            </a:pPr>
            <a:endParaRPr lang="ru-RU" b="1" dirty="0">
              <a:latin typeface="Times New Roman" pitchFamily="18" charset="0"/>
              <a:cs typeface="Times New Roman" pitchFamily="18" charset="0"/>
            </a:endParaRPr>
          </a:p>
          <a:p>
            <a:pPr lvl="0" algn="just">
              <a:buFont typeface="Arial" pitchFamily="34" charset="0"/>
              <a:buChar char="•"/>
            </a:pPr>
            <a:r>
              <a:rPr lang="ro-RO" b="1" dirty="0">
                <a:latin typeface="Times New Roman" pitchFamily="18" charset="0"/>
                <a:cs typeface="Times New Roman" pitchFamily="18" charset="0"/>
              </a:rPr>
              <a:t> De creat condiţii mai atractive pentru atragerea tinerilor specialiști;</a:t>
            </a:r>
          </a:p>
          <a:p>
            <a:pPr lvl="0" algn="just">
              <a:buFont typeface="Arial" pitchFamily="34" charset="0"/>
              <a:buChar char="•"/>
            </a:pPr>
            <a:endParaRPr lang="ru-RU" b="1" dirty="0">
              <a:latin typeface="Times New Roman" pitchFamily="18" charset="0"/>
              <a:cs typeface="Times New Roman" pitchFamily="18" charset="0"/>
            </a:endParaRPr>
          </a:p>
          <a:p>
            <a:pPr lvl="0" algn="just">
              <a:buFont typeface="Arial" pitchFamily="34" charset="0"/>
              <a:buChar char="•"/>
            </a:pPr>
            <a:r>
              <a:rPr lang="ro-RO" b="1" dirty="0">
                <a:latin typeface="Times New Roman" pitchFamily="18" charset="0"/>
                <a:cs typeface="Times New Roman" pitchFamily="18" charset="0"/>
              </a:rPr>
              <a:t> De identificat posibilităţi de </a:t>
            </a:r>
            <a:r>
              <a:rPr lang="ro-RO" b="1" dirty="0" smtClean="0">
                <a:latin typeface="Times New Roman" pitchFamily="18" charset="0"/>
                <a:cs typeface="Times New Roman" pitchFamily="18" charset="0"/>
              </a:rPr>
              <a:t>consolidare </a:t>
            </a:r>
            <a:r>
              <a:rPr lang="ro-RO" b="1" dirty="0">
                <a:latin typeface="Times New Roman" pitchFamily="18" charset="0"/>
                <a:cs typeface="Times New Roman" pitchFamily="18" charset="0"/>
              </a:rPr>
              <a:t>a bazei tehnico-materiale a </a:t>
            </a:r>
            <a:r>
              <a:rPr lang="ro-RO" b="1" dirty="0" smtClean="0">
                <a:latin typeface="Times New Roman" pitchFamily="18" charset="0"/>
                <a:cs typeface="Times New Roman" pitchFamily="18" charset="0"/>
              </a:rPr>
              <a:t>instituţiilor;</a:t>
            </a:r>
            <a:endParaRPr lang="ro-RO" b="1" dirty="0">
              <a:latin typeface="Times New Roman" pitchFamily="18" charset="0"/>
              <a:cs typeface="Times New Roman" pitchFamily="18" charset="0"/>
            </a:endParaRPr>
          </a:p>
          <a:p>
            <a:pPr lvl="0" algn="just">
              <a:buFont typeface="Arial" pitchFamily="34" charset="0"/>
              <a:buChar char="•"/>
            </a:pPr>
            <a:endParaRPr lang="ru-RU" b="1" dirty="0">
              <a:latin typeface="Times New Roman" pitchFamily="18" charset="0"/>
              <a:cs typeface="Times New Roman" pitchFamily="18" charset="0"/>
            </a:endParaRPr>
          </a:p>
          <a:p>
            <a:pPr lvl="0" algn="just">
              <a:buFont typeface="Arial" pitchFamily="34" charset="0"/>
              <a:buChar char="•"/>
            </a:pPr>
            <a:r>
              <a:rPr lang="ro-RO" b="1" dirty="0">
                <a:latin typeface="Times New Roman" pitchFamily="18" charset="0"/>
                <a:cs typeface="Times New Roman" pitchFamily="18" charset="0"/>
              </a:rPr>
              <a:t> De diversificat și de extins colaborarea națională și internațională cu instituțiile de profil din țară și de peste hotare pentru a prelua experiența acumulată de acestea în cercetarea domeniilor similare și de a obține rezultate științifice valoroase.</a:t>
            </a:r>
            <a:endParaRPr lang="ru-RU" b="1" dirty="0">
              <a:latin typeface="Times New Roman" pitchFamily="18" charset="0"/>
              <a:cs typeface="Times New Roman" pitchFamily="18" charset="0"/>
            </a:endParaRPr>
          </a:p>
          <a:p>
            <a:pPr marL="82296" indent="0">
              <a:buNone/>
            </a:pPr>
            <a:endParaRPr lang="en-US" dirty="0"/>
          </a:p>
        </p:txBody>
      </p:sp>
    </p:spTree>
    <p:extLst>
      <p:ext uri="{BB962C8B-B14F-4D97-AF65-F5344CB8AC3E}">
        <p14:creationId xmlns:p14="http://schemas.microsoft.com/office/powerpoint/2010/main" val="2065321862"/>
      </p:ext>
    </p:extLst>
  </p:cSld>
  <p:clrMapOvr>
    <a:masterClrMapping/>
  </p:clrMapOvr>
  <p:transition spd="slow">
    <p:cove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2400" b="1" dirty="0">
                <a:solidFill>
                  <a:srgbClr val="C00000"/>
                </a:solidFill>
                <a:effectLst/>
                <a:latin typeface="Times New Roman" pitchFamily="18" charset="0"/>
                <a:cs typeface="Times New Roman" pitchFamily="18" charset="0"/>
              </a:rPr>
              <a:t>Secția Științe Sociale și Economice a </a:t>
            </a:r>
            <a:r>
              <a:rPr lang="ro-RO" sz="2400" b="1" dirty="0" err="1">
                <a:solidFill>
                  <a:srgbClr val="C00000"/>
                </a:solidFill>
                <a:effectLst/>
                <a:latin typeface="Times New Roman" pitchFamily="18" charset="0"/>
                <a:cs typeface="Times New Roman" pitchFamily="18" charset="0"/>
              </a:rPr>
              <a:t>AȘM</a:t>
            </a:r>
            <a:endParaRPr lang="en-US" sz="2400" dirty="0"/>
          </a:p>
        </p:txBody>
      </p:sp>
      <p:sp>
        <p:nvSpPr>
          <p:cNvPr id="3" name="Content Placeholder 2"/>
          <p:cNvSpPr>
            <a:spLocks noGrp="1"/>
          </p:cNvSpPr>
          <p:nvPr>
            <p:ph idx="1"/>
          </p:nvPr>
        </p:nvSpPr>
        <p:spPr/>
        <p:txBody>
          <a:bodyPr>
            <a:normAutofit fontScale="92500" lnSpcReduction="20000"/>
          </a:bodyPr>
          <a:lstStyle/>
          <a:p>
            <a:pPr marL="82296" lvl="0" indent="0" algn="just">
              <a:buNone/>
            </a:pPr>
            <a:r>
              <a:rPr lang="ro-RO" dirty="0"/>
              <a:t>Finanţare insuficientă a cercetărilor, ceea ce constituie un impediment  pentru: </a:t>
            </a:r>
          </a:p>
          <a:p>
            <a:pPr marL="82296" lvl="0" indent="0" algn="just">
              <a:buNone/>
            </a:pPr>
            <a:r>
              <a:rPr lang="ro-RO" dirty="0"/>
              <a:t>- a</a:t>
            </a:r>
            <a:r>
              <a:rPr lang="en-AU" dirty="0" err="1"/>
              <a:t>tragerea</a:t>
            </a:r>
            <a:r>
              <a:rPr lang="en-AU" dirty="0"/>
              <a:t> </a:t>
            </a:r>
            <a:r>
              <a:rPr lang="en-AU" dirty="0" err="1"/>
              <a:t>tinerilor</a:t>
            </a:r>
            <a:r>
              <a:rPr lang="en-AU" dirty="0"/>
              <a:t> </a:t>
            </a:r>
            <a:r>
              <a:rPr lang="en-AU" dirty="0" err="1"/>
              <a:t>în</a:t>
            </a:r>
            <a:r>
              <a:rPr lang="en-AU" dirty="0"/>
              <a:t> </a:t>
            </a:r>
            <a:r>
              <a:rPr lang="en-AU" dirty="0" err="1"/>
              <a:t>sfera</a:t>
            </a:r>
            <a:r>
              <a:rPr lang="en-AU" dirty="0"/>
              <a:t> </a:t>
            </a:r>
            <a:r>
              <a:rPr lang="en-AU" dirty="0" err="1"/>
              <a:t>ştiinţei</a:t>
            </a:r>
            <a:r>
              <a:rPr lang="en-AU" dirty="0"/>
              <a:t> </a:t>
            </a:r>
            <a:r>
              <a:rPr lang="en-AU" dirty="0" err="1"/>
              <a:t>şi</a:t>
            </a:r>
            <a:r>
              <a:rPr lang="en-AU" dirty="0"/>
              <a:t> </a:t>
            </a:r>
            <a:r>
              <a:rPr lang="en-AU" dirty="0" err="1"/>
              <a:t>inovaţiilor</a:t>
            </a:r>
            <a:r>
              <a:rPr lang="en-AU" dirty="0"/>
              <a:t> </a:t>
            </a:r>
            <a:r>
              <a:rPr lang="en-AU" dirty="0" err="1"/>
              <a:t>prin</a:t>
            </a:r>
            <a:r>
              <a:rPr lang="en-AU" dirty="0"/>
              <a:t> </a:t>
            </a:r>
            <a:r>
              <a:rPr lang="en-AU" dirty="0" err="1"/>
              <a:t>condiţii</a:t>
            </a:r>
            <a:r>
              <a:rPr lang="en-AU" dirty="0"/>
              <a:t> </a:t>
            </a:r>
            <a:r>
              <a:rPr lang="en-AU" dirty="0" err="1"/>
              <a:t>atractive</a:t>
            </a:r>
            <a:r>
              <a:rPr lang="en-AU" dirty="0"/>
              <a:t>, </a:t>
            </a:r>
            <a:r>
              <a:rPr lang="en-AU" dirty="0" err="1"/>
              <a:t>şi</a:t>
            </a:r>
            <a:r>
              <a:rPr lang="en-AU" dirty="0"/>
              <a:t> </a:t>
            </a:r>
            <a:r>
              <a:rPr lang="en-AU" dirty="0" err="1"/>
              <a:t>susţinerea</a:t>
            </a:r>
            <a:r>
              <a:rPr lang="en-AU" dirty="0"/>
              <a:t> </a:t>
            </a:r>
            <a:r>
              <a:rPr lang="en-AU" dirty="0" err="1"/>
              <a:t>tinerilor</a:t>
            </a:r>
            <a:r>
              <a:rPr lang="en-AU" dirty="0"/>
              <a:t> </a:t>
            </a:r>
            <a:r>
              <a:rPr lang="en-AU" dirty="0" err="1"/>
              <a:t>specialişti</a:t>
            </a:r>
            <a:r>
              <a:rPr lang="en-AU" dirty="0"/>
              <a:t> </a:t>
            </a:r>
            <a:r>
              <a:rPr lang="en-AU" dirty="0" err="1"/>
              <a:t>competenţi</a:t>
            </a:r>
            <a:r>
              <a:rPr lang="en-AU" dirty="0"/>
              <a:t> </a:t>
            </a:r>
            <a:r>
              <a:rPr lang="en-AU" dirty="0" err="1"/>
              <a:t>şi</a:t>
            </a:r>
            <a:r>
              <a:rPr lang="en-AU" dirty="0"/>
              <a:t> bine </a:t>
            </a:r>
            <a:r>
              <a:rPr lang="en-AU" dirty="0" err="1"/>
              <a:t>instruiţi</a:t>
            </a:r>
            <a:r>
              <a:rPr lang="en-AU" dirty="0"/>
              <a:t>. </a:t>
            </a:r>
            <a:r>
              <a:rPr lang="ro-RO" dirty="0"/>
              <a:t>;</a:t>
            </a:r>
          </a:p>
          <a:p>
            <a:pPr marL="82296" lvl="0" indent="0" algn="just">
              <a:buNone/>
            </a:pPr>
            <a:r>
              <a:rPr lang="ro-RO" dirty="0"/>
              <a:t>- mobilitate  </a:t>
            </a:r>
            <a:r>
              <a:rPr lang="vi-VN" dirty="0"/>
              <a:t>în sprijinul perfecţionării profesionale, al documentării şi cercetării pe specificul tematic;</a:t>
            </a:r>
            <a:endParaRPr lang="ro-RO" dirty="0"/>
          </a:p>
          <a:p>
            <a:pPr marL="82296" lvl="0" indent="0" algn="just">
              <a:buNone/>
            </a:pPr>
            <a:r>
              <a:rPr lang="ro-RO" dirty="0" smtClean="0"/>
              <a:t>Lipsa de stabilitate politică, de </a:t>
            </a:r>
            <a:r>
              <a:rPr lang="ro-RO" dirty="0"/>
              <a:t>progrese şi reforme pentru modernizare şi </a:t>
            </a:r>
            <a:r>
              <a:rPr lang="ro-RO" dirty="0" smtClean="0"/>
              <a:t>democratizare</a:t>
            </a:r>
            <a:endParaRPr lang="ro-RO" dirty="0"/>
          </a:p>
        </p:txBody>
      </p:sp>
    </p:spTree>
    <p:extLst>
      <p:ext uri="{BB962C8B-B14F-4D97-AF65-F5344CB8AC3E}">
        <p14:creationId xmlns:p14="http://schemas.microsoft.com/office/powerpoint/2010/main" val="591462051"/>
      </p:ext>
    </p:extLst>
  </p:cSld>
  <p:clrMapOvr>
    <a:masterClrMapping/>
  </p:clrMapOvr>
  <p:transition spd="slow">
    <p:cove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2400" b="1" dirty="0">
                <a:solidFill>
                  <a:srgbClr val="C00000"/>
                </a:solidFill>
                <a:effectLst/>
                <a:latin typeface="Times New Roman" pitchFamily="18" charset="0"/>
                <a:cs typeface="Times New Roman" pitchFamily="18" charset="0"/>
              </a:rPr>
              <a:t>Secția Științe Sociale și Economice a </a:t>
            </a:r>
            <a:r>
              <a:rPr lang="ro-RO" sz="2400" b="1" dirty="0" err="1" smtClean="0">
                <a:solidFill>
                  <a:srgbClr val="C00000"/>
                </a:solidFill>
                <a:effectLst/>
                <a:latin typeface="Times New Roman" pitchFamily="18" charset="0"/>
                <a:cs typeface="Times New Roman" pitchFamily="18" charset="0"/>
              </a:rPr>
              <a:t>AȘM</a:t>
            </a:r>
            <a:r>
              <a:rPr lang="ro-RO" sz="2400" b="1" dirty="0" smtClean="0">
                <a:solidFill>
                  <a:srgbClr val="C00000"/>
                </a:solidFill>
                <a:effectLst/>
                <a:latin typeface="Times New Roman" pitchFamily="18" charset="0"/>
                <a:cs typeface="Times New Roman" pitchFamily="18" charset="0"/>
              </a:rPr>
              <a:t/>
            </a:r>
            <a:br>
              <a:rPr lang="ro-RO" sz="2400" b="1" dirty="0" smtClean="0">
                <a:solidFill>
                  <a:srgbClr val="C00000"/>
                </a:solidFill>
                <a:effectLst/>
                <a:latin typeface="Times New Roman" pitchFamily="18" charset="0"/>
                <a:cs typeface="Times New Roman" pitchFamily="18" charset="0"/>
              </a:rPr>
            </a:br>
            <a:r>
              <a:rPr lang="ro-RO" sz="2400" b="1" dirty="0" smtClean="0">
                <a:solidFill>
                  <a:srgbClr val="C00000"/>
                </a:solidFill>
                <a:effectLst/>
                <a:latin typeface="Times New Roman" pitchFamily="18" charset="0"/>
                <a:cs typeface="Times New Roman" pitchFamily="18" charset="0"/>
              </a:rPr>
              <a:t>constrângeri</a:t>
            </a:r>
            <a:endParaRPr lang="en-US" sz="2400" dirty="0"/>
          </a:p>
        </p:txBody>
      </p:sp>
      <p:sp>
        <p:nvSpPr>
          <p:cNvPr id="3" name="Content Placeholder 2"/>
          <p:cNvSpPr>
            <a:spLocks noGrp="1"/>
          </p:cNvSpPr>
          <p:nvPr>
            <p:ph idx="1"/>
          </p:nvPr>
        </p:nvSpPr>
        <p:spPr/>
        <p:txBody>
          <a:bodyPr>
            <a:normAutofit/>
          </a:bodyPr>
          <a:lstStyle/>
          <a:p>
            <a:pPr marL="82296" indent="0" algn="ctr">
              <a:buNone/>
            </a:pPr>
            <a:r>
              <a:rPr lang="ro-RO" sz="6600" b="1" dirty="0" smtClean="0">
                <a:solidFill>
                  <a:srgbClr val="FF0000"/>
                </a:solidFill>
              </a:rPr>
              <a:t>Per </a:t>
            </a:r>
            <a:r>
              <a:rPr lang="ro-RO" sz="6600" b="1" dirty="0" err="1" smtClean="0">
                <a:solidFill>
                  <a:srgbClr val="FF0000"/>
                </a:solidFill>
              </a:rPr>
              <a:t>aspera</a:t>
            </a:r>
            <a:r>
              <a:rPr lang="ro-RO" sz="6600" b="1" dirty="0" smtClean="0">
                <a:solidFill>
                  <a:srgbClr val="FF0000"/>
                </a:solidFill>
              </a:rPr>
              <a:t> – </a:t>
            </a:r>
          </a:p>
          <a:p>
            <a:pPr marL="82296" indent="0" algn="ctr">
              <a:buNone/>
            </a:pPr>
            <a:r>
              <a:rPr lang="ro-RO" sz="6600" b="1" dirty="0" smtClean="0">
                <a:solidFill>
                  <a:srgbClr val="FF0000"/>
                </a:solidFill>
              </a:rPr>
              <a:t>ad </a:t>
            </a:r>
            <a:r>
              <a:rPr lang="ro-RO" sz="6600" b="1" dirty="0" err="1" smtClean="0">
                <a:solidFill>
                  <a:srgbClr val="FF0000"/>
                </a:solidFill>
              </a:rPr>
              <a:t>astra</a:t>
            </a:r>
            <a:r>
              <a:rPr lang="ro-RO" sz="6600" b="1" dirty="0" smtClean="0">
                <a:solidFill>
                  <a:srgbClr val="FF0000"/>
                </a:solidFill>
              </a:rPr>
              <a:t>!</a:t>
            </a:r>
          </a:p>
          <a:p>
            <a:pPr marL="82296" indent="0" algn="ctr">
              <a:buNone/>
            </a:pPr>
            <a:r>
              <a:rPr lang="ro-RO" sz="6600" b="1" dirty="0" smtClean="0">
                <a:solidFill>
                  <a:srgbClr val="0000FF"/>
                </a:solidFill>
              </a:rPr>
              <a:t>Prin greutăți – </a:t>
            </a:r>
          </a:p>
          <a:p>
            <a:pPr marL="82296" indent="0" algn="ctr">
              <a:buNone/>
            </a:pPr>
            <a:r>
              <a:rPr lang="ro-RO" sz="6600" b="1" dirty="0" smtClean="0">
                <a:solidFill>
                  <a:srgbClr val="0000FF"/>
                </a:solidFill>
              </a:rPr>
              <a:t>spre stele</a:t>
            </a:r>
            <a:endParaRPr lang="en-US" sz="6600" b="1" dirty="0">
              <a:solidFill>
                <a:srgbClr val="0000FF"/>
              </a:solidFill>
            </a:endParaRPr>
          </a:p>
        </p:txBody>
      </p:sp>
    </p:spTree>
    <p:extLst>
      <p:ext uri="{BB962C8B-B14F-4D97-AF65-F5344CB8AC3E}">
        <p14:creationId xmlns:p14="http://schemas.microsoft.com/office/powerpoint/2010/main" val="3517451878"/>
      </p:ext>
    </p:extLst>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10" name="Rectangle 2"/>
          <p:cNvSpPr>
            <a:spLocks noGrp="1" noChangeArrowheads="1"/>
          </p:cNvSpPr>
          <p:nvPr>
            <p:ph type="title"/>
          </p:nvPr>
        </p:nvSpPr>
        <p:spPr>
          <a:xfrm>
            <a:off x="1435608" y="274320"/>
            <a:ext cx="7498080" cy="929006"/>
          </a:xfrm>
        </p:spPr>
        <p:txBody>
          <a:bodyPr>
            <a:normAutofit/>
          </a:bodyPr>
          <a:lstStyle/>
          <a:p>
            <a:pPr algn="ctr">
              <a:defRPr/>
            </a:pPr>
            <a:r>
              <a:rPr lang="ro-RO" sz="2400" b="1" dirty="0" smtClean="0">
                <a:solidFill>
                  <a:srgbClr val="C00000"/>
                </a:solidFill>
                <a:effectLst/>
                <a:latin typeface="Times New Roman" pitchFamily="18" charset="0"/>
                <a:ea typeface="Tahoma" pitchFamily="34" charset="0"/>
                <a:cs typeface="Times New Roman" pitchFamily="18" charset="0"/>
              </a:rPr>
              <a:t>Secția Științe Sociale și Economice a AȘM</a:t>
            </a:r>
            <a:endParaRPr lang="it-IT" sz="2400" dirty="0" smtClean="0">
              <a:solidFill>
                <a:srgbClr val="C00000"/>
              </a:solidFill>
              <a:effectLst/>
              <a:latin typeface="Times New Roman" pitchFamily="18" charset="0"/>
              <a:ea typeface="Tahoma" pitchFamily="34" charset="0"/>
              <a:cs typeface="Times New Roman" pitchFamily="18" charset="0"/>
            </a:endParaRPr>
          </a:p>
        </p:txBody>
      </p:sp>
      <p:sp>
        <p:nvSpPr>
          <p:cNvPr id="6" name="Прямоугольник 5"/>
          <p:cNvSpPr/>
          <p:nvPr/>
        </p:nvSpPr>
        <p:spPr>
          <a:xfrm>
            <a:off x="1835696" y="2060848"/>
            <a:ext cx="6552728" cy="3662541"/>
          </a:xfrm>
          <a:prstGeom prst="rect">
            <a:avLst/>
          </a:prstGeom>
        </p:spPr>
        <p:txBody>
          <a:bodyPr wrap="square">
            <a:spAutoFit/>
          </a:bodyPr>
          <a:lstStyle/>
          <a:p>
            <a:pPr marL="6350" lvl="0" indent="-6350" algn="ctr">
              <a:defRPr/>
            </a:pPr>
            <a:r>
              <a:rPr lang="ro-RO" dirty="0" smtClean="0">
                <a:solidFill>
                  <a:srgbClr val="002060"/>
                </a:solidFill>
                <a:latin typeface="Times New Roman" pitchFamily="18" charset="0"/>
                <a:cs typeface="Times New Roman" pitchFamily="18" charset="0"/>
              </a:rPr>
              <a:t>Misiunea Secției este coordonarea cercetărilor științifice, </a:t>
            </a:r>
          </a:p>
          <a:p>
            <a:pPr marL="6350" lvl="0" indent="-6350" algn="ctr">
              <a:defRPr/>
            </a:pPr>
            <a:r>
              <a:rPr lang="ro-RO" dirty="0" smtClean="0">
                <a:solidFill>
                  <a:srgbClr val="002060"/>
                </a:solidFill>
                <a:latin typeface="Times New Roman" pitchFamily="18" charset="0"/>
                <a:cs typeface="Times New Roman" pitchFamily="18" charset="0"/>
              </a:rPr>
              <a:t>efectuate în republică în domeniile: </a:t>
            </a:r>
            <a:endParaRPr lang="en-US" dirty="0" smtClean="0">
              <a:solidFill>
                <a:srgbClr val="002060"/>
              </a:solidFill>
              <a:latin typeface="Times New Roman" pitchFamily="18" charset="0"/>
              <a:cs typeface="Times New Roman" pitchFamily="18" charset="0"/>
            </a:endParaRPr>
          </a:p>
          <a:p>
            <a:pPr marL="6350" lvl="0" indent="-6350" algn="ctr">
              <a:defRPr/>
            </a:pPr>
            <a:endParaRPr lang="ro-RO" sz="1600" b="1" dirty="0" smtClean="0">
              <a:solidFill>
                <a:srgbClr val="002060"/>
              </a:solidFill>
              <a:latin typeface="Times New Roman" pitchFamily="18" charset="0"/>
              <a:cs typeface="Times New Roman" pitchFamily="18" charset="0"/>
            </a:endParaRPr>
          </a:p>
          <a:p>
            <a:pPr marL="6350" lvl="0" indent="-6350" algn="ctr">
              <a:defRPr/>
            </a:pPr>
            <a:r>
              <a:rPr lang="ro-RO" sz="2000" b="1" dirty="0" smtClean="0">
                <a:solidFill>
                  <a:srgbClr val="002060"/>
                </a:solidFill>
                <a:latin typeface="Times New Roman" pitchFamily="18" charset="0"/>
                <a:cs typeface="Times New Roman" pitchFamily="18" charset="0"/>
              </a:rPr>
              <a:t>Economie</a:t>
            </a:r>
            <a:endParaRPr lang="en-US" sz="2000" b="1" dirty="0" smtClean="0">
              <a:solidFill>
                <a:srgbClr val="002060"/>
              </a:solidFill>
              <a:latin typeface="Times New Roman" pitchFamily="18" charset="0"/>
              <a:cs typeface="Times New Roman" pitchFamily="18" charset="0"/>
            </a:endParaRPr>
          </a:p>
          <a:p>
            <a:pPr marL="6350" lvl="0" indent="-6350" algn="ctr">
              <a:defRPr/>
            </a:pPr>
            <a:r>
              <a:rPr lang="ro-RO" sz="2000" b="1" dirty="0" smtClean="0">
                <a:solidFill>
                  <a:srgbClr val="002060"/>
                </a:solidFill>
                <a:latin typeface="Times New Roman" pitchFamily="18" charset="0"/>
                <a:cs typeface="Times New Roman" pitchFamily="18" charset="0"/>
              </a:rPr>
              <a:t>Științe politice</a:t>
            </a:r>
            <a:endParaRPr lang="en-US" sz="2000" b="1" dirty="0" smtClean="0">
              <a:solidFill>
                <a:srgbClr val="002060"/>
              </a:solidFill>
              <a:latin typeface="Times New Roman" pitchFamily="18" charset="0"/>
              <a:cs typeface="Times New Roman" pitchFamily="18" charset="0"/>
            </a:endParaRPr>
          </a:p>
          <a:p>
            <a:pPr marL="6350" indent="-6350" algn="ctr">
              <a:defRPr/>
            </a:pPr>
            <a:r>
              <a:rPr lang="ro-RO" sz="2000" b="1" dirty="0">
                <a:solidFill>
                  <a:srgbClr val="002060"/>
                </a:solidFill>
                <a:latin typeface="Times New Roman" pitchFamily="18" charset="0"/>
                <a:cs typeface="Times New Roman" pitchFamily="18" charset="0"/>
              </a:rPr>
              <a:t>Drept </a:t>
            </a:r>
            <a:endParaRPr lang="ro-RO" sz="2000" b="1" dirty="0" smtClean="0">
              <a:solidFill>
                <a:srgbClr val="002060"/>
              </a:solidFill>
              <a:latin typeface="Times New Roman" pitchFamily="18" charset="0"/>
              <a:cs typeface="Times New Roman" pitchFamily="18" charset="0"/>
            </a:endParaRPr>
          </a:p>
          <a:p>
            <a:pPr marL="6350" indent="-6350" algn="ctr">
              <a:defRPr/>
            </a:pPr>
            <a:r>
              <a:rPr lang="ro-RO" sz="2000" b="1" dirty="0" smtClean="0">
                <a:solidFill>
                  <a:srgbClr val="002060"/>
                </a:solidFill>
                <a:latin typeface="Times New Roman" pitchFamily="18" charset="0"/>
                <a:cs typeface="Times New Roman" pitchFamily="18" charset="0"/>
              </a:rPr>
              <a:t>Relații internaționale</a:t>
            </a:r>
            <a:endParaRPr lang="en-US" sz="2000" b="1" dirty="0">
              <a:solidFill>
                <a:srgbClr val="002060"/>
              </a:solidFill>
              <a:latin typeface="Times New Roman" pitchFamily="18" charset="0"/>
              <a:cs typeface="Times New Roman" pitchFamily="18" charset="0"/>
            </a:endParaRPr>
          </a:p>
          <a:p>
            <a:pPr marL="6350" lvl="0" indent="-6350" algn="ctr">
              <a:defRPr/>
            </a:pPr>
            <a:r>
              <a:rPr lang="ro-RO" sz="2000" b="1" dirty="0" smtClean="0">
                <a:solidFill>
                  <a:srgbClr val="002060"/>
                </a:solidFill>
                <a:latin typeface="Times New Roman" pitchFamily="18" charset="0"/>
                <a:cs typeface="Times New Roman" pitchFamily="18" charset="0"/>
              </a:rPr>
              <a:t>Sociologie </a:t>
            </a:r>
            <a:endParaRPr lang="en-US" sz="2000" b="1" dirty="0" smtClean="0">
              <a:solidFill>
                <a:srgbClr val="002060"/>
              </a:solidFill>
              <a:latin typeface="Times New Roman" pitchFamily="18" charset="0"/>
              <a:cs typeface="Times New Roman" pitchFamily="18" charset="0"/>
            </a:endParaRPr>
          </a:p>
          <a:p>
            <a:pPr marL="6350" lvl="0" indent="-6350" algn="ctr">
              <a:defRPr/>
            </a:pPr>
            <a:r>
              <a:rPr lang="ro-RO" sz="2000" b="1" dirty="0" smtClean="0">
                <a:solidFill>
                  <a:srgbClr val="002060"/>
                </a:solidFill>
                <a:latin typeface="Times New Roman" pitchFamily="18" charset="0"/>
                <a:cs typeface="Times New Roman" pitchFamily="18" charset="0"/>
              </a:rPr>
              <a:t>Pedagogie</a:t>
            </a:r>
            <a:endParaRPr lang="en-US" sz="2000" b="1" dirty="0" smtClean="0">
              <a:solidFill>
                <a:srgbClr val="002060"/>
              </a:solidFill>
              <a:latin typeface="Times New Roman" pitchFamily="18" charset="0"/>
              <a:cs typeface="Times New Roman" pitchFamily="18" charset="0"/>
            </a:endParaRPr>
          </a:p>
          <a:p>
            <a:pPr marL="6350" lvl="0" indent="-6350" algn="ctr">
              <a:defRPr/>
            </a:pPr>
            <a:r>
              <a:rPr lang="ro-RO" sz="2000" b="1" dirty="0" smtClean="0">
                <a:solidFill>
                  <a:srgbClr val="002060"/>
                </a:solidFill>
                <a:latin typeface="Times New Roman" pitchFamily="18" charset="0"/>
                <a:cs typeface="Times New Roman" pitchFamily="18" charset="0"/>
              </a:rPr>
              <a:t>Psihologie </a:t>
            </a:r>
            <a:endParaRPr lang="en-US" sz="2000" b="1" dirty="0" smtClean="0">
              <a:solidFill>
                <a:srgbClr val="002060"/>
              </a:solidFill>
              <a:latin typeface="Times New Roman" pitchFamily="18" charset="0"/>
              <a:cs typeface="Times New Roman" pitchFamily="18" charset="0"/>
            </a:endParaRPr>
          </a:p>
          <a:p>
            <a:pPr marL="6350" lvl="0" indent="-6350" algn="ctr">
              <a:defRPr/>
            </a:pPr>
            <a:r>
              <a:rPr lang="ro-RO" sz="2000" b="1" dirty="0" smtClean="0">
                <a:solidFill>
                  <a:srgbClr val="002060"/>
                </a:solidFill>
                <a:latin typeface="Times New Roman" pitchFamily="18" charset="0"/>
                <a:cs typeface="Times New Roman" pitchFamily="18" charset="0"/>
              </a:rPr>
              <a:t>Științele comunicării</a:t>
            </a:r>
          </a:p>
          <a:p>
            <a:pPr marL="6350" lvl="0" indent="-6350" algn="ctr">
              <a:defRPr/>
            </a:pPr>
            <a:r>
              <a:rPr lang="ro-RO" sz="2000" b="1" dirty="0" smtClean="0">
                <a:solidFill>
                  <a:srgbClr val="002060"/>
                </a:solidFill>
                <a:latin typeface="Times New Roman" pitchFamily="18" charset="0"/>
                <a:cs typeface="Times New Roman" pitchFamily="18" charset="0"/>
              </a:rPr>
              <a:t>Științele militare</a:t>
            </a:r>
            <a:endParaRPr lang="it-IT" sz="2000" b="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3065436858"/>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2400" b="1" dirty="0">
                <a:solidFill>
                  <a:srgbClr val="C00000"/>
                </a:solidFill>
                <a:effectLst/>
                <a:latin typeface="Times New Roman" pitchFamily="18" charset="0"/>
                <a:ea typeface="Tahoma" pitchFamily="34" charset="0"/>
                <a:cs typeface="Times New Roman" pitchFamily="18" charset="0"/>
              </a:rPr>
              <a:t>Secția Științe Sociale și Economice a </a:t>
            </a:r>
            <a:r>
              <a:rPr lang="ro-RO" sz="2400" b="1" dirty="0" err="1">
                <a:solidFill>
                  <a:srgbClr val="C00000"/>
                </a:solidFill>
                <a:effectLst/>
                <a:latin typeface="Times New Roman" pitchFamily="18" charset="0"/>
                <a:ea typeface="Tahoma" pitchFamily="34" charset="0"/>
                <a:cs typeface="Times New Roman" pitchFamily="18" charset="0"/>
              </a:rPr>
              <a:t>AȘM</a:t>
            </a:r>
            <a:endParaRPr lang="en-US" sz="2400" dirty="0"/>
          </a:p>
        </p:txBody>
      </p:sp>
      <p:graphicFrame>
        <p:nvGraphicFramePr>
          <p:cNvPr id="3" name="Table 2"/>
          <p:cNvGraphicFramePr>
            <a:graphicFrameLocks noGrp="1"/>
          </p:cNvGraphicFramePr>
          <p:nvPr>
            <p:extLst>
              <p:ext uri="{D42A27DB-BD31-4B8C-83A1-F6EECF244321}">
                <p14:modId xmlns:p14="http://schemas.microsoft.com/office/powerpoint/2010/main" val="3882343878"/>
              </p:ext>
            </p:extLst>
          </p:nvPr>
        </p:nvGraphicFramePr>
        <p:xfrm>
          <a:off x="1563805" y="1548266"/>
          <a:ext cx="6112341" cy="2808316"/>
        </p:xfrm>
        <a:graphic>
          <a:graphicData uri="http://schemas.openxmlformats.org/drawingml/2006/table">
            <a:tbl>
              <a:tblPr firstRow="1" firstCol="1" bandRow="1">
                <a:tableStyleId>{5C22544A-7EE6-4342-B048-85BDC9FD1C3A}</a:tableStyleId>
              </a:tblPr>
              <a:tblGrid>
                <a:gridCol w="2669641"/>
                <a:gridCol w="1666860"/>
                <a:gridCol w="1775840"/>
              </a:tblGrid>
              <a:tr h="664582">
                <a:tc>
                  <a:txBody>
                    <a:bodyPr/>
                    <a:lstStyle/>
                    <a:p>
                      <a:pPr algn="ctr">
                        <a:lnSpc>
                          <a:spcPct val="115000"/>
                        </a:lnSpc>
                        <a:spcAft>
                          <a:spcPts val="0"/>
                        </a:spcAft>
                      </a:pPr>
                      <a:r>
                        <a:rPr lang="ro-RO" sz="18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1800">
                          <a:effectLst/>
                        </a:rPr>
                        <a:t>2015</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1800" dirty="0">
                          <a:effectLst/>
                        </a:rPr>
                        <a:t>2004-2015</a:t>
                      </a:r>
                      <a:endParaRPr lang="en-US" sz="1100" dirty="0">
                        <a:effectLst/>
                      </a:endParaRPr>
                    </a:p>
                    <a:p>
                      <a:pPr algn="ctr">
                        <a:lnSpc>
                          <a:spcPct val="115000"/>
                        </a:lnSpc>
                        <a:spcAft>
                          <a:spcPts val="0"/>
                        </a:spcAft>
                      </a:pPr>
                      <a:r>
                        <a:rPr lang="ro-RO" sz="1800" dirty="0">
                          <a:effectLst/>
                        </a:rPr>
                        <a:t> </a:t>
                      </a:r>
                      <a:endParaRPr lang="en-US" sz="1100" dirty="0">
                        <a:effectLst/>
                        <a:latin typeface="Calibri"/>
                        <a:ea typeface="Calibri"/>
                        <a:cs typeface="Times New Roman"/>
                      </a:endParaRPr>
                    </a:p>
                  </a:txBody>
                  <a:tcPr marL="68580" marR="68580" marT="0" marB="0"/>
                </a:tc>
              </a:tr>
              <a:tr h="357289">
                <a:tc>
                  <a:txBody>
                    <a:bodyPr/>
                    <a:lstStyle/>
                    <a:p>
                      <a:pPr algn="ctr">
                        <a:lnSpc>
                          <a:spcPct val="115000"/>
                        </a:lnSpc>
                        <a:spcAft>
                          <a:spcPts val="0"/>
                        </a:spcAft>
                      </a:pPr>
                      <a:r>
                        <a:rPr lang="ro-RO" sz="2000">
                          <a:effectLst/>
                        </a:rPr>
                        <a:t>Economie</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2000">
                          <a:effectLst/>
                        </a:rPr>
                        <a:t>23</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2000">
                          <a:effectLst/>
                        </a:rPr>
                        <a:t>291</a:t>
                      </a:r>
                      <a:endParaRPr lang="en-US" sz="1100">
                        <a:effectLst/>
                        <a:latin typeface="Calibri"/>
                        <a:ea typeface="Calibri"/>
                        <a:cs typeface="Times New Roman"/>
                      </a:endParaRPr>
                    </a:p>
                  </a:txBody>
                  <a:tcPr marL="68580" marR="68580" marT="0" marB="0"/>
                </a:tc>
              </a:tr>
              <a:tr h="357289">
                <a:tc>
                  <a:txBody>
                    <a:bodyPr/>
                    <a:lstStyle/>
                    <a:p>
                      <a:pPr algn="ctr">
                        <a:lnSpc>
                          <a:spcPct val="115000"/>
                        </a:lnSpc>
                        <a:spcAft>
                          <a:spcPts val="0"/>
                        </a:spcAft>
                      </a:pPr>
                      <a:r>
                        <a:rPr lang="ro-RO" sz="2000">
                          <a:effectLst/>
                        </a:rPr>
                        <a:t>Drept</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2000">
                          <a:effectLst/>
                        </a:rPr>
                        <a:t>23</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2000">
                          <a:effectLst/>
                        </a:rPr>
                        <a:t>256</a:t>
                      </a:r>
                      <a:endParaRPr lang="en-US" sz="1100">
                        <a:effectLst/>
                        <a:latin typeface="Calibri"/>
                        <a:ea typeface="Calibri"/>
                        <a:cs typeface="Times New Roman"/>
                      </a:endParaRPr>
                    </a:p>
                  </a:txBody>
                  <a:tcPr marL="68580" marR="68580" marT="0" marB="0"/>
                </a:tc>
              </a:tr>
              <a:tr h="357289">
                <a:tc>
                  <a:txBody>
                    <a:bodyPr/>
                    <a:lstStyle/>
                    <a:p>
                      <a:pPr algn="ctr">
                        <a:lnSpc>
                          <a:spcPct val="115000"/>
                        </a:lnSpc>
                        <a:spcAft>
                          <a:spcPts val="0"/>
                        </a:spcAft>
                      </a:pPr>
                      <a:r>
                        <a:rPr lang="ro-RO" sz="2000">
                          <a:effectLst/>
                        </a:rPr>
                        <a:t>Pedagogie</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2000">
                          <a:effectLst/>
                        </a:rPr>
                        <a:t>15</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2000">
                          <a:effectLst/>
                        </a:rPr>
                        <a:t>224</a:t>
                      </a:r>
                      <a:endParaRPr lang="en-US" sz="1100">
                        <a:effectLst/>
                        <a:latin typeface="Calibri"/>
                        <a:ea typeface="Calibri"/>
                        <a:cs typeface="Times New Roman"/>
                      </a:endParaRPr>
                    </a:p>
                  </a:txBody>
                  <a:tcPr marL="68580" marR="68580" marT="0" marB="0"/>
                </a:tc>
              </a:tr>
              <a:tr h="357289">
                <a:tc>
                  <a:txBody>
                    <a:bodyPr/>
                    <a:lstStyle/>
                    <a:p>
                      <a:pPr algn="ctr">
                        <a:lnSpc>
                          <a:spcPct val="115000"/>
                        </a:lnSpc>
                        <a:spcAft>
                          <a:spcPts val="0"/>
                        </a:spcAft>
                      </a:pPr>
                      <a:r>
                        <a:rPr lang="ro-RO" sz="2000">
                          <a:effectLst/>
                        </a:rPr>
                        <a:t>Psihologie</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2000">
                          <a:effectLst/>
                        </a:rPr>
                        <a:t>8</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2000">
                          <a:effectLst/>
                        </a:rPr>
                        <a:t>29</a:t>
                      </a:r>
                      <a:endParaRPr lang="en-US" sz="1100">
                        <a:effectLst/>
                        <a:latin typeface="Calibri"/>
                        <a:ea typeface="Calibri"/>
                        <a:cs typeface="Times New Roman"/>
                      </a:endParaRPr>
                    </a:p>
                  </a:txBody>
                  <a:tcPr marL="68580" marR="68580" marT="0" marB="0"/>
                </a:tc>
              </a:tr>
              <a:tr h="357289">
                <a:tc>
                  <a:txBody>
                    <a:bodyPr/>
                    <a:lstStyle/>
                    <a:p>
                      <a:pPr algn="ctr">
                        <a:lnSpc>
                          <a:spcPct val="115000"/>
                        </a:lnSpc>
                        <a:spcAft>
                          <a:spcPts val="0"/>
                        </a:spcAft>
                      </a:pPr>
                      <a:r>
                        <a:rPr lang="ro-RO" sz="2000">
                          <a:effectLst/>
                        </a:rPr>
                        <a:t>Sociologie</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2000">
                          <a:effectLst/>
                        </a:rPr>
                        <a:t>0</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2000">
                          <a:effectLst/>
                        </a:rPr>
                        <a:t>10</a:t>
                      </a:r>
                      <a:endParaRPr lang="en-US" sz="1100">
                        <a:effectLst/>
                        <a:latin typeface="Calibri"/>
                        <a:ea typeface="Calibri"/>
                        <a:cs typeface="Times New Roman"/>
                      </a:endParaRPr>
                    </a:p>
                  </a:txBody>
                  <a:tcPr marL="68580" marR="68580" marT="0" marB="0"/>
                </a:tc>
              </a:tr>
              <a:tr h="357289">
                <a:tc>
                  <a:txBody>
                    <a:bodyPr/>
                    <a:lstStyle/>
                    <a:p>
                      <a:pPr algn="ctr">
                        <a:lnSpc>
                          <a:spcPct val="115000"/>
                        </a:lnSpc>
                        <a:spcAft>
                          <a:spcPts val="0"/>
                        </a:spcAft>
                      </a:pPr>
                      <a:r>
                        <a:rPr lang="ro-RO" sz="2000">
                          <a:effectLst/>
                        </a:rPr>
                        <a:t>Științe politice</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2000">
                          <a:effectLst/>
                        </a:rPr>
                        <a:t>4</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2000" dirty="0">
                          <a:effectLst/>
                        </a:rPr>
                        <a:t>51</a:t>
                      </a:r>
                      <a:endParaRPr lang="en-US" sz="1100" dirty="0">
                        <a:effectLst/>
                        <a:latin typeface="Calibri"/>
                        <a:ea typeface="Calibri"/>
                        <a:cs typeface="Times New Roman"/>
                      </a:endParaRPr>
                    </a:p>
                  </a:txBody>
                  <a:tcPr marL="68580" marR="68580" marT="0" marB="0"/>
                </a:tc>
              </a:tr>
            </a:tbl>
          </a:graphicData>
        </a:graphic>
      </p:graphicFrame>
      <p:sp>
        <p:nvSpPr>
          <p:cNvPr id="4" name="Rectangle 3"/>
          <p:cNvSpPr/>
          <p:nvPr/>
        </p:nvSpPr>
        <p:spPr>
          <a:xfrm>
            <a:off x="1612823" y="4581128"/>
            <a:ext cx="6840760" cy="2062103"/>
          </a:xfrm>
          <a:prstGeom prst="rect">
            <a:avLst/>
          </a:prstGeom>
        </p:spPr>
        <p:txBody>
          <a:bodyPr wrap="square">
            <a:spAutoFit/>
          </a:bodyPr>
          <a:lstStyle/>
          <a:p>
            <a:r>
              <a:rPr lang="fr-FR" sz="1600" dirty="0" err="1">
                <a:latin typeface="Arial" pitchFamily="34" charset="0"/>
                <a:cs typeface="Arial" pitchFamily="34" charset="0"/>
              </a:rPr>
              <a:t>Din</a:t>
            </a:r>
            <a:r>
              <a:rPr lang="fr-FR" sz="1600" dirty="0">
                <a:latin typeface="Arial" pitchFamily="34" charset="0"/>
                <a:cs typeface="Arial" pitchFamily="34" charset="0"/>
              </a:rPr>
              <a:t> </a:t>
            </a:r>
            <a:r>
              <a:rPr lang="fr-FR" sz="1600" dirty="0" err="1">
                <a:latin typeface="Arial" pitchFamily="34" charset="0"/>
                <a:cs typeface="Arial" pitchFamily="34" charset="0"/>
              </a:rPr>
              <a:t>numărul</a:t>
            </a:r>
            <a:r>
              <a:rPr lang="fr-FR" sz="1600" dirty="0">
                <a:latin typeface="Arial" pitchFamily="34" charset="0"/>
                <a:cs typeface="Arial" pitchFamily="34" charset="0"/>
              </a:rPr>
              <a:t> total de </a:t>
            </a:r>
            <a:r>
              <a:rPr lang="fr-FR" sz="1600" dirty="0" err="1">
                <a:latin typeface="Arial" pitchFamily="34" charset="0"/>
                <a:cs typeface="Arial" pitchFamily="34" charset="0"/>
              </a:rPr>
              <a:t>teze</a:t>
            </a:r>
            <a:r>
              <a:rPr lang="fr-FR" sz="1600" dirty="0">
                <a:latin typeface="Arial" pitchFamily="34" charset="0"/>
                <a:cs typeface="Arial" pitchFamily="34" charset="0"/>
              </a:rPr>
              <a:t> (</a:t>
            </a:r>
            <a:r>
              <a:rPr lang="fr-FR" sz="1600" b="1" dirty="0">
                <a:solidFill>
                  <a:srgbClr val="FF0000"/>
                </a:solidFill>
                <a:latin typeface="Arial" pitchFamily="34" charset="0"/>
                <a:cs typeface="Arial" pitchFamily="34" charset="0"/>
              </a:rPr>
              <a:t>1817</a:t>
            </a:r>
            <a:r>
              <a:rPr lang="fr-FR" sz="1600" dirty="0">
                <a:latin typeface="Arial" pitchFamily="34" charset="0"/>
                <a:cs typeface="Arial" pitchFamily="34" charset="0"/>
              </a:rPr>
              <a:t>), </a:t>
            </a:r>
            <a:r>
              <a:rPr lang="fr-FR" sz="1600" dirty="0" err="1">
                <a:latin typeface="Arial" pitchFamily="34" charset="0"/>
                <a:cs typeface="Arial" pitchFamily="34" charset="0"/>
              </a:rPr>
              <a:t>susținute</a:t>
            </a:r>
            <a:r>
              <a:rPr lang="fr-FR" sz="1600" dirty="0">
                <a:latin typeface="Arial" pitchFamily="34" charset="0"/>
                <a:cs typeface="Arial" pitchFamily="34" charset="0"/>
              </a:rPr>
              <a:t> </a:t>
            </a:r>
            <a:r>
              <a:rPr lang="fr-FR" sz="1600" dirty="0" err="1">
                <a:latin typeface="Arial" pitchFamily="34" charset="0"/>
                <a:cs typeface="Arial" pitchFamily="34" charset="0"/>
              </a:rPr>
              <a:t>în</a:t>
            </a:r>
            <a:r>
              <a:rPr lang="fr-FR" sz="1600" dirty="0">
                <a:latin typeface="Arial" pitchFamily="34" charset="0"/>
                <a:cs typeface="Arial" pitchFamily="34" charset="0"/>
              </a:rPr>
              <a:t> </a:t>
            </a:r>
            <a:r>
              <a:rPr lang="fr-FR" sz="1600" dirty="0" err="1">
                <a:latin typeface="Arial" pitchFamily="34" charset="0"/>
                <a:cs typeface="Arial" pitchFamily="34" charset="0"/>
              </a:rPr>
              <a:t>perioada</a:t>
            </a:r>
            <a:r>
              <a:rPr lang="fr-FR" sz="1600" dirty="0">
                <a:latin typeface="Arial" pitchFamily="34" charset="0"/>
                <a:cs typeface="Arial" pitchFamily="34" charset="0"/>
              </a:rPr>
              <a:t> </a:t>
            </a:r>
            <a:r>
              <a:rPr lang="fr-FR" sz="1600" dirty="0" err="1">
                <a:latin typeface="Arial" pitchFamily="34" charset="0"/>
                <a:cs typeface="Arial" pitchFamily="34" charset="0"/>
              </a:rPr>
              <a:t>anilor</a:t>
            </a:r>
            <a:r>
              <a:rPr lang="fr-FR" sz="1600" dirty="0">
                <a:latin typeface="Arial" pitchFamily="34" charset="0"/>
                <a:cs typeface="Arial" pitchFamily="34" charset="0"/>
              </a:rPr>
              <a:t> 2004-2015 (</a:t>
            </a:r>
            <a:r>
              <a:rPr lang="fr-FR" sz="1600" dirty="0" err="1">
                <a:latin typeface="Arial" pitchFamily="34" charset="0"/>
                <a:cs typeface="Arial" pitchFamily="34" charset="0"/>
              </a:rPr>
              <a:t>conform</a:t>
            </a:r>
            <a:r>
              <a:rPr lang="fr-FR" sz="1600" dirty="0">
                <a:latin typeface="Arial" pitchFamily="34" charset="0"/>
                <a:cs typeface="Arial" pitchFamily="34" charset="0"/>
              </a:rPr>
              <a:t> </a:t>
            </a:r>
            <a:r>
              <a:rPr lang="fr-FR" sz="1600" dirty="0" err="1">
                <a:latin typeface="Arial" pitchFamily="34" charset="0"/>
                <a:cs typeface="Arial" pitchFamily="34" charset="0"/>
              </a:rPr>
              <a:t>datelor</a:t>
            </a:r>
            <a:r>
              <a:rPr lang="fr-FR" sz="1600" dirty="0">
                <a:latin typeface="Arial" pitchFamily="34" charset="0"/>
                <a:cs typeface="Arial" pitchFamily="34" charset="0"/>
              </a:rPr>
              <a:t> </a:t>
            </a:r>
            <a:r>
              <a:rPr lang="fr-FR" sz="1600" dirty="0" err="1">
                <a:latin typeface="Arial" pitchFamily="34" charset="0"/>
                <a:cs typeface="Arial" pitchFamily="34" charset="0"/>
              </a:rPr>
              <a:t>CNAA</a:t>
            </a:r>
            <a:r>
              <a:rPr lang="fr-FR" sz="1600" dirty="0">
                <a:latin typeface="Arial" pitchFamily="34" charset="0"/>
                <a:cs typeface="Arial" pitchFamily="34" charset="0"/>
              </a:rPr>
              <a:t>), la </a:t>
            </a:r>
            <a:r>
              <a:rPr lang="fr-FR" sz="1600" dirty="0" err="1">
                <a:latin typeface="Arial" pitchFamily="34" charset="0"/>
                <a:cs typeface="Arial" pitchFamily="34" charset="0"/>
              </a:rPr>
              <a:t>profilurile</a:t>
            </a:r>
            <a:r>
              <a:rPr lang="fr-FR" sz="1600" dirty="0">
                <a:latin typeface="Arial" pitchFamily="34" charset="0"/>
                <a:cs typeface="Arial" pitchFamily="34" charset="0"/>
              </a:rPr>
              <a:t> </a:t>
            </a:r>
            <a:r>
              <a:rPr lang="fr-FR" sz="1600" dirty="0" err="1">
                <a:latin typeface="Arial" pitchFamily="34" charset="0"/>
                <a:cs typeface="Arial" pitchFamily="34" charset="0"/>
              </a:rPr>
              <a:t>științifice</a:t>
            </a:r>
            <a:r>
              <a:rPr lang="fr-FR" sz="1600" dirty="0">
                <a:latin typeface="Arial" pitchFamily="34" charset="0"/>
                <a:cs typeface="Arial" pitchFamily="34" charset="0"/>
              </a:rPr>
              <a:t> ale </a:t>
            </a:r>
            <a:r>
              <a:rPr lang="fr-FR" sz="1600" dirty="0" err="1">
                <a:latin typeface="Arial" pitchFamily="34" charset="0"/>
                <a:cs typeface="Arial" pitchFamily="34" charset="0"/>
              </a:rPr>
              <a:t>Secției</a:t>
            </a:r>
            <a:r>
              <a:rPr lang="fr-FR" sz="1600" dirty="0">
                <a:latin typeface="Arial" pitchFamily="34" charset="0"/>
                <a:cs typeface="Arial" pitchFamily="34" charset="0"/>
              </a:rPr>
              <a:t> au </a:t>
            </a:r>
            <a:r>
              <a:rPr lang="fr-FR" sz="1600" dirty="0" err="1">
                <a:latin typeface="Arial" pitchFamily="34" charset="0"/>
                <a:cs typeface="Arial" pitchFamily="34" charset="0"/>
              </a:rPr>
              <a:t>fost</a:t>
            </a:r>
            <a:r>
              <a:rPr lang="fr-FR" sz="1600" dirty="0">
                <a:latin typeface="Arial" pitchFamily="34" charset="0"/>
                <a:cs typeface="Arial" pitchFamily="34" charset="0"/>
              </a:rPr>
              <a:t> </a:t>
            </a:r>
            <a:r>
              <a:rPr lang="fr-FR" sz="1600" dirty="0" err="1">
                <a:latin typeface="Arial" pitchFamily="34" charset="0"/>
                <a:cs typeface="Arial" pitchFamily="34" charset="0"/>
              </a:rPr>
              <a:t>susținute</a:t>
            </a:r>
            <a:r>
              <a:rPr lang="fr-FR" sz="1600" dirty="0">
                <a:latin typeface="Arial" pitchFamily="34" charset="0"/>
                <a:cs typeface="Arial" pitchFamily="34" charset="0"/>
              </a:rPr>
              <a:t> </a:t>
            </a:r>
            <a:r>
              <a:rPr lang="fr-FR" sz="1600" b="1" dirty="0">
                <a:solidFill>
                  <a:srgbClr val="FF0000"/>
                </a:solidFill>
                <a:latin typeface="Arial" pitchFamily="34" charset="0"/>
                <a:cs typeface="Arial" pitchFamily="34" charset="0"/>
              </a:rPr>
              <a:t>861</a:t>
            </a:r>
            <a:r>
              <a:rPr lang="fr-FR" sz="1600" dirty="0">
                <a:latin typeface="Arial" pitchFamily="34" charset="0"/>
                <a:cs typeface="Arial" pitchFamily="34" charset="0"/>
              </a:rPr>
              <a:t> de </a:t>
            </a:r>
            <a:r>
              <a:rPr lang="fr-FR" sz="1600" dirty="0" err="1">
                <a:latin typeface="Arial" pitchFamily="34" charset="0"/>
                <a:cs typeface="Arial" pitchFamily="34" charset="0"/>
              </a:rPr>
              <a:t>texe</a:t>
            </a:r>
            <a:r>
              <a:rPr lang="fr-FR" sz="1600" dirty="0">
                <a:latin typeface="Arial" pitchFamily="34" charset="0"/>
                <a:cs typeface="Arial" pitchFamily="34" charset="0"/>
              </a:rPr>
              <a:t> (</a:t>
            </a:r>
            <a:r>
              <a:rPr lang="fr-FR" sz="1600" dirty="0" err="1">
                <a:latin typeface="Arial" pitchFamily="34" charset="0"/>
                <a:cs typeface="Arial" pitchFamily="34" charset="0"/>
              </a:rPr>
              <a:t>ceea</a:t>
            </a:r>
            <a:r>
              <a:rPr lang="fr-FR" sz="1600" dirty="0">
                <a:latin typeface="Arial" pitchFamily="34" charset="0"/>
                <a:cs typeface="Arial" pitchFamily="34" charset="0"/>
              </a:rPr>
              <a:t> ce </a:t>
            </a:r>
            <a:r>
              <a:rPr lang="fr-FR" sz="1600" dirty="0" err="1">
                <a:latin typeface="Arial" pitchFamily="34" charset="0"/>
                <a:cs typeface="Arial" pitchFamily="34" charset="0"/>
              </a:rPr>
              <a:t>reprezintă</a:t>
            </a:r>
            <a:r>
              <a:rPr lang="fr-FR" sz="1600" dirty="0">
                <a:latin typeface="Arial" pitchFamily="34" charset="0"/>
                <a:cs typeface="Arial" pitchFamily="34" charset="0"/>
              </a:rPr>
              <a:t> </a:t>
            </a:r>
            <a:r>
              <a:rPr lang="fr-FR" sz="1600" b="1" dirty="0">
                <a:solidFill>
                  <a:srgbClr val="0000FF"/>
                </a:solidFill>
                <a:latin typeface="Arial" pitchFamily="34" charset="0"/>
                <a:cs typeface="Arial" pitchFamily="34" charset="0"/>
              </a:rPr>
              <a:t>47,4 %</a:t>
            </a:r>
            <a:r>
              <a:rPr lang="fr-FR" sz="1600" dirty="0">
                <a:solidFill>
                  <a:srgbClr val="0000FF"/>
                </a:solidFill>
                <a:latin typeface="Arial" pitchFamily="34" charset="0"/>
                <a:cs typeface="Arial" pitchFamily="34" charset="0"/>
              </a:rPr>
              <a:t> </a:t>
            </a:r>
            <a:r>
              <a:rPr lang="fr-FR" sz="1600" dirty="0" err="1">
                <a:latin typeface="Arial" pitchFamily="34" charset="0"/>
                <a:cs typeface="Arial" pitchFamily="34" charset="0"/>
              </a:rPr>
              <a:t>din</a:t>
            </a:r>
            <a:r>
              <a:rPr lang="fr-FR" sz="1600" dirty="0">
                <a:latin typeface="Arial" pitchFamily="34" charset="0"/>
                <a:cs typeface="Arial" pitchFamily="34" charset="0"/>
              </a:rPr>
              <a:t> </a:t>
            </a:r>
            <a:r>
              <a:rPr lang="fr-FR" sz="1600" dirty="0" err="1">
                <a:latin typeface="Arial" pitchFamily="34" charset="0"/>
                <a:cs typeface="Arial" pitchFamily="34" charset="0"/>
              </a:rPr>
              <a:t>numărul</a:t>
            </a:r>
            <a:r>
              <a:rPr lang="fr-FR" sz="1600" dirty="0">
                <a:latin typeface="Arial" pitchFamily="34" charset="0"/>
                <a:cs typeface="Arial" pitchFamily="34" charset="0"/>
              </a:rPr>
              <a:t> total de </a:t>
            </a:r>
            <a:r>
              <a:rPr lang="fr-FR" sz="1600" dirty="0" err="1">
                <a:latin typeface="Arial" pitchFamily="34" charset="0"/>
                <a:cs typeface="Arial" pitchFamily="34" charset="0"/>
              </a:rPr>
              <a:t>teze</a:t>
            </a:r>
            <a:r>
              <a:rPr lang="fr-FR" sz="1600" dirty="0">
                <a:latin typeface="Arial" pitchFamily="34" charset="0"/>
                <a:cs typeface="Arial" pitchFamily="34" charset="0"/>
              </a:rPr>
              <a:t>).</a:t>
            </a:r>
            <a:endParaRPr lang="en-US" sz="1600" dirty="0">
              <a:latin typeface="Arial" pitchFamily="34" charset="0"/>
              <a:cs typeface="Arial" pitchFamily="34" charset="0"/>
            </a:endParaRPr>
          </a:p>
          <a:p>
            <a:r>
              <a:rPr lang="fr-FR" sz="1600" dirty="0" err="1">
                <a:latin typeface="Arial" pitchFamily="34" charset="0"/>
                <a:cs typeface="Arial" pitchFamily="34" charset="0"/>
              </a:rPr>
              <a:t>În</a:t>
            </a:r>
            <a:r>
              <a:rPr lang="fr-FR" sz="1600" dirty="0">
                <a:latin typeface="Arial" pitchFamily="34" charset="0"/>
                <a:cs typeface="Arial" pitchFamily="34" charset="0"/>
              </a:rPr>
              <a:t> </a:t>
            </a:r>
            <a:r>
              <a:rPr lang="fr-FR" sz="1600" dirty="0" err="1">
                <a:latin typeface="Arial" pitchFamily="34" charset="0"/>
                <a:cs typeface="Arial" pitchFamily="34" charset="0"/>
              </a:rPr>
              <a:t>anul</a:t>
            </a:r>
            <a:r>
              <a:rPr lang="fr-FR" sz="1600" dirty="0">
                <a:latin typeface="Arial" pitchFamily="34" charset="0"/>
                <a:cs typeface="Arial" pitchFamily="34" charset="0"/>
              </a:rPr>
              <a:t> 2015 </a:t>
            </a:r>
            <a:r>
              <a:rPr lang="fr-FR" sz="1600" dirty="0" err="1">
                <a:latin typeface="Arial" pitchFamily="34" charset="0"/>
                <a:cs typeface="Arial" pitchFamily="34" charset="0"/>
              </a:rPr>
              <a:t>acest</a:t>
            </a:r>
            <a:r>
              <a:rPr lang="fr-FR" sz="1600" dirty="0">
                <a:latin typeface="Arial" pitchFamily="34" charset="0"/>
                <a:cs typeface="Arial" pitchFamily="34" charset="0"/>
              </a:rPr>
              <a:t> </a:t>
            </a:r>
            <a:r>
              <a:rPr lang="fr-FR" sz="1600" dirty="0" err="1">
                <a:latin typeface="Arial" pitchFamily="34" charset="0"/>
                <a:cs typeface="Arial" pitchFamily="34" charset="0"/>
              </a:rPr>
              <a:t>indicator</a:t>
            </a:r>
            <a:r>
              <a:rPr lang="fr-FR" sz="1600" dirty="0">
                <a:latin typeface="Arial" pitchFamily="34" charset="0"/>
                <a:cs typeface="Arial" pitchFamily="34" charset="0"/>
              </a:rPr>
              <a:t> a </a:t>
            </a:r>
            <a:r>
              <a:rPr lang="fr-FR" sz="1600" dirty="0" err="1">
                <a:latin typeface="Arial" pitchFamily="34" charset="0"/>
                <a:cs typeface="Arial" pitchFamily="34" charset="0"/>
              </a:rPr>
              <a:t>constituit</a:t>
            </a:r>
            <a:r>
              <a:rPr lang="fr-FR" sz="1600" dirty="0">
                <a:latin typeface="Arial" pitchFamily="34" charset="0"/>
                <a:cs typeface="Arial" pitchFamily="34" charset="0"/>
              </a:rPr>
              <a:t> </a:t>
            </a:r>
            <a:r>
              <a:rPr lang="fr-FR" sz="1600" dirty="0" err="1">
                <a:latin typeface="Arial" pitchFamily="34" charset="0"/>
                <a:cs typeface="Arial" pitchFamily="34" charset="0"/>
              </a:rPr>
              <a:t>chiar</a:t>
            </a:r>
            <a:r>
              <a:rPr lang="fr-FR" sz="1600" dirty="0">
                <a:latin typeface="Arial" pitchFamily="34" charset="0"/>
                <a:cs typeface="Arial" pitchFamily="34" charset="0"/>
              </a:rPr>
              <a:t>  </a:t>
            </a:r>
            <a:r>
              <a:rPr lang="fr-FR" sz="1600" b="1" dirty="0">
                <a:solidFill>
                  <a:srgbClr val="0000FF"/>
                </a:solidFill>
                <a:latin typeface="Arial" pitchFamily="34" charset="0"/>
                <a:cs typeface="Arial" pitchFamily="34" charset="0"/>
              </a:rPr>
              <a:t>52,5 %</a:t>
            </a:r>
            <a:r>
              <a:rPr lang="fr-FR" sz="1600" dirty="0">
                <a:solidFill>
                  <a:srgbClr val="0000FF"/>
                </a:solidFill>
                <a:latin typeface="Arial" pitchFamily="34" charset="0"/>
                <a:cs typeface="Arial" pitchFamily="34" charset="0"/>
              </a:rPr>
              <a:t> </a:t>
            </a:r>
            <a:r>
              <a:rPr lang="fr-FR" sz="1600" dirty="0">
                <a:latin typeface="Arial" pitchFamily="34" charset="0"/>
                <a:cs typeface="Arial" pitchFamily="34" charset="0"/>
              </a:rPr>
              <a:t>(</a:t>
            </a:r>
            <a:r>
              <a:rPr lang="fr-FR" sz="1600" b="1" dirty="0">
                <a:solidFill>
                  <a:srgbClr val="FF0000"/>
                </a:solidFill>
                <a:latin typeface="Arial" pitchFamily="34" charset="0"/>
                <a:cs typeface="Arial" pitchFamily="34" charset="0"/>
              </a:rPr>
              <a:t>73</a:t>
            </a:r>
            <a:r>
              <a:rPr lang="fr-FR" sz="1600" dirty="0">
                <a:latin typeface="Arial" pitchFamily="34" charset="0"/>
                <a:cs typeface="Arial" pitchFamily="34" charset="0"/>
              </a:rPr>
              <a:t> </a:t>
            </a:r>
            <a:r>
              <a:rPr lang="fr-FR" sz="1600" dirty="0" err="1">
                <a:latin typeface="Arial" pitchFamily="34" charset="0"/>
                <a:cs typeface="Arial" pitchFamily="34" charset="0"/>
              </a:rPr>
              <a:t>teze</a:t>
            </a:r>
            <a:r>
              <a:rPr lang="fr-FR" sz="1600" dirty="0">
                <a:latin typeface="Arial" pitchFamily="34" charset="0"/>
                <a:cs typeface="Arial" pitchFamily="34" charset="0"/>
              </a:rPr>
              <a:t> </a:t>
            </a:r>
            <a:r>
              <a:rPr lang="fr-FR" sz="1600" dirty="0" err="1">
                <a:latin typeface="Arial" pitchFamily="34" charset="0"/>
                <a:cs typeface="Arial" pitchFamily="34" charset="0"/>
              </a:rPr>
              <a:t>din</a:t>
            </a:r>
            <a:r>
              <a:rPr lang="fr-FR" sz="1600" dirty="0">
                <a:latin typeface="Arial" pitchFamily="34" charset="0"/>
                <a:cs typeface="Arial" pitchFamily="34" charset="0"/>
              </a:rPr>
              <a:t> </a:t>
            </a:r>
            <a:r>
              <a:rPr lang="fr-FR" sz="1600" dirty="0" err="1">
                <a:latin typeface="Arial" pitchFamily="34" charset="0"/>
                <a:cs typeface="Arial" pitchFamily="34" charset="0"/>
              </a:rPr>
              <a:t>număr</a:t>
            </a:r>
            <a:r>
              <a:rPr lang="fr-FR" sz="1600" dirty="0">
                <a:latin typeface="Arial" pitchFamily="34" charset="0"/>
                <a:cs typeface="Arial" pitchFamily="34" charset="0"/>
              </a:rPr>
              <a:t> </a:t>
            </a:r>
            <a:r>
              <a:rPr lang="fr-FR" sz="1600" dirty="0" err="1">
                <a:latin typeface="Arial" pitchFamily="34" charset="0"/>
                <a:cs typeface="Arial" pitchFamily="34" charset="0"/>
              </a:rPr>
              <a:t>ul</a:t>
            </a:r>
            <a:r>
              <a:rPr lang="fr-FR" sz="1600" dirty="0">
                <a:latin typeface="Arial" pitchFamily="34" charset="0"/>
                <a:cs typeface="Arial" pitchFamily="34" charset="0"/>
              </a:rPr>
              <a:t> total de</a:t>
            </a:r>
            <a:r>
              <a:rPr lang="fr-FR" sz="1600" b="1" dirty="0">
                <a:latin typeface="Arial" pitchFamily="34" charset="0"/>
                <a:cs typeface="Arial" pitchFamily="34" charset="0"/>
              </a:rPr>
              <a:t> </a:t>
            </a:r>
            <a:r>
              <a:rPr lang="fr-FR" sz="1600" b="1" dirty="0">
                <a:solidFill>
                  <a:srgbClr val="FF0000"/>
                </a:solidFill>
                <a:latin typeface="Arial" pitchFamily="34" charset="0"/>
                <a:cs typeface="Arial" pitchFamily="34" charset="0"/>
              </a:rPr>
              <a:t>139</a:t>
            </a:r>
            <a:r>
              <a:rPr lang="fr-FR" sz="1600" dirty="0">
                <a:latin typeface="Arial" pitchFamily="34" charset="0"/>
                <a:cs typeface="Arial" pitchFamily="34" charset="0"/>
              </a:rPr>
              <a:t> </a:t>
            </a:r>
            <a:r>
              <a:rPr lang="fr-FR" sz="1600" dirty="0" err="1">
                <a:latin typeface="Arial" pitchFamily="34" charset="0"/>
                <a:cs typeface="Arial" pitchFamily="34" charset="0"/>
              </a:rPr>
              <a:t>teze</a:t>
            </a:r>
            <a:r>
              <a:rPr lang="fr-FR" sz="1600" dirty="0">
                <a:latin typeface="Arial" pitchFamily="34" charset="0"/>
                <a:cs typeface="Arial" pitchFamily="34" charset="0"/>
              </a:rPr>
              <a:t> </a:t>
            </a:r>
            <a:r>
              <a:rPr lang="fr-FR" sz="1600" dirty="0" err="1">
                <a:latin typeface="Arial" pitchFamily="34" charset="0"/>
                <a:cs typeface="Arial" pitchFamily="34" charset="0"/>
              </a:rPr>
              <a:t>susținute</a:t>
            </a:r>
            <a:r>
              <a:rPr lang="fr-FR" sz="1600" dirty="0">
                <a:latin typeface="Arial" pitchFamily="34" charset="0"/>
                <a:cs typeface="Arial" pitchFamily="34" charset="0"/>
              </a:rPr>
              <a:t>).</a:t>
            </a:r>
            <a:endParaRPr lang="en-US" sz="1600" dirty="0">
              <a:latin typeface="Arial" pitchFamily="34" charset="0"/>
              <a:cs typeface="Arial" pitchFamily="34" charset="0"/>
            </a:endParaRPr>
          </a:p>
          <a:p>
            <a:r>
              <a:rPr lang="fr-FR" sz="1600" dirty="0" err="1">
                <a:latin typeface="Arial" pitchFamily="34" charset="0"/>
                <a:cs typeface="Arial" pitchFamily="34" charset="0"/>
              </a:rPr>
              <a:t>Acest</a:t>
            </a:r>
            <a:r>
              <a:rPr lang="fr-FR" sz="1600" dirty="0">
                <a:latin typeface="Arial" pitchFamily="34" charset="0"/>
                <a:cs typeface="Arial" pitchFamily="34" charset="0"/>
              </a:rPr>
              <a:t> </a:t>
            </a:r>
            <a:r>
              <a:rPr lang="fr-FR" sz="1600" dirty="0" err="1">
                <a:latin typeface="Arial" pitchFamily="34" charset="0"/>
                <a:cs typeface="Arial" pitchFamily="34" charset="0"/>
              </a:rPr>
              <a:t>lucru</a:t>
            </a:r>
            <a:r>
              <a:rPr lang="fr-FR" sz="1600" dirty="0">
                <a:latin typeface="Arial" pitchFamily="34" charset="0"/>
                <a:cs typeface="Arial" pitchFamily="34" charset="0"/>
              </a:rPr>
              <a:t> </a:t>
            </a:r>
            <a:r>
              <a:rPr lang="fr-FR" sz="1600" dirty="0" err="1">
                <a:latin typeface="Arial" pitchFamily="34" charset="0"/>
                <a:cs typeface="Arial" pitchFamily="34" charset="0"/>
              </a:rPr>
              <a:t>poate</a:t>
            </a:r>
            <a:r>
              <a:rPr lang="fr-FR" sz="1600" dirty="0">
                <a:latin typeface="Arial" pitchFamily="34" charset="0"/>
                <a:cs typeface="Arial" pitchFamily="34" charset="0"/>
              </a:rPr>
              <a:t> </a:t>
            </a:r>
            <a:r>
              <a:rPr lang="fr-FR" sz="1600" dirty="0" err="1">
                <a:latin typeface="Arial" pitchFamily="34" charset="0"/>
                <a:cs typeface="Arial" pitchFamily="34" charset="0"/>
              </a:rPr>
              <a:t>ilustra</a:t>
            </a:r>
            <a:r>
              <a:rPr lang="fr-FR" sz="1600" dirty="0">
                <a:latin typeface="Arial" pitchFamily="34" charset="0"/>
                <a:cs typeface="Arial" pitchFamily="34" charset="0"/>
              </a:rPr>
              <a:t> </a:t>
            </a:r>
            <a:r>
              <a:rPr lang="fr-FR" sz="1600" dirty="0" err="1">
                <a:latin typeface="Arial" pitchFamily="34" charset="0"/>
                <a:cs typeface="Arial" pitchFamily="34" charset="0"/>
              </a:rPr>
              <a:t>dinamica</a:t>
            </a:r>
            <a:r>
              <a:rPr lang="fr-FR" sz="1600" dirty="0">
                <a:latin typeface="Arial" pitchFamily="34" charset="0"/>
                <a:cs typeface="Arial" pitchFamily="34" charset="0"/>
              </a:rPr>
              <a:t> </a:t>
            </a:r>
            <a:r>
              <a:rPr lang="fr-FR" sz="1600" dirty="0" err="1">
                <a:latin typeface="Arial" pitchFamily="34" charset="0"/>
                <a:cs typeface="Arial" pitchFamily="34" charset="0"/>
              </a:rPr>
              <a:t>dezvoltării</a:t>
            </a:r>
            <a:r>
              <a:rPr lang="fr-FR" sz="1600" dirty="0">
                <a:latin typeface="Arial" pitchFamily="34" charset="0"/>
                <a:cs typeface="Arial" pitchFamily="34" charset="0"/>
              </a:rPr>
              <a:t> </a:t>
            </a:r>
            <a:r>
              <a:rPr lang="fr-FR" sz="1600" dirty="0" err="1">
                <a:latin typeface="Arial" pitchFamily="34" charset="0"/>
                <a:cs typeface="Arial" pitchFamily="34" charset="0"/>
              </a:rPr>
              <a:t>sferei</a:t>
            </a:r>
            <a:r>
              <a:rPr lang="fr-FR" sz="1600" dirty="0">
                <a:latin typeface="Arial" pitchFamily="34" charset="0"/>
                <a:cs typeface="Arial" pitchFamily="34" charset="0"/>
              </a:rPr>
              <a:t> </a:t>
            </a:r>
            <a:r>
              <a:rPr lang="fr-FR" sz="1600" dirty="0" err="1">
                <a:latin typeface="Arial" pitchFamily="34" charset="0"/>
                <a:cs typeface="Arial" pitchFamily="34" charset="0"/>
              </a:rPr>
              <a:t>științelor</a:t>
            </a:r>
            <a:r>
              <a:rPr lang="fr-FR" sz="1600" dirty="0">
                <a:latin typeface="Arial" pitchFamily="34" charset="0"/>
                <a:cs typeface="Arial" pitchFamily="34" charset="0"/>
              </a:rPr>
              <a:t> sociale </a:t>
            </a:r>
            <a:r>
              <a:rPr lang="fr-FR" sz="1600" dirty="0" err="1">
                <a:latin typeface="Arial" pitchFamily="34" charset="0"/>
                <a:cs typeface="Arial" pitchFamily="34" charset="0"/>
              </a:rPr>
              <a:t>și</a:t>
            </a:r>
            <a:r>
              <a:rPr lang="fr-FR" sz="1600" dirty="0">
                <a:latin typeface="Arial" pitchFamily="34" charset="0"/>
                <a:cs typeface="Arial" pitchFamily="34" charset="0"/>
              </a:rPr>
              <a:t> </a:t>
            </a:r>
            <a:r>
              <a:rPr lang="fr-FR" sz="1600" dirty="0" err="1">
                <a:latin typeface="Arial" pitchFamily="34" charset="0"/>
                <a:cs typeface="Arial" pitchFamily="34" charset="0"/>
              </a:rPr>
              <a:t>calitatea</a:t>
            </a:r>
            <a:r>
              <a:rPr lang="fr-FR" sz="1600" dirty="0">
                <a:latin typeface="Arial" pitchFamily="34" charset="0"/>
                <a:cs typeface="Arial" pitchFamily="34" charset="0"/>
              </a:rPr>
              <a:t> </a:t>
            </a:r>
            <a:r>
              <a:rPr lang="fr-FR" sz="1600" dirty="0" err="1">
                <a:latin typeface="Arial" pitchFamily="34" charset="0"/>
                <a:cs typeface="Arial" pitchFamily="34" charset="0"/>
              </a:rPr>
              <a:t>potențialului</a:t>
            </a:r>
            <a:r>
              <a:rPr lang="fr-FR" sz="1600" dirty="0">
                <a:latin typeface="Arial" pitchFamily="34" charset="0"/>
                <a:cs typeface="Arial" pitchFamily="34" charset="0"/>
              </a:rPr>
              <a:t> </a:t>
            </a:r>
            <a:r>
              <a:rPr lang="fr-FR" sz="1600" dirty="0" err="1">
                <a:latin typeface="Arial" pitchFamily="34" charset="0"/>
                <a:cs typeface="Arial" pitchFamily="34" charset="0"/>
              </a:rPr>
              <a:t>științific</a:t>
            </a:r>
            <a:r>
              <a:rPr lang="fr-FR" sz="1600" dirty="0">
                <a:latin typeface="Arial" pitchFamily="34" charset="0"/>
                <a:cs typeface="Arial" pitchFamily="34" charset="0"/>
              </a:rPr>
              <a:t>.</a:t>
            </a:r>
            <a:endParaRPr lang="en-US" sz="1600" dirty="0">
              <a:latin typeface="Arial" pitchFamily="34" charset="0"/>
              <a:cs typeface="Arial" pitchFamily="34" charset="0"/>
            </a:endParaRPr>
          </a:p>
        </p:txBody>
      </p:sp>
    </p:spTree>
    <p:extLst>
      <p:ext uri="{BB962C8B-B14F-4D97-AF65-F5344CB8AC3E}">
        <p14:creationId xmlns:p14="http://schemas.microsoft.com/office/powerpoint/2010/main" val="2890324377"/>
      </p:ext>
    </p:extLst>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2400" b="1" dirty="0">
                <a:solidFill>
                  <a:srgbClr val="C00000"/>
                </a:solidFill>
                <a:effectLst/>
                <a:latin typeface="Times New Roman" pitchFamily="18" charset="0"/>
                <a:ea typeface="Tahoma" pitchFamily="34" charset="0"/>
                <a:cs typeface="Times New Roman" pitchFamily="18" charset="0"/>
              </a:rPr>
              <a:t>Secția Științe Sociale și Economice a </a:t>
            </a:r>
            <a:r>
              <a:rPr lang="ro-RO" sz="2400" b="1" dirty="0" err="1">
                <a:solidFill>
                  <a:srgbClr val="C00000"/>
                </a:solidFill>
                <a:effectLst/>
                <a:latin typeface="Times New Roman" pitchFamily="18" charset="0"/>
                <a:ea typeface="Tahoma" pitchFamily="34" charset="0"/>
                <a:cs typeface="Times New Roman" pitchFamily="18" charset="0"/>
              </a:rPr>
              <a:t>AȘM</a:t>
            </a:r>
            <a:endParaRPr lang="en-US" sz="2400" dirty="0"/>
          </a:p>
        </p:txBody>
      </p:sp>
      <p:graphicFrame>
        <p:nvGraphicFramePr>
          <p:cNvPr id="3" name="Table 2"/>
          <p:cNvGraphicFramePr>
            <a:graphicFrameLocks noGrp="1"/>
          </p:cNvGraphicFramePr>
          <p:nvPr>
            <p:extLst>
              <p:ext uri="{D42A27DB-BD31-4B8C-83A1-F6EECF244321}">
                <p14:modId xmlns:p14="http://schemas.microsoft.com/office/powerpoint/2010/main" val="3436414303"/>
              </p:ext>
            </p:extLst>
          </p:nvPr>
        </p:nvGraphicFramePr>
        <p:xfrm>
          <a:off x="1435100" y="1447800"/>
          <a:ext cx="6593284" cy="4693662"/>
        </p:xfrm>
        <a:graphic>
          <a:graphicData uri="http://schemas.openxmlformats.org/drawingml/2006/table">
            <a:tbl>
              <a:tblPr firstRow="1" bandRow="1">
                <a:tableStyleId>{5C22544A-7EE6-4342-B048-85BDC9FD1C3A}</a:tableStyleId>
              </a:tblPr>
              <a:tblGrid>
                <a:gridCol w="5657180"/>
                <a:gridCol w="936104"/>
              </a:tblGrid>
              <a:tr h="467402">
                <a:tc>
                  <a:txBody>
                    <a:bodyPr/>
                    <a:lstStyle/>
                    <a:p>
                      <a:pPr algn="ctr"/>
                      <a:r>
                        <a:rPr lang="ro-RO" dirty="0" smtClean="0"/>
                        <a:t>Cercetători ştiinţifici,</a:t>
                      </a:r>
                      <a:r>
                        <a:rPr lang="ro-RO" baseline="0" dirty="0" smtClean="0"/>
                        <a:t> total</a:t>
                      </a:r>
                      <a:endParaRPr lang="ru-RU" dirty="0"/>
                    </a:p>
                  </a:txBody>
                  <a:tcPr/>
                </a:tc>
                <a:tc>
                  <a:txBody>
                    <a:bodyPr/>
                    <a:lstStyle/>
                    <a:p>
                      <a:pPr algn="l"/>
                      <a:r>
                        <a:rPr lang="ro-RO" sz="1600" dirty="0" smtClean="0">
                          <a:solidFill>
                            <a:schemeClr val="bg1"/>
                          </a:solidFill>
                        </a:rPr>
                        <a:t>Titulari</a:t>
                      </a:r>
                    </a:p>
                    <a:p>
                      <a:pPr algn="ctr"/>
                      <a:endParaRPr lang="ru-RU" dirty="0">
                        <a:solidFill>
                          <a:schemeClr val="bg1"/>
                        </a:solidFill>
                      </a:endParaRPr>
                    </a:p>
                  </a:txBody>
                  <a:tcPr/>
                </a:tc>
              </a:tr>
              <a:tr h="389854">
                <a:tc gridSpan="2">
                  <a:txBody>
                    <a:bodyPr/>
                    <a:lstStyle/>
                    <a:p>
                      <a:r>
                        <a:rPr lang="ro-RO" dirty="0" smtClean="0"/>
                        <a:t>inclusiv</a:t>
                      </a:r>
                      <a:endParaRPr lang="ru-RU" dirty="0"/>
                    </a:p>
                  </a:txBody>
                  <a:tcPr/>
                </a:tc>
                <a:tc hMerge="1">
                  <a:txBody>
                    <a:bodyPr/>
                    <a:lstStyle/>
                    <a:p>
                      <a:endParaRPr lang="en-US"/>
                    </a:p>
                  </a:txBody>
                  <a:tcPr/>
                </a:tc>
              </a:tr>
              <a:tr h="600948">
                <a:tc>
                  <a:txBody>
                    <a:bodyPr/>
                    <a:lstStyle/>
                    <a:p>
                      <a:r>
                        <a:rPr lang="ro-RO" dirty="0" smtClean="0"/>
                        <a:t>Membri titulari ai  </a:t>
                      </a:r>
                      <a:r>
                        <a:rPr lang="ro-RO" dirty="0" err="1" smtClean="0"/>
                        <a:t>AŞM</a:t>
                      </a:r>
                      <a:endParaRPr lang="ro-RO" dirty="0" smtClean="0"/>
                    </a:p>
                    <a:p>
                      <a:r>
                        <a:rPr lang="ro-RO" sz="1600" b="1" dirty="0" smtClean="0">
                          <a:solidFill>
                            <a:srgbClr val="0000FF"/>
                          </a:solidFill>
                          <a:latin typeface="Arial" pitchFamily="34" charset="0"/>
                          <a:cs typeface="Arial" pitchFamily="34" charset="0"/>
                        </a:rPr>
                        <a:t>(ac. G. </a:t>
                      </a:r>
                      <a:r>
                        <a:rPr lang="ro-RO" sz="1600" b="1" dirty="0" err="1" smtClean="0">
                          <a:solidFill>
                            <a:srgbClr val="0000FF"/>
                          </a:solidFill>
                          <a:latin typeface="Arial" pitchFamily="34" charset="0"/>
                          <a:cs typeface="Arial" pitchFamily="34" charset="0"/>
                        </a:rPr>
                        <a:t>Belostecinic</a:t>
                      </a:r>
                      <a:r>
                        <a:rPr lang="ro-RO" sz="1600" b="1" dirty="0" smtClean="0">
                          <a:solidFill>
                            <a:srgbClr val="0000FF"/>
                          </a:solidFill>
                          <a:latin typeface="Arial" pitchFamily="34" charset="0"/>
                          <a:cs typeface="Arial" pitchFamily="34" charset="0"/>
                        </a:rPr>
                        <a:t>,  ac. A. Roșca,  ac. Gh. </a:t>
                      </a:r>
                      <a:r>
                        <a:rPr lang="ro-RO" sz="1600" b="1" dirty="0" err="1" smtClean="0">
                          <a:solidFill>
                            <a:srgbClr val="0000FF"/>
                          </a:solidFill>
                          <a:latin typeface="Arial" pitchFamily="34" charset="0"/>
                          <a:cs typeface="Arial" pitchFamily="34" charset="0"/>
                        </a:rPr>
                        <a:t>Rusnac</a:t>
                      </a:r>
                      <a:r>
                        <a:rPr lang="ro-RO" sz="1600" b="1" dirty="0" smtClean="0">
                          <a:solidFill>
                            <a:srgbClr val="0000FF"/>
                          </a:solidFill>
                          <a:latin typeface="Arial" pitchFamily="34" charset="0"/>
                          <a:cs typeface="Arial" pitchFamily="34" charset="0"/>
                        </a:rPr>
                        <a:t>)</a:t>
                      </a:r>
                      <a:endParaRPr lang="ru-RU" sz="1600" b="1" dirty="0">
                        <a:solidFill>
                          <a:srgbClr val="0000FF"/>
                        </a:solidFill>
                        <a:latin typeface="Arial" pitchFamily="34" charset="0"/>
                        <a:cs typeface="Arial" pitchFamily="34" charset="0"/>
                      </a:endParaRPr>
                    </a:p>
                  </a:txBody>
                  <a:tcPr/>
                </a:tc>
                <a:tc>
                  <a:txBody>
                    <a:bodyPr/>
                    <a:lstStyle/>
                    <a:p>
                      <a:pPr algn="ctr"/>
                      <a:r>
                        <a:rPr lang="en-US" dirty="0" smtClean="0">
                          <a:solidFill>
                            <a:srgbClr val="0000FF"/>
                          </a:solidFill>
                          <a:effectLst/>
                        </a:rPr>
                        <a:t>3</a:t>
                      </a:r>
                      <a:endParaRPr lang="ru-RU" dirty="0">
                        <a:solidFill>
                          <a:srgbClr val="0000FF"/>
                        </a:solidFill>
                        <a:effectLst/>
                      </a:endParaRPr>
                    </a:p>
                  </a:txBody>
                  <a:tcPr/>
                </a:tc>
              </a:tr>
              <a:tr h="549946">
                <a:tc>
                  <a:txBody>
                    <a:bodyPr/>
                    <a:lstStyle/>
                    <a:p>
                      <a:r>
                        <a:rPr lang="ro-RO" dirty="0" smtClean="0"/>
                        <a:t>Membri corespondenți ai  </a:t>
                      </a:r>
                      <a:r>
                        <a:rPr lang="ro-RO" dirty="0" err="1" smtClean="0"/>
                        <a:t>AŞM</a:t>
                      </a:r>
                      <a:endParaRPr lang="ro-RO" dirty="0" smtClean="0"/>
                    </a:p>
                    <a:p>
                      <a:r>
                        <a:rPr lang="ro-RO" sz="1400" b="1" dirty="0" smtClean="0">
                          <a:solidFill>
                            <a:srgbClr val="0000FF"/>
                          </a:solidFill>
                          <a:latin typeface="Arial" pitchFamily="34" charset="0"/>
                          <a:cs typeface="Arial" pitchFamily="34" charset="0"/>
                        </a:rPr>
                        <a:t>(</a:t>
                      </a:r>
                      <a:r>
                        <a:rPr lang="ro-RO" sz="1400" b="1" dirty="0" err="1" smtClean="0">
                          <a:solidFill>
                            <a:srgbClr val="0000FF"/>
                          </a:solidFill>
                          <a:latin typeface="Arial" pitchFamily="34" charset="0"/>
                          <a:cs typeface="Arial" pitchFamily="34" charset="0"/>
                        </a:rPr>
                        <a:t>m.c</a:t>
                      </a:r>
                      <a:r>
                        <a:rPr lang="ro-RO" sz="1400" b="1" dirty="0" smtClean="0">
                          <a:solidFill>
                            <a:srgbClr val="0000FF"/>
                          </a:solidFill>
                          <a:latin typeface="Arial" pitchFamily="34" charset="0"/>
                          <a:cs typeface="Arial" pitchFamily="34" charset="0"/>
                        </a:rPr>
                        <a:t>. I. </a:t>
                      </a:r>
                      <a:r>
                        <a:rPr lang="ro-RO" sz="1400" b="1" dirty="0" err="1" smtClean="0">
                          <a:solidFill>
                            <a:srgbClr val="0000FF"/>
                          </a:solidFill>
                          <a:latin typeface="Arial" pitchFamily="34" charset="0"/>
                          <a:cs typeface="Arial" pitchFamily="34" charset="0"/>
                        </a:rPr>
                        <a:t>Guceac</a:t>
                      </a:r>
                      <a:r>
                        <a:rPr lang="ro-RO" sz="1400" b="1" dirty="0" smtClean="0">
                          <a:solidFill>
                            <a:srgbClr val="0000FF"/>
                          </a:solidFill>
                          <a:latin typeface="Arial" pitchFamily="34" charset="0"/>
                          <a:cs typeface="Arial" pitchFamily="34" charset="0"/>
                        </a:rPr>
                        <a:t>, </a:t>
                      </a:r>
                      <a:r>
                        <a:rPr lang="ro-RO" sz="1400" b="1" dirty="0" err="1" smtClean="0">
                          <a:solidFill>
                            <a:srgbClr val="0000FF"/>
                          </a:solidFill>
                          <a:latin typeface="Arial" pitchFamily="34" charset="0"/>
                          <a:cs typeface="Arial" pitchFamily="34" charset="0"/>
                        </a:rPr>
                        <a:t>m.c</a:t>
                      </a:r>
                      <a:r>
                        <a:rPr lang="ro-RO" sz="1400" b="1" dirty="0" smtClean="0">
                          <a:solidFill>
                            <a:srgbClr val="0000FF"/>
                          </a:solidFill>
                          <a:latin typeface="Arial" pitchFamily="34" charset="0"/>
                          <a:cs typeface="Arial" pitchFamily="34" charset="0"/>
                        </a:rPr>
                        <a:t>. A. </a:t>
                      </a:r>
                      <a:r>
                        <a:rPr lang="ro-RO" sz="1400" b="1" dirty="0" err="1" smtClean="0">
                          <a:solidFill>
                            <a:srgbClr val="0000FF"/>
                          </a:solidFill>
                          <a:latin typeface="Arial" pitchFamily="34" charset="0"/>
                          <a:cs typeface="Arial" pitchFamily="34" charset="0"/>
                        </a:rPr>
                        <a:t>Timuș</a:t>
                      </a:r>
                      <a:r>
                        <a:rPr lang="ro-RO" sz="1400" b="1" dirty="0" smtClean="0">
                          <a:solidFill>
                            <a:srgbClr val="0000FF"/>
                          </a:solidFill>
                          <a:latin typeface="Arial" pitchFamily="34" charset="0"/>
                          <a:cs typeface="Arial" pitchFamily="34" charset="0"/>
                        </a:rPr>
                        <a:t>, </a:t>
                      </a:r>
                      <a:r>
                        <a:rPr lang="ro-RO" sz="1400" b="1" dirty="0" err="1" smtClean="0">
                          <a:solidFill>
                            <a:srgbClr val="0000FF"/>
                          </a:solidFill>
                          <a:latin typeface="Arial" pitchFamily="34" charset="0"/>
                          <a:cs typeface="Arial" pitchFamily="34" charset="0"/>
                        </a:rPr>
                        <a:t>m.c</a:t>
                      </a:r>
                      <a:r>
                        <a:rPr lang="ro-RO" sz="1400" b="1" dirty="0" smtClean="0">
                          <a:solidFill>
                            <a:srgbClr val="0000FF"/>
                          </a:solidFill>
                          <a:latin typeface="Arial" pitchFamily="34" charset="0"/>
                          <a:cs typeface="Arial" pitchFamily="34" charset="0"/>
                        </a:rPr>
                        <a:t>. D. Moldovan, </a:t>
                      </a:r>
                      <a:r>
                        <a:rPr lang="ro-RO" sz="1400" b="1" dirty="0" err="1" smtClean="0">
                          <a:solidFill>
                            <a:srgbClr val="0000FF"/>
                          </a:solidFill>
                          <a:latin typeface="Arial" pitchFamily="34" charset="0"/>
                          <a:cs typeface="Arial" pitchFamily="34" charset="0"/>
                        </a:rPr>
                        <a:t>m.c</a:t>
                      </a:r>
                      <a:r>
                        <a:rPr lang="ro-RO" sz="1400" b="1" dirty="0" smtClean="0">
                          <a:solidFill>
                            <a:srgbClr val="0000FF"/>
                          </a:solidFill>
                          <a:latin typeface="Arial" pitchFamily="34" charset="0"/>
                          <a:cs typeface="Arial" pitchFamily="34" charset="0"/>
                        </a:rPr>
                        <a:t>.</a:t>
                      </a:r>
                      <a:r>
                        <a:rPr lang="ro-RO" sz="1400" b="1" baseline="0" dirty="0" smtClean="0">
                          <a:solidFill>
                            <a:srgbClr val="0000FF"/>
                          </a:solidFill>
                          <a:latin typeface="Arial" pitchFamily="34" charset="0"/>
                          <a:cs typeface="Arial" pitchFamily="34" charset="0"/>
                        </a:rPr>
                        <a:t> </a:t>
                      </a:r>
                      <a:r>
                        <a:rPr lang="ro-RO" sz="1400" b="1" dirty="0" smtClean="0">
                          <a:solidFill>
                            <a:srgbClr val="0000FF"/>
                          </a:solidFill>
                          <a:latin typeface="Arial" pitchFamily="34" charset="0"/>
                          <a:cs typeface="Arial" pitchFamily="34" charset="0"/>
                        </a:rPr>
                        <a:t>S. </a:t>
                      </a:r>
                      <a:r>
                        <a:rPr lang="ro-RO" sz="1400" b="1" dirty="0" err="1" smtClean="0">
                          <a:solidFill>
                            <a:srgbClr val="0000FF"/>
                          </a:solidFill>
                          <a:latin typeface="Arial" pitchFamily="34" charset="0"/>
                          <a:cs typeface="Arial" pitchFamily="34" charset="0"/>
                        </a:rPr>
                        <a:t>Certan</a:t>
                      </a:r>
                      <a:r>
                        <a:rPr lang="ro-RO" sz="1400" b="1" dirty="0" smtClean="0">
                          <a:solidFill>
                            <a:srgbClr val="0000FF"/>
                          </a:solidFill>
                          <a:latin typeface="Arial" pitchFamily="34" charset="0"/>
                          <a:cs typeface="Arial" pitchFamily="34" charset="0"/>
                        </a:rPr>
                        <a:t>)</a:t>
                      </a:r>
                      <a:r>
                        <a:rPr lang="ro-RO" sz="1400" b="1" dirty="0" smtClean="0">
                          <a:latin typeface="Arial" pitchFamily="34" charset="0"/>
                          <a:cs typeface="Arial" pitchFamily="34" charset="0"/>
                        </a:rPr>
                        <a:t> </a:t>
                      </a:r>
                      <a:endParaRPr lang="ru-RU" sz="1400" b="1" dirty="0">
                        <a:latin typeface="Arial" pitchFamily="34" charset="0"/>
                        <a:cs typeface="Arial" pitchFamily="34" charset="0"/>
                      </a:endParaRPr>
                    </a:p>
                  </a:txBody>
                  <a:tcPr/>
                </a:tc>
                <a:tc>
                  <a:txBody>
                    <a:bodyPr/>
                    <a:lstStyle/>
                    <a:p>
                      <a:pPr algn="ctr"/>
                      <a:r>
                        <a:rPr lang="en-US" dirty="0" smtClean="0">
                          <a:solidFill>
                            <a:srgbClr val="0000FF"/>
                          </a:solidFill>
                          <a:effectLst/>
                        </a:rPr>
                        <a:t>4</a:t>
                      </a:r>
                      <a:endParaRPr lang="ru-RU" dirty="0">
                        <a:solidFill>
                          <a:srgbClr val="0000FF"/>
                        </a:solidFill>
                        <a:effectLst/>
                      </a:endParaRPr>
                    </a:p>
                  </a:txBody>
                  <a:tcPr/>
                </a:tc>
              </a:tr>
              <a:tr h="626372">
                <a:tc>
                  <a:txBody>
                    <a:bodyPr/>
                    <a:lstStyle/>
                    <a:p>
                      <a:r>
                        <a:rPr lang="ro-RO" dirty="0" smtClean="0"/>
                        <a:t>Doctori</a:t>
                      </a:r>
                      <a:r>
                        <a:rPr lang="ro-RO" baseline="0" dirty="0" smtClean="0"/>
                        <a:t> habilitaţi</a:t>
                      </a:r>
                      <a:endParaRPr lang="ru-RU" dirty="0"/>
                    </a:p>
                  </a:txBody>
                  <a:tcPr/>
                </a:tc>
                <a:tc>
                  <a:txBody>
                    <a:bodyPr/>
                    <a:lstStyle/>
                    <a:p>
                      <a:pPr algn="ctr"/>
                      <a:r>
                        <a:rPr lang="en-US" dirty="0" smtClean="0">
                          <a:solidFill>
                            <a:srgbClr val="0000FF"/>
                          </a:solidFill>
                          <a:effectLst/>
                        </a:rPr>
                        <a:t>37</a:t>
                      </a:r>
                      <a:endParaRPr lang="ru-RU" dirty="0">
                        <a:solidFill>
                          <a:srgbClr val="0000FF"/>
                        </a:solidFill>
                        <a:effectLst/>
                      </a:endParaRPr>
                    </a:p>
                  </a:txBody>
                  <a:tcPr/>
                </a:tc>
              </a:tr>
              <a:tr h="626372">
                <a:tc>
                  <a:txBody>
                    <a:bodyPr/>
                    <a:lstStyle/>
                    <a:p>
                      <a:r>
                        <a:rPr lang="ro-RO" dirty="0" smtClean="0"/>
                        <a:t>Doctori</a:t>
                      </a:r>
                      <a:r>
                        <a:rPr lang="ro-RO" baseline="0" dirty="0" smtClean="0"/>
                        <a:t> în ştiinţe</a:t>
                      </a:r>
                      <a:endParaRPr lang="ru-RU" dirty="0"/>
                    </a:p>
                  </a:txBody>
                  <a:tcPr/>
                </a:tc>
                <a:tc>
                  <a:txBody>
                    <a:bodyPr/>
                    <a:lstStyle/>
                    <a:p>
                      <a:pPr algn="ctr"/>
                      <a:r>
                        <a:rPr lang="en-US" dirty="0" smtClean="0">
                          <a:solidFill>
                            <a:srgbClr val="0000FF"/>
                          </a:solidFill>
                          <a:effectLst/>
                        </a:rPr>
                        <a:t>296</a:t>
                      </a:r>
                      <a:endParaRPr lang="ru-RU" dirty="0">
                        <a:solidFill>
                          <a:srgbClr val="0000FF"/>
                        </a:solidFill>
                        <a:effectLst/>
                      </a:endParaRPr>
                    </a:p>
                  </a:txBody>
                  <a:tcPr/>
                </a:tc>
              </a:tr>
              <a:tr h="626372">
                <a:tc>
                  <a:txBody>
                    <a:bodyPr/>
                    <a:lstStyle/>
                    <a:p>
                      <a:r>
                        <a:rPr lang="ro-RO" dirty="0" smtClean="0"/>
                        <a:t>Cercetători cu vârstă până la 35 de ani</a:t>
                      </a:r>
                      <a:endParaRPr lang="ru-RU" dirty="0"/>
                    </a:p>
                  </a:txBody>
                  <a:tcPr/>
                </a:tc>
                <a:tc>
                  <a:txBody>
                    <a:bodyPr/>
                    <a:lstStyle/>
                    <a:p>
                      <a:pPr algn="ctr"/>
                      <a:r>
                        <a:rPr lang="en-US" dirty="0" smtClean="0">
                          <a:solidFill>
                            <a:srgbClr val="0000FF"/>
                          </a:solidFill>
                          <a:effectLst/>
                        </a:rPr>
                        <a:t>77</a:t>
                      </a:r>
                      <a:endParaRPr lang="ru-RU" dirty="0">
                        <a:solidFill>
                          <a:srgbClr val="0000FF"/>
                        </a:solidFill>
                        <a:effectLst/>
                      </a:endParaRPr>
                    </a:p>
                  </a:txBody>
                  <a:tcPr/>
                </a:tc>
              </a:tr>
              <a:tr h="626372">
                <a:tc>
                  <a:txBody>
                    <a:bodyPr/>
                    <a:lstStyle/>
                    <a:p>
                      <a:r>
                        <a:rPr lang="ro-RO" dirty="0" smtClean="0"/>
                        <a:t>Doctoranzi/masteranzi</a:t>
                      </a:r>
                      <a:endParaRPr lang="ru-RU" dirty="0"/>
                    </a:p>
                  </a:txBody>
                  <a:tcPr/>
                </a:tc>
                <a:tc>
                  <a:txBody>
                    <a:bodyPr/>
                    <a:lstStyle/>
                    <a:p>
                      <a:pPr algn="ctr"/>
                      <a:r>
                        <a:rPr lang="ro-RO" dirty="0" smtClean="0">
                          <a:solidFill>
                            <a:srgbClr val="0000FF"/>
                          </a:solidFill>
                          <a:effectLst/>
                        </a:rPr>
                        <a:t>6</a:t>
                      </a:r>
                      <a:r>
                        <a:rPr lang="en-US" dirty="0" smtClean="0">
                          <a:solidFill>
                            <a:srgbClr val="0000FF"/>
                          </a:solidFill>
                          <a:effectLst/>
                        </a:rPr>
                        <a:t>8</a:t>
                      </a:r>
                      <a:endParaRPr lang="ru-RU" dirty="0">
                        <a:solidFill>
                          <a:srgbClr val="0000FF"/>
                        </a:solidFill>
                        <a:effectLst/>
                      </a:endParaRPr>
                    </a:p>
                  </a:txBody>
                  <a:tcPr/>
                </a:tc>
              </a:tr>
            </a:tbl>
          </a:graphicData>
        </a:graphic>
      </p:graphicFrame>
    </p:spTree>
    <p:extLst>
      <p:ext uri="{BB962C8B-B14F-4D97-AF65-F5344CB8AC3E}">
        <p14:creationId xmlns:p14="http://schemas.microsoft.com/office/powerpoint/2010/main" val="35657447"/>
      </p:ext>
    </p:extLst>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0"/>
            <a:ext cx="7498080" cy="1143000"/>
          </a:xfrm>
        </p:spPr>
        <p:txBody>
          <a:bodyPr>
            <a:normAutofit/>
          </a:bodyPr>
          <a:lstStyle/>
          <a:p>
            <a:pPr algn="ctr"/>
            <a:r>
              <a:rPr lang="ro-RO" sz="2400" b="1" dirty="0">
                <a:solidFill>
                  <a:srgbClr val="C00000"/>
                </a:solidFill>
                <a:latin typeface="Times New Roman" pitchFamily="18" charset="0"/>
                <a:cs typeface="Times New Roman" pitchFamily="18" charset="0"/>
              </a:rPr>
              <a:t>Secția Științe </a:t>
            </a:r>
            <a:r>
              <a:rPr lang="ro-RO" sz="2400" b="1" dirty="0">
                <a:solidFill>
                  <a:srgbClr val="C00000"/>
                </a:solidFill>
                <a:effectLst/>
                <a:latin typeface="Times New Roman" pitchFamily="18" charset="0"/>
                <a:cs typeface="Times New Roman" pitchFamily="18" charset="0"/>
              </a:rPr>
              <a:t>Sociale</a:t>
            </a:r>
            <a:r>
              <a:rPr lang="ro-RO" sz="2400" b="1" dirty="0">
                <a:solidFill>
                  <a:srgbClr val="C00000"/>
                </a:solidFill>
                <a:latin typeface="Times New Roman" pitchFamily="18" charset="0"/>
                <a:cs typeface="Times New Roman" pitchFamily="18" charset="0"/>
              </a:rPr>
              <a:t> și Economice a </a:t>
            </a:r>
            <a:r>
              <a:rPr lang="ro-RO" sz="2400" b="1" dirty="0" err="1">
                <a:solidFill>
                  <a:srgbClr val="C00000"/>
                </a:solidFill>
                <a:latin typeface="Times New Roman" pitchFamily="18" charset="0"/>
                <a:cs typeface="Times New Roman" pitchFamily="18" charset="0"/>
              </a:rPr>
              <a:t>AȘM</a:t>
            </a:r>
            <a:endParaRPr lang="ro-RO" sz="2400" dirty="0">
              <a:solidFill>
                <a:srgbClr val="C00000"/>
              </a:solidFill>
              <a:latin typeface="Times New Roman" pitchFamily="18" charset="0"/>
              <a:cs typeface="Times New Roman" pitchFamily="18" charset="0"/>
            </a:endParaRPr>
          </a:p>
        </p:txBody>
      </p:sp>
      <p:sp>
        <p:nvSpPr>
          <p:cNvPr id="3" name="Content Placeholder 2"/>
          <p:cNvSpPr>
            <a:spLocks noGrp="1"/>
          </p:cNvSpPr>
          <p:nvPr>
            <p:ph idx="1"/>
          </p:nvPr>
        </p:nvSpPr>
        <p:spPr>
          <a:xfrm>
            <a:off x="1259632" y="1447800"/>
            <a:ext cx="7674056" cy="4800600"/>
          </a:xfrm>
        </p:spPr>
        <p:txBody>
          <a:bodyPr>
            <a:normAutofit fontScale="92500" lnSpcReduction="10000"/>
          </a:bodyPr>
          <a:lstStyle/>
          <a:p>
            <a:pPr algn="just"/>
            <a:r>
              <a:rPr lang="ro-RO" dirty="0" smtClean="0">
                <a:solidFill>
                  <a:srgbClr val="0000FF"/>
                </a:solidFill>
                <a:latin typeface="Times New Roman" pitchFamily="18" charset="0"/>
                <a:cs typeface="Times New Roman" pitchFamily="18" charset="0"/>
              </a:rPr>
              <a:t>Activitatea Secţiei Ştiinţe Sociale şi Economice a fost focalizată asupra aprofundării cercetărilor științifice de profil și eficientizării aplicabilității practice a rezultatelor investigațiilor efectuate. Activitatea de cercetare ştiinţifică fundamentală şi aplicativă a membrilor instituţionali şi de profil în domeniul social şi economic s-a derulat pe direcţia strategică: </a:t>
            </a:r>
            <a:r>
              <a:rPr lang="ro-RO" i="1" dirty="0" smtClean="0">
                <a:solidFill>
                  <a:srgbClr val="002060"/>
                </a:solidFill>
                <a:latin typeface="Times New Roman" pitchFamily="18" charset="0"/>
                <a:cs typeface="Times New Roman" pitchFamily="18" charset="0"/>
              </a:rPr>
              <a:t>„</a:t>
            </a:r>
            <a:r>
              <a:rPr lang="ro-RO" b="1" i="1" dirty="0" smtClean="0">
                <a:solidFill>
                  <a:srgbClr val="0000FF"/>
                </a:solidFill>
                <a:latin typeface="Times New Roman" pitchFamily="18" charset="0"/>
                <a:cs typeface="Times New Roman" pitchFamily="18" charset="0"/>
              </a:rPr>
              <a:t>Patrimoniu naţional şi dezvoltarea societăţii</a:t>
            </a:r>
            <a:r>
              <a:rPr lang="ro-RO" i="1" dirty="0" smtClean="0">
                <a:solidFill>
                  <a:srgbClr val="002060"/>
                </a:solidFill>
                <a:latin typeface="Times New Roman" pitchFamily="18" charset="0"/>
                <a:cs typeface="Times New Roman" pitchFamily="18" charset="0"/>
              </a:rPr>
              <a:t>” </a:t>
            </a:r>
            <a:endParaRPr lang="ro-MO" i="1" dirty="0" smtClean="0">
              <a:solidFill>
                <a:srgbClr val="002060"/>
              </a:solidFill>
              <a:latin typeface="Times New Roman" pitchFamily="18" charset="0"/>
              <a:cs typeface="Times New Roman" pitchFamily="18" charset="0"/>
            </a:endParaRPr>
          </a:p>
          <a:p>
            <a:pPr algn="just"/>
            <a:endParaRPr lang="ru-RU" dirty="0" smtClean="0">
              <a:solidFill>
                <a:srgbClr val="002060"/>
              </a:solidFill>
              <a:latin typeface="Times New Roman" pitchFamily="18" charset="0"/>
              <a:cs typeface="Times New Roman" pitchFamily="18" charset="0"/>
            </a:endParaRPr>
          </a:p>
          <a:p>
            <a:endParaRPr lang="ro-RO"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607172603"/>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2400" b="1" dirty="0">
                <a:solidFill>
                  <a:srgbClr val="C00000"/>
                </a:solidFill>
                <a:effectLst/>
                <a:latin typeface="Times New Roman" pitchFamily="18" charset="0"/>
                <a:cs typeface="Times New Roman" pitchFamily="18" charset="0"/>
              </a:rPr>
              <a:t>Secția Științe Sociale și Economice a </a:t>
            </a:r>
            <a:r>
              <a:rPr lang="ro-RO" sz="2400" b="1" dirty="0" err="1">
                <a:solidFill>
                  <a:srgbClr val="C00000"/>
                </a:solidFill>
                <a:effectLst/>
                <a:latin typeface="Times New Roman" pitchFamily="18" charset="0"/>
                <a:cs typeface="Times New Roman" pitchFamily="18" charset="0"/>
              </a:rPr>
              <a:t>AȘM</a:t>
            </a:r>
            <a:endParaRPr lang="en-US" sz="2400" dirty="0">
              <a:effectLst/>
            </a:endParaRPr>
          </a:p>
        </p:txBody>
      </p:sp>
      <p:sp>
        <p:nvSpPr>
          <p:cNvPr id="3" name="Content Placeholder 2"/>
          <p:cNvSpPr>
            <a:spLocks noGrp="1"/>
          </p:cNvSpPr>
          <p:nvPr>
            <p:ph idx="1"/>
          </p:nvPr>
        </p:nvSpPr>
        <p:spPr/>
        <p:txBody>
          <a:bodyPr>
            <a:normAutofit fontScale="92500" lnSpcReduction="10000"/>
          </a:bodyPr>
          <a:lstStyle/>
          <a:p>
            <a:pPr marL="82296" indent="0" algn="just">
              <a:buNone/>
            </a:pPr>
            <a:r>
              <a:rPr lang="ro-MO" dirty="0" smtClean="0">
                <a:latin typeface="Times New Roman" pitchFamily="18" charset="0"/>
                <a:cs typeface="Times New Roman" pitchFamily="18" charset="0"/>
              </a:rPr>
              <a:t>Aceste cercetări se </a:t>
            </a:r>
            <a:r>
              <a:rPr lang="ro-MO" dirty="0">
                <a:latin typeface="Times New Roman" pitchFamily="18" charset="0"/>
                <a:cs typeface="Times New Roman" pitchFamily="18" charset="0"/>
              </a:rPr>
              <a:t>referă la investigaţii ştiinţifice fundamentale privind elaborarea bazelor ştiinţifice şi practice cu privire la consolidarea statului de drept, la modernizarea şi dezvoltarea societăţii din Republica </a:t>
            </a:r>
            <a:r>
              <a:rPr lang="ro-MO" dirty="0" smtClean="0">
                <a:latin typeface="Times New Roman" pitchFamily="18" charset="0"/>
                <a:cs typeface="Times New Roman" pitchFamily="18" charset="0"/>
              </a:rPr>
              <a:t>Moldova, incluzând activităţile </a:t>
            </a:r>
            <a:r>
              <a:rPr lang="ro-MO" dirty="0">
                <a:latin typeface="Times New Roman" pitchFamily="18" charset="0"/>
                <a:cs typeface="Times New Roman" pitchFamily="18" charset="0"/>
              </a:rPr>
              <a:t>ţin de identificarea căilor şi a modalităţilor de consolidare a capacităţilor de funcţionalitate a instituţiilor puterii de stat, a societăţii civile şi de asigurare a coeziunii sociale în condiţiile valorificării opţiunii europene. </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4093443279"/>
      </p:ext>
    </p:extLst>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15616" y="-26123"/>
            <a:ext cx="7848872" cy="6463308"/>
          </a:xfrm>
          <a:prstGeom prst="rect">
            <a:avLst/>
          </a:prstGeom>
        </p:spPr>
        <p:txBody>
          <a:bodyPr wrap="square">
            <a:spAutoFit/>
          </a:bodyPr>
          <a:lstStyle/>
          <a:p>
            <a:pPr lvl="0" indent="536575" algn="just"/>
            <a:endParaRPr lang="ro-RO" sz="2000" b="1" dirty="0" smtClean="0">
              <a:solidFill>
                <a:srgbClr val="29169A"/>
              </a:solidFill>
              <a:latin typeface="Arial" panose="020B0604020202020204" pitchFamily="34" charset="0"/>
              <a:cs typeface="Arial" panose="020B0604020202020204" pitchFamily="34" charset="0"/>
            </a:endParaRPr>
          </a:p>
          <a:p>
            <a:pPr lvl="0" indent="536575" algn="just"/>
            <a:endParaRPr lang="ro-RO" sz="2000" b="1" dirty="0">
              <a:solidFill>
                <a:srgbClr val="29169A"/>
              </a:solidFill>
              <a:latin typeface="Arial" panose="020B0604020202020204" pitchFamily="34" charset="0"/>
              <a:cs typeface="Arial" panose="020B0604020202020204" pitchFamily="34" charset="0"/>
            </a:endParaRPr>
          </a:p>
          <a:p>
            <a:pPr lvl="0" indent="536575" algn="ctr"/>
            <a:r>
              <a:rPr lang="ro-RO" sz="2400" b="1" dirty="0" smtClean="0">
                <a:solidFill>
                  <a:srgbClr val="C00000"/>
                </a:solidFill>
                <a:latin typeface="Times New Roman" pitchFamily="18" charset="0"/>
                <a:cs typeface="Times New Roman" pitchFamily="18" charset="0"/>
              </a:rPr>
              <a:t>Secția </a:t>
            </a:r>
            <a:r>
              <a:rPr lang="ro-RO" sz="2400" b="1" dirty="0">
                <a:solidFill>
                  <a:srgbClr val="C00000"/>
                </a:solidFill>
                <a:latin typeface="Times New Roman" pitchFamily="18" charset="0"/>
                <a:cs typeface="Times New Roman" pitchFamily="18" charset="0"/>
              </a:rPr>
              <a:t>Științe Sociale și Economice a </a:t>
            </a:r>
            <a:r>
              <a:rPr lang="ro-RO" sz="2400" b="1" dirty="0" smtClean="0">
                <a:solidFill>
                  <a:srgbClr val="C00000"/>
                </a:solidFill>
                <a:latin typeface="Times New Roman" pitchFamily="18" charset="0"/>
                <a:cs typeface="Times New Roman" pitchFamily="18" charset="0"/>
              </a:rPr>
              <a:t>AȘM</a:t>
            </a:r>
          </a:p>
          <a:p>
            <a:pPr lvl="0" indent="536575" algn="ctr"/>
            <a:endParaRPr lang="ro-RO" sz="2400" b="1" dirty="0" smtClean="0">
              <a:solidFill>
                <a:srgbClr val="C00000"/>
              </a:solidFill>
              <a:latin typeface="Times New Roman" pitchFamily="18" charset="0"/>
              <a:cs typeface="Times New Roman" pitchFamily="18" charset="0"/>
            </a:endParaRPr>
          </a:p>
          <a:p>
            <a:pPr lvl="0" algn="just"/>
            <a:endParaRPr lang="ro-RO" b="1" dirty="0">
              <a:solidFill>
                <a:srgbClr val="0000FF"/>
              </a:solidFill>
              <a:latin typeface="Times New Roman" pitchFamily="18" charset="0"/>
              <a:cs typeface="Times New Roman" pitchFamily="18" charset="0"/>
            </a:endParaRPr>
          </a:p>
          <a:p>
            <a:pPr algn="just"/>
            <a:r>
              <a:rPr lang="ro-RO" dirty="0" smtClean="0">
                <a:solidFill>
                  <a:srgbClr val="0000FF"/>
                </a:solidFill>
                <a:latin typeface="Times New Roman" pitchFamily="18" charset="0"/>
                <a:cs typeface="Times New Roman" pitchFamily="18" charset="0"/>
              </a:rPr>
              <a:t>Luând în considerare noile provocări cu care se confruntă societatea în ansamblu și comunitatea ştiinţifică atât la nivel naţional, cât şi mondial, dar şi tendinţa internaţionalizării cercetării, integrării în spaţiul european de cercetare şi creşterii vizibilităţii internaţionale, Secţia Ştiinţe Sociale şi Economice depune eforturi susținute în vederea răspunsului la aceste provocări prin:</a:t>
            </a:r>
          </a:p>
          <a:p>
            <a:pPr algn="just"/>
            <a:r>
              <a:rPr lang="ro-RO" dirty="0" smtClean="0">
                <a:solidFill>
                  <a:srgbClr val="0000FF"/>
                </a:solidFill>
                <a:latin typeface="Times New Roman" pitchFamily="18" charset="0"/>
                <a:cs typeface="Times New Roman" pitchFamily="18" charset="0"/>
              </a:rPr>
              <a:t>aprofundarea cercetării problemelor, menită să contribuie la:</a:t>
            </a:r>
          </a:p>
          <a:p>
            <a:pPr algn="just">
              <a:buFont typeface="Wingdings" pitchFamily="2" charset="2"/>
              <a:buChar char="Ø"/>
            </a:pPr>
            <a:r>
              <a:rPr lang="ro-RO" dirty="0" smtClean="0">
                <a:solidFill>
                  <a:srgbClr val="0000FF"/>
                </a:solidFill>
                <a:latin typeface="Times New Roman" pitchFamily="18" charset="0"/>
                <a:cs typeface="Times New Roman" pitchFamily="18" charset="0"/>
              </a:rPr>
              <a:t> consolidarea statului de drept în Republica Moldova în contextul evoluţiei sistemului internaţional şi proceselor de integrare europeană,</a:t>
            </a:r>
          </a:p>
          <a:p>
            <a:pPr algn="just">
              <a:buFont typeface="Wingdings" pitchFamily="2" charset="2"/>
              <a:buChar char="Ø"/>
            </a:pPr>
            <a:r>
              <a:rPr lang="ro-RO" dirty="0" smtClean="0">
                <a:solidFill>
                  <a:srgbClr val="0000FF"/>
                </a:solidFill>
                <a:latin typeface="Times New Roman" pitchFamily="18" charset="0"/>
                <a:cs typeface="Times New Roman" pitchFamily="18" charset="0"/>
              </a:rPr>
              <a:t>  asigurarea securităţii statului,</a:t>
            </a:r>
          </a:p>
          <a:p>
            <a:pPr algn="just">
              <a:buFont typeface="Wingdings" pitchFamily="2" charset="2"/>
              <a:buChar char="Ø"/>
            </a:pPr>
            <a:r>
              <a:rPr lang="ro-RO" dirty="0" smtClean="0">
                <a:solidFill>
                  <a:srgbClr val="0000FF"/>
                </a:solidFill>
                <a:latin typeface="Times New Roman" pitchFamily="18" charset="0"/>
                <a:cs typeface="Times New Roman" pitchFamily="18" charset="0"/>
              </a:rPr>
              <a:t>  promovarea dreptului internaţional – condiţie indispensabilă pentru parcursul european al Republicii Moldova, </a:t>
            </a:r>
          </a:p>
          <a:p>
            <a:pPr algn="just">
              <a:buFont typeface="Wingdings" pitchFamily="2" charset="2"/>
              <a:buChar char="Ø"/>
            </a:pPr>
            <a:r>
              <a:rPr lang="ro-RO" dirty="0" smtClean="0">
                <a:solidFill>
                  <a:srgbClr val="0000FF"/>
                </a:solidFill>
                <a:latin typeface="Times New Roman" pitchFamily="18" charset="0"/>
                <a:cs typeface="Times New Roman" pitchFamily="18" charset="0"/>
              </a:rPr>
              <a:t> elaborarea scenariilor de </a:t>
            </a:r>
            <a:r>
              <a:rPr lang="ro-RO" dirty="0">
                <a:solidFill>
                  <a:srgbClr val="0000FF"/>
                </a:solidFill>
                <a:latin typeface="Times New Roman" pitchFamily="18" charset="0"/>
                <a:cs typeface="Times New Roman" pitchFamily="18" charset="0"/>
              </a:rPr>
              <a:t>prognoză a evoluţiei economiei naţionale pe termen mediu (2015-2018</a:t>
            </a:r>
            <a:r>
              <a:rPr lang="ro-RO" dirty="0" smtClean="0">
                <a:solidFill>
                  <a:srgbClr val="0000FF"/>
                </a:solidFill>
                <a:latin typeface="Times New Roman" pitchFamily="18" charset="0"/>
                <a:cs typeface="Times New Roman" pitchFamily="18" charset="0"/>
              </a:rPr>
              <a:t>),</a:t>
            </a:r>
          </a:p>
          <a:p>
            <a:pPr algn="just">
              <a:buFont typeface="Wingdings" pitchFamily="2" charset="2"/>
              <a:buChar char="Ø"/>
            </a:pPr>
            <a:r>
              <a:rPr lang="ro-RO" dirty="0">
                <a:solidFill>
                  <a:srgbClr val="0000FF"/>
                </a:solidFill>
                <a:latin typeface="Times New Roman" pitchFamily="18" charset="0"/>
                <a:cs typeface="Times New Roman" pitchFamily="18" charset="0"/>
              </a:rPr>
              <a:t> </a:t>
            </a:r>
            <a:r>
              <a:rPr lang="ro-RO" dirty="0" smtClean="0">
                <a:solidFill>
                  <a:srgbClr val="0000FF"/>
                </a:solidFill>
                <a:latin typeface="Times New Roman" pitchFamily="18" charset="0"/>
                <a:cs typeface="Times New Roman" pitchFamily="18" charset="0"/>
              </a:rPr>
              <a:t> elaborarea metodologiei </a:t>
            </a:r>
            <a:r>
              <a:rPr lang="ro-RO" dirty="0">
                <a:solidFill>
                  <a:srgbClr val="0000FF"/>
                </a:solidFill>
                <a:latin typeface="Times New Roman" pitchFamily="18" charset="0"/>
                <a:cs typeface="Times New Roman" pitchFamily="18" charset="0"/>
              </a:rPr>
              <a:t>de evaluare a Competitivității economiei </a:t>
            </a:r>
            <a:r>
              <a:rPr lang="ro-RO" dirty="0" smtClean="0">
                <a:solidFill>
                  <a:srgbClr val="0000FF"/>
                </a:solidFill>
                <a:latin typeface="Times New Roman" pitchFamily="18" charset="0"/>
                <a:cs typeface="Times New Roman" pitchFamily="18" charset="0"/>
              </a:rPr>
              <a:t>naționale,</a:t>
            </a:r>
          </a:p>
          <a:p>
            <a:pPr algn="just">
              <a:buFont typeface="Wingdings" pitchFamily="2" charset="2"/>
              <a:buChar char="Ø"/>
            </a:pPr>
            <a:r>
              <a:rPr lang="ro-RO" dirty="0" smtClean="0">
                <a:solidFill>
                  <a:srgbClr val="0000FF"/>
                </a:solidFill>
                <a:latin typeface="Times New Roman" pitchFamily="18" charset="0"/>
                <a:cs typeface="Times New Roman" pitchFamily="18" charset="0"/>
              </a:rPr>
              <a:t> aplicarea modelelor matematico-economice la analiza fenomenelor economico-sociale</a:t>
            </a:r>
          </a:p>
          <a:p>
            <a:pPr algn="just">
              <a:buFont typeface="Wingdings" pitchFamily="2" charset="2"/>
              <a:buChar char="Ø"/>
            </a:pPr>
            <a:endParaRPr lang="ro-MO" sz="2000" b="1" dirty="0">
              <a:solidFill>
                <a:srgbClr val="0000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9398554"/>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404664"/>
            <a:ext cx="7498080" cy="648072"/>
          </a:xfrm>
        </p:spPr>
        <p:txBody>
          <a:bodyPr>
            <a:noAutofit/>
          </a:bodyPr>
          <a:lstStyle/>
          <a:p>
            <a:pPr lvl="0" algn="ctr"/>
            <a:r>
              <a:rPr lang="ro-RO" sz="2400" b="1" dirty="0" smtClean="0">
                <a:solidFill>
                  <a:srgbClr val="C00000"/>
                </a:solidFill>
                <a:effectLst/>
                <a:latin typeface="Baskerville Old Face" pitchFamily="18" charset="0"/>
                <a:cs typeface="Arial" pitchFamily="34" charset="0"/>
              </a:rPr>
              <a:t>Secția Științe Sociale și Economice a AȘM</a:t>
            </a:r>
            <a:r>
              <a:rPr lang="ro-RO" sz="2800" b="1" dirty="0" smtClean="0">
                <a:solidFill>
                  <a:srgbClr val="C00000"/>
                </a:solidFill>
                <a:latin typeface="Baskerville Old Face" pitchFamily="18" charset="0"/>
                <a:cs typeface="Arial" pitchFamily="34" charset="0"/>
              </a:rPr>
              <a:t/>
            </a:r>
            <a:br>
              <a:rPr lang="ro-RO" sz="2800" b="1" dirty="0" smtClean="0">
                <a:solidFill>
                  <a:srgbClr val="C00000"/>
                </a:solidFill>
                <a:latin typeface="Baskerville Old Face" pitchFamily="18" charset="0"/>
                <a:cs typeface="Arial" pitchFamily="34" charset="0"/>
              </a:rPr>
            </a:br>
            <a:endParaRPr lang="ru-RU" sz="2800" dirty="0">
              <a:solidFill>
                <a:srgbClr val="C00000"/>
              </a:solidFill>
            </a:endParaRPr>
          </a:p>
        </p:txBody>
      </p:sp>
      <p:sp>
        <p:nvSpPr>
          <p:cNvPr id="3" name="Содержимое 2"/>
          <p:cNvSpPr>
            <a:spLocks noGrp="1"/>
          </p:cNvSpPr>
          <p:nvPr>
            <p:ph idx="1"/>
          </p:nvPr>
        </p:nvSpPr>
        <p:spPr>
          <a:xfrm>
            <a:off x="1435608" y="836712"/>
            <a:ext cx="7498080" cy="5544616"/>
          </a:xfrm>
        </p:spPr>
        <p:txBody>
          <a:bodyPr>
            <a:normAutofit/>
          </a:bodyPr>
          <a:lstStyle/>
          <a:p>
            <a:pPr algn="ctr">
              <a:buNone/>
            </a:pPr>
            <a:endParaRPr lang="ro-RO" sz="18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a:p>
            <a:pPr algn="ctr">
              <a:buNone/>
            </a:pPr>
            <a:endParaRPr lang="ro-RO" sz="1800" b="1" dirty="0" smtClean="0">
              <a:solidFill>
                <a:srgbClr val="002060"/>
              </a:solidFill>
              <a:latin typeface="Times New Roman" pitchFamily="18" charset="0"/>
              <a:cs typeface="Times New Roman" pitchFamily="18" charset="0"/>
            </a:endParaRPr>
          </a:p>
          <a:p>
            <a:pPr>
              <a:buNone/>
            </a:pPr>
            <a:r>
              <a:rPr lang="ro-MO" sz="1800" b="1" dirty="0" smtClean="0">
                <a:solidFill>
                  <a:srgbClr val="002060"/>
                </a:solidFill>
                <a:latin typeface="Times New Roman" pitchFamily="18" charset="0"/>
                <a:cs typeface="Times New Roman" pitchFamily="18" charset="0"/>
              </a:rPr>
              <a:t>Proiecte în desfășurare:</a:t>
            </a:r>
          </a:p>
          <a:p>
            <a:pPr>
              <a:buFont typeface="Wingdings" pitchFamily="2" charset="2"/>
              <a:buChar char="Ø"/>
            </a:pPr>
            <a:r>
              <a:rPr lang="ro-MO" dirty="0" smtClean="0">
                <a:solidFill>
                  <a:srgbClr val="0000FF"/>
                </a:solidFill>
                <a:latin typeface="Times New Roman" pitchFamily="18" charset="0"/>
                <a:cs typeface="Times New Roman" pitchFamily="18" charset="0"/>
              </a:rPr>
              <a:t>Instituţionale  – </a:t>
            </a:r>
            <a:r>
              <a:rPr lang="ro-RO" dirty="0" smtClean="0">
                <a:solidFill>
                  <a:srgbClr val="0000FF"/>
                </a:solidFill>
                <a:latin typeface="Times New Roman" pitchFamily="18" charset="0"/>
                <a:cs typeface="Times New Roman" pitchFamily="18" charset="0"/>
              </a:rPr>
              <a:t>38    (12 / 26)</a:t>
            </a:r>
          </a:p>
          <a:p>
            <a:pPr>
              <a:buFont typeface="Wingdings" pitchFamily="2" charset="2"/>
              <a:buChar char="Ø"/>
            </a:pPr>
            <a:r>
              <a:rPr lang="ro-MO" dirty="0" smtClean="0">
                <a:solidFill>
                  <a:srgbClr val="0000FF"/>
                </a:solidFill>
                <a:latin typeface="Times New Roman" pitchFamily="18" charset="0"/>
                <a:cs typeface="Times New Roman" pitchFamily="18" charset="0"/>
              </a:rPr>
              <a:t>Proiecte bilaterale – 4</a:t>
            </a:r>
          </a:p>
          <a:p>
            <a:pPr>
              <a:buFont typeface="Wingdings" pitchFamily="2" charset="2"/>
              <a:buChar char="Ø"/>
            </a:pPr>
            <a:r>
              <a:rPr lang="ro-RO" dirty="0" smtClean="0">
                <a:solidFill>
                  <a:srgbClr val="0000FF"/>
                </a:solidFill>
                <a:latin typeface="Times New Roman" pitchFamily="18" charset="0"/>
                <a:cs typeface="Times New Roman" pitchFamily="18" charset="0"/>
              </a:rPr>
              <a:t>Proiecte pentru tineri cercetători – 4</a:t>
            </a:r>
          </a:p>
          <a:p>
            <a:pPr>
              <a:buFont typeface="Wingdings" pitchFamily="2" charset="2"/>
              <a:buChar char="Ø"/>
            </a:pPr>
            <a:endParaRPr lang="ro-RO" sz="1800" dirty="0" smtClean="0">
              <a:solidFill>
                <a:srgbClr val="0000FF"/>
              </a:solidFill>
              <a:latin typeface="Times New Roman" pitchFamily="18" charset="0"/>
              <a:cs typeface="Times New Roman" pitchFamily="18" charset="0"/>
            </a:endParaRPr>
          </a:p>
          <a:p>
            <a:pPr>
              <a:buFont typeface="Wingdings" pitchFamily="2" charset="2"/>
              <a:buChar char="Ø"/>
            </a:pPr>
            <a:r>
              <a:rPr lang="ro-MO" sz="2400" dirty="0" smtClean="0">
                <a:solidFill>
                  <a:srgbClr val="0000FF"/>
                </a:solidFill>
                <a:latin typeface="Times New Roman" pitchFamily="18" charset="0"/>
                <a:cs typeface="Times New Roman" pitchFamily="18" charset="0"/>
              </a:rPr>
              <a:t>Proiecte prezentate în cadrul programului Orizont 2020 - 13</a:t>
            </a:r>
          </a:p>
          <a:p>
            <a:pPr>
              <a:buFont typeface="Wingdings" pitchFamily="2" charset="2"/>
              <a:buChar char="Ø"/>
            </a:pPr>
            <a:endParaRPr lang="ro-RO" sz="2800" dirty="0" smtClean="0">
              <a:latin typeface="Times New Roman" pitchFamily="18" charset="0"/>
              <a:cs typeface="Times New Roman" pitchFamily="18" charset="0"/>
            </a:endParaRPr>
          </a:p>
          <a:p>
            <a:pPr>
              <a:buFont typeface="Wingdings" pitchFamily="2" charset="2"/>
              <a:buChar char="Ø"/>
            </a:pPr>
            <a:endParaRPr lang="ru-RU" sz="3000" dirty="0">
              <a:latin typeface="Times New Roman" pitchFamily="18" charset="0"/>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1970</TotalTime>
  <Words>1974</Words>
  <Application>Microsoft Office PowerPoint</Application>
  <PresentationFormat>Expunere pe ecran (4:3)</PresentationFormat>
  <Paragraphs>226</Paragraphs>
  <Slides>24</Slides>
  <Notes>1</Notes>
  <HiddenSlides>0</HiddenSlides>
  <MMClips>0</MMClips>
  <ScaleCrop>false</ScaleCrop>
  <HeadingPairs>
    <vt:vector size="6" baseType="variant">
      <vt:variant>
        <vt:lpstr>Temă</vt:lpstr>
      </vt:variant>
      <vt:variant>
        <vt:i4>1</vt:i4>
      </vt:variant>
      <vt:variant>
        <vt:lpstr>Servere OLE încorporate</vt:lpstr>
      </vt:variant>
      <vt:variant>
        <vt:i4>1</vt:i4>
      </vt:variant>
      <vt:variant>
        <vt:lpstr>Titluri diapozitive</vt:lpstr>
      </vt:variant>
      <vt:variant>
        <vt:i4>24</vt:i4>
      </vt:variant>
    </vt:vector>
  </HeadingPairs>
  <TitlesOfParts>
    <vt:vector size="26" baseType="lpstr">
      <vt:lpstr>Solstice</vt:lpstr>
      <vt:lpstr>Слайд</vt:lpstr>
      <vt:lpstr>    Secția Științe Sociale și Economice  a Academiei de Științe a Moldovei    Raport privind rezultatele activității ştiinţifice a  Secţiei Ştiinţe Economice şi Sociale în anul 2015   Coordonator: prof. Victor MORARU  Secretar ştiinţific: dr. Silvia Mitcu    Chişinău  19 februarie 2016 </vt:lpstr>
      <vt:lpstr>Secția Științe Sociale și Economice a AȘM</vt:lpstr>
      <vt:lpstr>Secția Științe Sociale și Economice a AȘM</vt:lpstr>
      <vt:lpstr>Secția Științe Sociale și Economice a AȘM</vt:lpstr>
      <vt:lpstr>Secția Științe Sociale și Economice a AȘM</vt:lpstr>
      <vt:lpstr>Secția Științe Sociale și Economice a AȘM</vt:lpstr>
      <vt:lpstr>Secția Științe Sociale și Economice a AȘM</vt:lpstr>
      <vt:lpstr>Prezentare PowerPoint</vt:lpstr>
      <vt:lpstr>Secția Științe Sociale și Economice a AȘM </vt:lpstr>
      <vt:lpstr>Secția Științe Sociale și Economice a AȘM  Obiectivele - țintă</vt:lpstr>
      <vt:lpstr>Prezentare PowerPoint</vt:lpstr>
      <vt:lpstr>Prezentare PowerPoint</vt:lpstr>
      <vt:lpstr>Secția Științe Sociale și Economice a AȘM </vt:lpstr>
      <vt:lpstr>Secția Științe Sociale și Economice a AȘM  - în serviciul societății </vt:lpstr>
      <vt:lpstr>Secția Științe Sociale și Economice a AȘM </vt:lpstr>
      <vt:lpstr>Secția Științe Sociale și Economice a AȘM </vt:lpstr>
      <vt:lpstr>Secția Științe Sociale și Economice a AȘM</vt:lpstr>
      <vt:lpstr>Secția Științe Sociale și Economice a AȘM </vt:lpstr>
      <vt:lpstr>Secția Științe Sociale și Economice a AȘM</vt:lpstr>
      <vt:lpstr>Secția Științe Sociale și Economice a AȘM</vt:lpstr>
      <vt:lpstr>Secția Științe Sociale și Economice a AȘM</vt:lpstr>
      <vt:lpstr>PROPUNERI DE PERSPECTIVĂ ALE  SECŢIEI ŞTIINŢE SOCIALE ŞI ECONOMICE</vt:lpstr>
      <vt:lpstr>Secția Științe Sociale și Economice a AȘM</vt:lpstr>
      <vt:lpstr>Secția Științe Sociale și Economice a AȘM constrângeri</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RAPORT  PRIVIND ACTIVITATEA  ȘTIINȚIFICĂ ŞI INOVAŢIONALĂ  PE ANUL 2010 ŞI ÎN PERIOADA ANILOR 2006-2010 a Institutului Integrare Europeană și Științe Politice al AȘM  Director: dr. hab. Victor MORARU</dc:title>
  <dc:creator>IIESP</dc:creator>
  <cp:lastModifiedBy>IIESP</cp:lastModifiedBy>
  <cp:revision>235</cp:revision>
  <cp:lastPrinted>2014-03-27T06:32:39Z</cp:lastPrinted>
  <dcterms:created xsi:type="dcterms:W3CDTF">2006-08-16T00:00:00Z</dcterms:created>
  <dcterms:modified xsi:type="dcterms:W3CDTF">2016-03-15T08:29:22Z</dcterms:modified>
</cp:coreProperties>
</file>